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6"/>
  </p:notesMasterIdLst>
  <p:sldIdLst>
    <p:sldId id="256" r:id="rId2"/>
    <p:sldId id="425" r:id="rId3"/>
    <p:sldId id="426" r:id="rId4"/>
    <p:sldId id="420" r:id="rId5"/>
    <p:sldId id="428" r:id="rId6"/>
    <p:sldId id="429" r:id="rId7"/>
    <p:sldId id="453" r:id="rId8"/>
    <p:sldId id="452" r:id="rId9"/>
    <p:sldId id="430" r:id="rId10"/>
    <p:sldId id="431" r:id="rId11"/>
    <p:sldId id="432" r:id="rId12"/>
    <p:sldId id="433" r:id="rId13"/>
    <p:sldId id="421" r:id="rId14"/>
    <p:sldId id="434" r:id="rId15"/>
    <p:sldId id="435" r:id="rId16"/>
    <p:sldId id="436" r:id="rId17"/>
    <p:sldId id="437" r:id="rId18"/>
    <p:sldId id="451" r:id="rId19"/>
    <p:sldId id="438" r:id="rId20"/>
    <p:sldId id="455" r:id="rId21"/>
    <p:sldId id="456" r:id="rId22"/>
    <p:sldId id="457" r:id="rId23"/>
    <p:sldId id="458" r:id="rId24"/>
    <p:sldId id="454" r:id="rId25"/>
    <p:sldId id="459" r:id="rId26"/>
    <p:sldId id="460" r:id="rId27"/>
    <p:sldId id="442" r:id="rId28"/>
    <p:sldId id="441" r:id="rId29"/>
    <p:sldId id="440" r:id="rId30"/>
    <p:sldId id="461" r:id="rId31"/>
    <p:sldId id="439" r:id="rId32"/>
    <p:sldId id="443" r:id="rId33"/>
    <p:sldId id="444" r:id="rId34"/>
    <p:sldId id="445" r:id="rId35"/>
    <p:sldId id="446" r:id="rId36"/>
    <p:sldId id="422" r:id="rId37"/>
    <p:sldId id="423" r:id="rId38"/>
    <p:sldId id="419" r:id="rId39"/>
    <p:sldId id="447" r:id="rId40"/>
    <p:sldId id="449" r:id="rId41"/>
    <p:sldId id="450" r:id="rId42"/>
    <p:sldId id="448" r:id="rId43"/>
    <p:sldId id="424" r:id="rId44"/>
    <p:sldId id="342" r:id="rId45"/>
    <p:sldId id="417" r:id="rId46"/>
    <p:sldId id="418" r:id="rId47"/>
    <p:sldId id="416" r:id="rId48"/>
    <p:sldId id="351" r:id="rId49"/>
    <p:sldId id="413" r:id="rId50"/>
    <p:sldId id="414" r:id="rId51"/>
    <p:sldId id="415" r:id="rId52"/>
    <p:sldId id="343" r:id="rId53"/>
    <p:sldId id="344" r:id="rId54"/>
    <p:sldId id="345" r:id="rId55"/>
    <p:sldId id="346" r:id="rId56"/>
    <p:sldId id="341" r:id="rId57"/>
    <p:sldId id="347" r:id="rId58"/>
    <p:sldId id="348" r:id="rId59"/>
    <p:sldId id="349" r:id="rId60"/>
    <p:sldId id="365" r:id="rId61"/>
    <p:sldId id="350" r:id="rId62"/>
    <p:sldId id="272" r:id="rId63"/>
    <p:sldId id="273" r:id="rId64"/>
    <p:sldId id="274" r:id="rId65"/>
    <p:sldId id="275" r:id="rId66"/>
    <p:sldId id="276" r:id="rId67"/>
    <p:sldId id="277" r:id="rId68"/>
    <p:sldId id="360" r:id="rId69"/>
    <p:sldId id="361" r:id="rId70"/>
    <p:sldId id="362" r:id="rId71"/>
    <p:sldId id="363" r:id="rId72"/>
    <p:sldId id="352" r:id="rId73"/>
    <p:sldId id="364" r:id="rId74"/>
    <p:sldId id="353" r:id="rId75"/>
    <p:sldId id="354" r:id="rId76"/>
    <p:sldId id="355" r:id="rId77"/>
    <p:sldId id="356" r:id="rId78"/>
    <p:sldId id="357" r:id="rId79"/>
    <p:sldId id="359" r:id="rId80"/>
    <p:sldId id="358" r:id="rId81"/>
    <p:sldId id="369" r:id="rId82"/>
    <p:sldId id="366" r:id="rId83"/>
    <p:sldId id="367" r:id="rId84"/>
    <p:sldId id="368" r:id="rId85"/>
    <p:sldId id="370" r:id="rId86"/>
    <p:sldId id="257" r:id="rId87"/>
    <p:sldId id="258" r:id="rId88"/>
    <p:sldId id="259" r:id="rId89"/>
    <p:sldId id="262" r:id="rId90"/>
    <p:sldId id="260" r:id="rId91"/>
    <p:sldId id="263" r:id="rId92"/>
    <p:sldId id="261" r:id="rId93"/>
    <p:sldId id="264" r:id="rId94"/>
    <p:sldId id="265" r:id="rId95"/>
    <p:sldId id="266" r:id="rId96"/>
    <p:sldId id="267" r:id="rId97"/>
    <p:sldId id="268" r:id="rId98"/>
    <p:sldId id="270" r:id="rId99"/>
    <p:sldId id="269" r:id="rId100"/>
    <p:sldId id="271" r:id="rId101"/>
    <p:sldId id="379" r:id="rId102"/>
    <p:sldId id="371" r:id="rId103"/>
    <p:sldId id="372" r:id="rId104"/>
    <p:sldId id="373" r:id="rId105"/>
    <p:sldId id="374" r:id="rId106"/>
    <p:sldId id="375" r:id="rId107"/>
    <p:sldId id="376" r:id="rId108"/>
    <p:sldId id="378" r:id="rId109"/>
    <p:sldId id="377" r:id="rId110"/>
    <p:sldId id="380" r:id="rId111"/>
    <p:sldId id="381" r:id="rId112"/>
    <p:sldId id="278" r:id="rId113"/>
    <p:sldId id="280" r:id="rId114"/>
    <p:sldId id="281" r:id="rId115"/>
    <p:sldId id="382" r:id="rId116"/>
    <p:sldId id="279" r:id="rId117"/>
    <p:sldId id="283" r:id="rId118"/>
    <p:sldId id="284" r:id="rId119"/>
    <p:sldId id="285" r:id="rId120"/>
    <p:sldId id="286" r:id="rId121"/>
    <p:sldId id="287" r:id="rId122"/>
    <p:sldId id="288" r:id="rId123"/>
    <p:sldId id="289" r:id="rId124"/>
    <p:sldId id="290" r:id="rId125"/>
    <p:sldId id="282" r:id="rId126"/>
    <p:sldId id="291" r:id="rId127"/>
    <p:sldId id="292" r:id="rId128"/>
    <p:sldId id="294" r:id="rId129"/>
    <p:sldId id="293" r:id="rId130"/>
    <p:sldId id="295" r:id="rId131"/>
    <p:sldId id="296" r:id="rId132"/>
    <p:sldId id="297" r:id="rId133"/>
    <p:sldId id="337" r:id="rId134"/>
    <p:sldId id="338" r:id="rId135"/>
    <p:sldId id="383" r:id="rId136"/>
    <p:sldId id="384" r:id="rId137"/>
    <p:sldId id="339" r:id="rId138"/>
    <p:sldId id="340" r:id="rId139"/>
    <p:sldId id="298" r:id="rId140"/>
    <p:sldId id="299" r:id="rId141"/>
    <p:sldId id="300" r:id="rId142"/>
    <p:sldId id="301" r:id="rId143"/>
    <p:sldId id="302" r:id="rId144"/>
    <p:sldId id="303" r:id="rId145"/>
    <p:sldId id="305" r:id="rId146"/>
    <p:sldId id="304" r:id="rId147"/>
    <p:sldId id="306" r:id="rId148"/>
    <p:sldId id="307" r:id="rId149"/>
    <p:sldId id="308" r:id="rId150"/>
    <p:sldId id="309" r:id="rId151"/>
    <p:sldId id="310" r:id="rId152"/>
    <p:sldId id="311" r:id="rId153"/>
    <p:sldId id="312" r:id="rId154"/>
    <p:sldId id="313" r:id="rId155"/>
    <p:sldId id="314" r:id="rId156"/>
    <p:sldId id="315" r:id="rId157"/>
    <p:sldId id="316" r:id="rId158"/>
    <p:sldId id="317" r:id="rId159"/>
    <p:sldId id="318" r:id="rId160"/>
    <p:sldId id="319" r:id="rId161"/>
    <p:sldId id="320" r:id="rId162"/>
    <p:sldId id="321" r:id="rId163"/>
    <p:sldId id="322" r:id="rId164"/>
    <p:sldId id="323" r:id="rId165"/>
    <p:sldId id="326" r:id="rId166"/>
    <p:sldId id="324" r:id="rId167"/>
    <p:sldId id="327" r:id="rId168"/>
    <p:sldId id="328" r:id="rId169"/>
    <p:sldId id="329" r:id="rId170"/>
    <p:sldId id="330" r:id="rId171"/>
    <p:sldId id="331" r:id="rId172"/>
    <p:sldId id="332" r:id="rId173"/>
    <p:sldId id="333" r:id="rId174"/>
    <p:sldId id="334" r:id="rId175"/>
    <p:sldId id="335" r:id="rId176"/>
    <p:sldId id="336" r:id="rId177"/>
    <p:sldId id="389" r:id="rId178"/>
    <p:sldId id="390" r:id="rId179"/>
    <p:sldId id="391" r:id="rId180"/>
    <p:sldId id="392" r:id="rId181"/>
    <p:sldId id="393" r:id="rId182"/>
    <p:sldId id="394" r:id="rId183"/>
    <p:sldId id="395" r:id="rId184"/>
    <p:sldId id="396" r:id="rId185"/>
    <p:sldId id="397" r:id="rId186"/>
    <p:sldId id="398" r:id="rId187"/>
    <p:sldId id="399" r:id="rId188"/>
    <p:sldId id="400" r:id="rId189"/>
    <p:sldId id="401" r:id="rId190"/>
    <p:sldId id="402" r:id="rId191"/>
    <p:sldId id="403" r:id="rId192"/>
    <p:sldId id="404" r:id="rId193"/>
    <p:sldId id="405" r:id="rId194"/>
    <p:sldId id="406" r:id="rId195"/>
    <p:sldId id="407" r:id="rId196"/>
    <p:sldId id="408" r:id="rId197"/>
    <p:sldId id="409" r:id="rId198"/>
    <p:sldId id="410" r:id="rId199"/>
    <p:sldId id="411" r:id="rId200"/>
    <p:sldId id="412" r:id="rId201"/>
    <p:sldId id="385" r:id="rId202"/>
    <p:sldId id="387" r:id="rId203"/>
    <p:sldId id="386" r:id="rId204"/>
    <p:sldId id="388"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Paolini" initials="CP" lastIdx="2" clrIdx="0">
    <p:extLst>
      <p:ext uri="{19B8F6BF-5375-455C-9EA6-DF929625EA0E}">
        <p15:presenceInfo xmlns:p15="http://schemas.microsoft.com/office/powerpoint/2012/main" userId="cb9a3b8c917b6e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D51"/>
    <a:srgbClr val="55CD87"/>
    <a:srgbClr val="7BD9A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93222" autoAdjust="0"/>
  </p:normalViewPr>
  <p:slideViewPr>
    <p:cSldViewPr snapToGrid="0">
      <p:cViewPr varScale="1">
        <p:scale>
          <a:sx n="82" d="100"/>
          <a:sy n="82" d="100"/>
        </p:scale>
        <p:origin x="108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1297F-CFCE-4B19-B6ED-21B447A929AE}"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20AF6-857A-4135-A319-DEBE315C8252}" type="slidenum">
              <a:rPr lang="en-US" smtClean="0"/>
              <a:t>‹#›</a:t>
            </a:fld>
            <a:endParaRPr lang="en-US"/>
          </a:p>
        </p:txBody>
      </p:sp>
    </p:spTree>
    <p:extLst>
      <p:ext uri="{BB962C8B-B14F-4D97-AF65-F5344CB8AC3E}">
        <p14:creationId xmlns:p14="http://schemas.microsoft.com/office/powerpoint/2010/main" val="2320701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chip.org/w/index.php?title=multi-chip_package&amp;action=edit&amp;redlink=1" TargetMode="External"/><Relationship Id="rId13" Type="http://schemas.openxmlformats.org/officeDocument/2006/relationships/hyperlink" Target="https://en.wikichip.org/wiki/14_nm_process" TargetMode="External"/><Relationship Id="rId3" Type="http://schemas.openxmlformats.org/officeDocument/2006/relationships/hyperlink" Target="https://en.wikichip.org/wiki/64-bit_architecture" TargetMode="External"/><Relationship Id="rId7" Type="http://schemas.openxmlformats.org/officeDocument/2006/relationships/hyperlink" Target="https://en.wikichip.org/wiki/2019" TargetMode="External"/><Relationship Id="rId12" Type="http://schemas.openxmlformats.org/officeDocument/2006/relationships/hyperlink" Target="https://en.wikichip.org/w/index.php?title=GlobalFoundries&amp;action=edit&amp;redlink=1"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en.wikichip.org/wiki/AMD" TargetMode="External"/><Relationship Id="rId11" Type="http://schemas.openxmlformats.org/officeDocument/2006/relationships/hyperlink" Target="https://en.wikichip.org/wiki/7_nm_process" TargetMode="External"/><Relationship Id="rId5" Type="http://schemas.openxmlformats.org/officeDocument/2006/relationships/hyperlink" Target="https://en.wikichip.org/wiki/x86" TargetMode="External"/><Relationship Id="rId15" Type="http://schemas.openxmlformats.org/officeDocument/2006/relationships/hyperlink" Target="https://en.wikichip.org/w/index.php?title=symmetric_multiprocessing&amp;action=edit&amp;redlink=1" TargetMode="External"/><Relationship Id="rId10" Type="http://schemas.openxmlformats.org/officeDocument/2006/relationships/hyperlink" Target="https://en.wikichip.org/wiki/TSMC" TargetMode="External"/><Relationship Id="rId4" Type="http://schemas.openxmlformats.org/officeDocument/2006/relationships/hyperlink" Target="https://en.wikichip.org/w/index.php?title=64-core&amp;action=edit&amp;redlink=1" TargetMode="External"/><Relationship Id="rId9" Type="http://schemas.openxmlformats.org/officeDocument/2006/relationships/hyperlink" Target="https://en.wikichip.org/wiki/amd/microarchitectures/zen_2" TargetMode="External"/><Relationship Id="rId14" Type="http://schemas.openxmlformats.org/officeDocument/2006/relationships/hyperlink" Target="https://en.wikichip.org/w/index.php?title=amd/precision_boost&amp;action=edit&amp;redlink=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OpenCPI</a:t>
            </a:r>
            <a:r>
              <a:rPr lang="en-US" dirty="0"/>
              <a:t> is a framework for developing and deploying data processing applications for heterogeneous systems consisting of General Purpose Processors (GPPs), Field Programmable Gate Arrays (FPGAs), and other processors. </a:t>
            </a:r>
          </a:p>
        </p:txBody>
      </p:sp>
      <p:sp>
        <p:nvSpPr>
          <p:cNvPr id="4" name="Slide Number Placeholder 3"/>
          <p:cNvSpPr>
            <a:spLocks noGrp="1"/>
          </p:cNvSpPr>
          <p:nvPr>
            <p:ph type="sldNum" sz="quarter" idx="5"/>
          </p:nvPr>
        </p:nvSpPr>
        <p:spPr/>
        <p:txBody>
          <a:bodyPr/>
          <a:lstStyle/>
          <a:p>
            <a:fld id="{0F820AF6-857A-4135-A319-DEBE315C8252}" type="slidenum">
              <a:rPr lang="en-US" smtClean="0"/>
              <a:t>1</a:t>
            </a:fld>
            <a:endParaRPr lang="en-US"/>
          </a:p>
        </p:txBody>
      </p:sp>
    </p:spTree>
    <p:extLst>
      <p:ext uri="{BB962C8B-B14F-4D97-AF65-F5344CB8AC3E}">
        <p14:creationId xmlns:p14="http://schemas.microsoft.com/office/powerpoint/2010/main" val="308293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https://www.intel.com/content/www/us/en/gaming/resources/hyper-threading.html</a:t>
            </a:r>
          </a:p>
          <a:p>
            <a:r>
              <a:rPr lang="en-US" dirty="0"/>
              <a:t>https://en.wikipedia.org/wiki/Simultaneous_multithreading</a:t>
            </a:r>
          </a:p>
        </p:txBody>
      </p:sp>
      <p:sp>
        <p:nvSpPr>
          <p:cNvPr id="4" name="Slide Number Placeholder 3"/>
          <p:cNvSpPr>
            <a:spLocks noGrp="1"/>
          </p:cNvSpPr>
          <p:nvPr>
            <p:ph type="sldNum" sz="quarter" idx="5"/>
          </p:nvPr>
        </p:nvSpPr>
        <p:spPr/>
        <p:txBody>
          <a:bodyPr/>
          <a:lstStyle/>
          <a:p>
            <a:fld id="{0F820AF6-857A-4135-A319-DEBE315C8252}" type="slidenum">
              <a:rPr lang="en-US" smtClean="0"/>
              <a:t>35</a:t>
            </a:fld>
            <a:endParaRPr lang="en-US"/>
          </a:p>
        </p:txBody>
      </p:sp>
    </p:spTree>
    <p:extLst>
      <p:ext uri="{BB962C8B-B14F-4D97-AF65-F5344CB8AC3E}">
        <p14:creationId xmlns:p14="http://schemas.microsoft.com/office/powerpoint/2010/main" val="98647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http://developer.amd.com/wp-content/resources/56420.pdf page 30</a:t>
            </a:r>
          </a:p>
          <a:p>
            <a:r>
              <a:rPr lang="en-US" dirty="0"/>
              <a:t>https://portal.nersc.gov/project/m888/apex/mt-dgemm_160114.tgz</a:t>
            </a:r>
          </a:p>
        </p:txBody>
      </p:sp>
      <p:sp>
        <p:nvSpPr>
          <p:cNvPr id="4" name="Slide Number Placeholder 3"/>
          <p:cNvSpPr>
            <a:spLocks noGrp="1"/>
          </p:cNvSpPr>
          <p:nvPr>
            <p:ph type="sldNum" sz="quarter" idx="5"/>
          </p:nvPr>
        </p:nvSpPr>
        <p:spPr/>
        <p:txBody>
          <a:bodyPr/>
          <a:lstStyle/>
          <a:p>
            <a:fld id="{0F820AF6-857A-4135-A319-DEBE315C8252}" type="slidenum">
              <a:rPr lang="en-US" smtClean="0"/>
              <a:t>39</a:t>
            </a:fld>
            <a:endParaRPr lang="en-US"/>
          </a:p>
        </p:txBody>
      </p:sp>
    </p:spTree>
    <p:extLst>
      <p:ext uri="{BB962C8B-B14F-4D97-AF65-F5344CB8AC3E}">
        <p14:creationId xmlns:p14="http://schemas.microsoft.com/office/powerpoint/2010/main" val="658177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http://developer.amd.com/wp-content/resources/56420.pdf page 30</a:t>
            </a:r>
          </a:p>
          <a:p>
            <a:r>
              <a:rPr lang="en-US" dirty="0"/>
              <a:t>https://portal.nersc.gov/project/m888/apex/mt-dgemm_160114.tgz</a:t>
            </a:r>
          </a:p>
        </p:txBody>
      </p:sp>
      <p:sp>
        <p:nvSpPr>
          <p:cNvPr id="4" name="Slide Number Placeholder 3"/>
          <p:cNvSpPr>
            <a:spLocks noGrp="1"/>
          </p:cNvSpPr>
          <p:nvPr>
            <p:ph type="sldNum" sz="quarter" idx="5"/>
          </p:nvPr>
        </p:nvSpPr>
        <p:spPr/>
        <p:txBody>
          <a:bodyPr/>
          <a:lstStyle/>
          <a:p>
            <a:fld id="{0F820AF6-857A-4135-A319-DEBE315C8252}" type="slidenum">
              <a:rPr lang="en-US" smtClean="0"/>
              <a:t>40</a:t>
            </a:fld>
            <a:endParaRPr lang="en-US"/>
          </a:p>
        </p:txBody>
      </p:sp>
    </p:spTree>
    <p:extLst>
      <p:ext uri="{BB962C8B-B14F-4D97-AF65-F5344CB8AC3E}">
        <p14:creationId xmlns:p14="http://schemas.microsoft.com/office/powerpoint/2010/main" val="196186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http://developer.amd.com/wp-content/resources/56420.pdf page 30</a:t>
            </a:r>
          </a:p>
          <a:p>
            <a:r>
              <a:rPr lang="en-US" dirty="0"/>
              <a:t>https://portal.nersc.gov/project/m888/apex/mt-dgemm_160114.tgz</a:t>
            </a:r>
          </a:p>
          <a:p>
            <a:r>
              <a:rPr lang="en-US" dirty="0"/>
              <a:t>https://github.com/flame/blis/blob/master/docs/Multithreading.md#choosing-openmp-vs-pthreads</a:t>
            </a:r>
          </a:p>
        </p:txBody>
      </p:sp>
      <p:sp>
        <p:nvSpPr>
          <p:cNvPr id="4" name="Slide Number Placeholder 3"/>
          <p:cNvSpPr>
            <a:spLocks noGrp="1"/>
          </p:cNvSpPr>
          <p:nvPr>
            <p:ph type="sldNum" sz="quarter" idx="5"/>
          </p:nvPr>
        </p:nvSpPr>
        <p:spPr/>
        <p:txBody>
          <a:bodyPr/>
          <a:lstStyle/>
          <a:p>
            <a:fld id="{0F820AF6-857A-4135-A319-DEBE315C8252}" type="slidenum">
              <a:rPr lang="en-US" smtClean="0"/>
              <a:t>41</a:t>
            </a:fld>
            <a:endParaRPr lang="en-US"/>
          </a:p>
        </p:txBody>
      </p:sp>
    </p:spTree>
    <p:extLst>
      <p:ext uri="{BB962C8B-B14F-4D97-AF65-F5344CB8AC3E}">
        <p14:creationId xmlns:p14="http://schemas.microsoft.com/office/powerpoint/2010/main" val="125926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(Reservation # 20220103-00001) from 10-11am by Robyn.</a:t>
            </a:r>
          </a:p>
          <a:p>
            <a:r>
              <a:rPr lang="en-US" dirty="0"/>
              <a:t>https://en.wikipedia.org/wiki/Lagrange_polynomial</a:t>
            </a:r>
          </a:p>
          <a:p>
            <a:r>
              <a:rPr lang="en-US" dirty="0"/>
              <a:t>https://en.wikipedia.org/wiki/Simpson%27s_rule</a:t>
            </a:r>
          </a:p>
        </p:txBody>
      </p:sp>
      <p:sp>
        <p:nvSpPr>
          <p:cNvPr id="4" name="Slide Number Placeholder 3"/>
          <p:cNvSpPr>
            <a:spLocks noGrp="1"/>
          </p:cNvSpPr>
          <p:nvPr>
            <p:ph type="sldNum" sz="quarter" idx="5"/>
          </p:nvPr>
        </p:nvSpPr>
        <p:spPr/>
        <p:txBody>
          <a:bodyPr/>
          <a:lstStyle/>
          <a:p>
            <a:fld id="{0F820AF6-857A-4135-A319-DEBE315C8252}" type="slidenum">
              <a:rPr lang="en-US" smtClean="0"/>
              <a:t>52</a:t>
            </a:fld>
            <a:endParaRPr lang="en-US"/>
          </a:p>
        </p:txBody>
      </p:sp>
    </p:spTree>
    <p:extLst>
      <p:ext uri="{BB962C8B-B14F-4D97-AF65-F5344CB8AC3E}">
        <p14:creationId xmlns:p14="http://schemas.microsoft.com/office/powerpoint/2010/main" val="819247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https://github.com/tgmattso/OpenMP_intro_tutorial</a:t>
            </a:r>
          </a:p>
        </p:txBody>
      </p:sp>
      <p:sp>
        <p:nvSpPr>
          <p:cNvPr id="4" name="Slide Number Placeholder 3"/>
          <p:cNvSpPr>
            <a:spLocks noGrp="1"/>
          </p:cNvSpPr>
          <p:nvPr>
            <p:ph type="sldNum" sz="quarter" idx="5"/>
          </p:nvPr>
        </p:nvSpPr>
        <p:spPr/>
        <p:txBody>
          <a:bodyPr/>
          <a:lstStyle/>
          <a:p>
            <a:fld id="{0F820AF6-857A-4135-A319-DEBE315C8252}" type="slidenum">
              <a:rPr lang="en-US" smtClean="0"/>
              <a:t>56</a:t>
            </a:fld>
            <a:endParaRPr lang="en-US"/>
          </a:p>
        </p:txBody>
      </p:sp>
    </p:spTree>
    <p:extLst>
      <p:ext uri="{BB962C8B-B14F-4D97-AF65-F5344CB8AC3E}">
        <p14:creationId xmlns:p14="http://schemas.microsoft.com/office/powerpoint/2010/main" val="268114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58</a:t>
            </a:fld>
            <a:endParaRPr lang="en-US"/>
          </a:p>
        </p:txBody>
      </p:sp>
    </p:spTree>
    <p:extLst>
      <p:ext uri="{BB962C8B-B14F-4D97-AF65-F5344CB8AC3E}">
        <p14:creationId xmlns:p14="http://schemas.microsoft.com/office/powerpoint/2010/main" val="152018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59</a:t>
            </a:fld>
            <a:endParaRPr lang="en-US"/>
          </a:p>
        </p:txBody>
      </p:sp>
    </p:spTree>
    <p:extLst>
      <p:ext uri="{BB962C8B-B14F-4D97-AF65-F5344CB8AC3E}">
        <p14:creationId xmlns:p14="http://schemas.microsoft.com/office/powerpoint/2010/main" val="1537514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67</a:t>
            </a:fld>
            <a:endParaRPr lang="en-US"/>
          </a:p>
        </p:txBody>
      </p:sp>
    </p:spTree>
    <p:extLst>
      <p:ext uri="{BB962C8B-B14F-4D97-AF65-F5344CB8AC3E}">
        <p14:creationId xmlns:p14="http://schemas.microsoft.com/office/powerpoint/2010/main" val="42985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 software.intel.com/content/www/us/en/develop/tools/oneapi.html#gs.cy0sro</a:t>
            </a:r>
          </a:p>
          <a:p>
            <a:r>
              <a:rPr lang="en-US" dirty="0"/>
              <a:t>https: www.amd.com/en/products/cpu/amd-epyc-7742</a:t>
            </a:r>
          </a:p>
          <a:p>
            <a:r>
              <a:rPr lang="en-US" dirty="0"/>
              <a:t>https: en.wikichip.org/wiki/amd/cores/rome</a:t>
            </a:r>
          </a:p>
        </p:txBody>
      </p:sp>
      <p:sp>
        <p:nvSpPr>
          <p:cNvPr id="4" name="Slide Number Placeholder 3"/>
          <p:cNvSpPr>
            <a:spLocks noGrp="1"/>
          </p:cNvSpPr>
          <p:nvPr>
            <p:ph type="sldNum" sz="quarter" idx="5"/>
          </p:nvPr>
        </p:nvSpPr>
        <p:spPr/>
        <p:txBody>
          <a:bodyPr/>
          <a:lstStyle/>
          <a:p>
            <a:fld id="{0F820AF6-857A-4135-A319-DEBE315C8252}" type="slidenum">
              <a:rPr lang="en-US" smtClean="0"/>
              <a:t>86</a:t>
            </a:fld>
            <a:endParaRPr lang="en-US"/>
          </a:p>
        </p:txBody>
      </p:sp>
    </p:spTree>
    <p:extLst>
      <p:ext uri="{BB962C8B-B14F-4D97-AF65-F5344CB8AC3E}">
        <p14:creationId xmlns:p14="http://schemas.microsoft.com/office/powerpoint/2010/main" val="399653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https://www.intel.com/content/www/us/en/products/network-io/programmable-ethernet-switch/tofino-series.html</a:t>
            </a:r>
          </a:p>
        </p:txBody>
      </p:sp>
      <p:sp>
        <p:nvSpPr>
          <p:cNvPr id="4" name="Slide Number Placeholder 3"/>
          <p:cNvSpPr>
            <a:spLocks noGrp="1"/>
          </p:cNvSpPr>
          <p:nvPr>
            <p:ph type="sldNum" sz="quarter" idx="5"/>
          </p:nvPr>
        </p:nvSpPr>
        <p:spPr/>
        <p:txBody>
          <a:bodyPr/>
          <a:lstStyle/>
          <a:p>
            <a:fld id="{0F820AF6-857A-4135-A319-DEBE315C8252}" type="slidenum">
              <a:rPr lang="en-US" smtClean="0"/>
              <a:t>2</a:t>
            </a:fld>
            <a:endParaRPr lang="en-US"/>
          </a:p>
        </p:txBody>
      </p:sp>
    </p:spTree>
    <p:extLst>
      <p:ext uri="{BB962C8B-B14F-4D97-AF65-F5344CB8AC3E}">
        <p14:creationId xmlns:p14="http://schemas.microsoft.com/office/powerpoint/2010/main" val="3889047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 www.nvidia.com/en-us/networking/products/data-processing-unit/</a:t>
            </a:r>
          </a:p>
          <a:p>
            <a:r>
              <a:rPr lang="en-US" dirty="0"/>
              <a:t>https: www.nvidia.com/content/dam/en-zz/Solutions/Data-Center/documents/datasheet-nvidia-bluefield-2-dpu.pdf#source=PR</a:t>
            </a:r>
          </a:p>
          <a:p>
            <a:r>
              <a:rPr lang="en-US" b="0" i="0" dirty="0">
                <a:solidFill>
                  <a:srgbClr val="BDC1C6"/>
                </a:solidFill>
                <a:effectLst/>
                <a:latin typeface="Roboto" pitchFamily="2" charset="0"/>
              </a:rPr>
              <a:t>Double Data Rate Synchronous Dynamic Random-Access Memory</a:t>
            </a:r>
          </a:p>
          <a:p>
            <a:r>
              <a:rPr lang="en-US" dirty="0"/>
              <a:t>https: en.wikipedia.org/wiki/Bfloat16_floating-point_format</a:t>
            </a:r>
          </a:p>
        </p:txBody>
      </p:sp>
      <p:sp>
        <p:nvSpPr>
          <p:cNvPr id="4" name="Slide Number Placeholder 3"/>
          <p:cNvSpPr>
            <a:spLocks noGrp="1"/>
          </p:cNvSpPr>
          <p:nvPr>
            <p:ph type="sldNum" sz="quarter" idx="5"/>
          </p:nvPr>
        </p:nvSpPr>
        <p:spPr/>
        <p:txBody>
          <a:bodyPr/>
          <a:lstStyle/>
          <a:p>
            <a:fld id="{0F820AF6-857A-4135-A319-DEBE315C8252}" type="slidenum">
              <a:rPr lang="en-US" smtClean="0"/>
              <a:t>87</a:t>
            </a:fld>
            <a:endParaRPr lang="en-US"/>
          </a:p>
        </p:txBody>
      </p:sp>
    </p:spTree>
    <p:extLst>
      <p:ext uri="{BB962C8B-B14F-4D97-AF65-F5344CB8AC3E}">
        <p14:creationId xmlns:p14="http://schemas.microsoft.com/office/powerpoint/2010/main" val="2223446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1F20"/>
                </a:solidFill>
                <a:effectLst/>
                <a:latin typeface="ReithSans"/>
              </a:rPr>
              <a:t>The more cache there is, the more data can be stored closer to the CPU.</a:t>
            </a:r>
          </a:p>
          <a:p>
            <a:pPr algn="l"/>
            <a:r>
              <a:rPr lang="it-IT" b="0" i="0" dirty="0">
                <a:solidFill>
                  <a:srgbClr val="231F20"/>
                </a:solidFill>
                <a:effectLst/>
                <a:latin typeface="ReithSans"/>
              </a:rPr>
              <a:t>Model name:                      AMD EPYC 7742 64-Core Processor</a:t>
            </a:r>
          </a:p>
          <a:p>
            <a:pPr algn="l"/>
            <a:r>
              <a:rPr lang="it-IT" b="0" i="0" dirty="0">
                <a:solidFill>
                  <a:srgbClr val="231F20"/>
                </a:solidFill>
                <a:effectLst/>
                <a:latin typeface="ReithSans"/>
              </a:rPr>
              <a:t>L1d cache:                       4 MiB</a:t>
            </a:r>
          </a:p>
          <a:p>
            <a:pPr algn="l"/>
            <a:r>
              <a:rPr lang="it-IT" b="0" i="0" dirty="0">
                <a:solidFill>
                  <a:srgbClr val="231F20"/>
                </a:solidFill>
                <a:effectLst/>
                <a:latin typeface="ReithSans"/>
              </a:rPr>
              <a:t>L1i cache:                       4 MiB</a:t>
            </a:r>
          </a:p>
          <a:p>
            <a:pPr algn="l"/>
            <a:r>
              <a:rPr lang="it-IT" b="0" i="0" dirty="0">
                <a:solidFill>
                  <a:srgbClr val="231F20"/>
                </a:solidFill>
                <a:effectLst/>
                <a:latin typeface="ReithSans"/>
              </a:rPr>
              <a:t>L2 cache:                        64 MiB</a:t>
            </a:r>
          </a:p>
          <a:p>
            <a:pPr algn="l"/>
            <a:r>
              <a:rPr lang="it-IT" b="0" i="0" dirty="0">
                <a:solidFill>
                  <a:srgbClr val="231F20"/>
                </a:solidFill>
                <a:effectLst/>
                <a:latin typeface="ReithSans"/>
              </a:rPr>
              <a:t>L3 cache:                        512 MiB</a:t>
            </a:r>
            <a:endParaRPr lang="en-US" b="0" i="0" dirty="0">
              <a:solidFill>
                <a:srgbClr val="231F20"/>
              </a:solidFill>
              <a:effectLst/>
              <a:latin typeface="ReithSans"/>
            </a:endParaRPr>
          </a:p>
          <a:p>
            <a:pPr algn="l"/>
            <a:r>
              <a:rPr lang="en-US" b="0" i="0" dirty="0">
                <a:solidFill>
                  <a:srgbClr val="231F20"/>
                </a:solidFill>
                <a:effectLst/>
                <a:latin typeface="ReithSans"/>
              </a:rPr>
              <a:t>Cache is </a:t>
            </a:r>
            <a:r>
              <a:rPr lang="en-US" b="1" i="0" dirty="0">
                <a:solidFill>
                  <a:srgbClr val="231F20"/>
                </a:solidFill>
                <a:effectLst/>
                <a:latin typeface="ReithSans"/>
              </a:rPr>
              <a:t>graded</a:t>
            </a:r>
            <a:r>
              <a:rPr lang="en-US" b="0" i="0" dirty="0">
                <a:solidFill>
                  <a:srgbClr val="231F20"/>
                </a:solidFill>
                <a:effectLst/>
                <a:latin typeface="ReithSans"/>
              </a:rPr>
              <a:t> as Level 1 (L1), Level 2 (L2) and Level 3 (L3):</a:t>
            </a:r>
          </a:p>
          <a:p>
            <a:pPr algn="l">
              <a:buFont typeface="Arial" panose="020B0604020202020204" pitchFamily="34" charset="0"/>
              <a:buChar char="•"/>
            </a:pPr>
            <a:r>
              <a:rPr lang="en-US" b="1" i="0" dirty="0">
                <a:solidFill>
                  <a:srgbClr val="231F20"/>
                </a:solidFill>
                <a:effectLst/>
                <a:latin typeface="ReithSans"/>
              </a:rPr>
              <a:t>L1</a:t>
            </a:r>
            <a:r>
              <a:rPr lang="en-US" b="0" i="0" dirty="0">
                <a:solidFill>
                  <a:srgbClr val="231F20"/>
                </a:solidFill>
                <a:effectLst/>
                <a:latin typeface="ReithSans"/>
              </a:rPr>
              <a:t> is usually part of the CPU chip itself and is both the smallest and the fastest to access. Its size is often restricted to between 8 </a:t>
            </a:r>
            <a:r>
              <a:rPr lang="en-US" b="1" i="0" dirty="0">
                <a:solidFill>
                  <a:srgbClr val="231F20"/>
                </a:solidFill>
                <a:effectLst/>
                <a:latin typeface="ReithSans"/>
              </a:rPr>
              <a:t>KB</a:t>
            </a:r>
            <a:r>
              <a:rPr lang="en-US" b="0" i="0" dirty="0">
                <a:solidFill>
                  <a:srgbClr val="231F20"/>
                </a:solidFill>
                <a:effectLst/>
                <a:latin typeface="ReithSans"/>
              </a:rPr>
              <a:t> and 64 KB.</a:t>
            </a:r>
          </a:p>
          <a:p>
            <a:pPr algn="l">
              <a:buFont typeface="Arial" panose="020B0604020202020204" pitchFamily="34" charset="0"/>
              <a:buChar char="•"/>
            </a:pPr>
            <a:r>
              <a:rPr lang="en-US" b="1" i="0" dirty="0">
                <a:solidFill>
                  <a:srgbClr val="231F20"/>
                </a:solidFill>
                <a:effectLst/>
                <a:latin typeface="ReithSans"/>
              </a:rPr>
              <a:t>L2</a:t>
            </a:r>
            <a:r>
              <a:rPr lang="en-US" b="0" i="0" dirty="0">
                <a:solidFill>
                  <a:srgbClr val="231F20"/>
                </a:solidFill>
                <a:effectLst/>
                <a:latin typeface="ReithSans"/>
              </a:rPr>
              <a:t> and </a:t>
            </a:r>
            <a:r>
              <a:rPr lang="en-US" b="1" i="0" dirty="0">
                <a:solidFill>
                  <a:srgbClr val="231F20"/>
                </a:solidFill>
                <a:effectLst/>
                <a:latin typeface="ReithSans"/>
              </a:rPr>
              <a:t>L3</a:t>
            </a:r>
            <a:r>
              <a:rPr lang="en-US" b="0" i="0" dirty="0">
                <a:solidFill>
                  <a:srgbClr val="231F20"/>
                </a:solidFill>
                <a:effectLst/>
                <a:latin typeface="ReithSans"/>
              </a:rPr>
              <a:t> caches are bigger than </a:t>
            </a:r>
            <a:r>
              <a:rPr lang="en-US" b="1" i="0" dirty="0">
                <a:solidFill>
                  <a:srgbClr val="231F20"/>
                </a:solidFill>
                <a:effectLst/>
                <a:latin typeface="ReithSans"/>
              </a:rPr>
              <a:t>L1</a:t>
            </a:r>
            <a:r>
              <a:rPr lang="en-US" b="0" i="0" dirty="0">
                <a:solidFill>
                  <a:srgbClr val="231F20"/>
                </a:solidFill>
                <a:effectLst/>
                <a:latin typeface="ReithSans"/>
              </a:rPr>
              <a:t>. They are extra caches built between the CPU and the RAM. Sometimes L2 is built into the CPU with L1. L2 and L3 caches take slightly longer to access than L1. The more L2 and L3 memory available, the faster a computer can run.</a:t>
            </a:r>
          </a:p>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90</a:t>
            </a:fld>
            <a:endParaRPr lang="en-US"/>
          </a:p>
        </p:txBody>
      </p:sp>
    </p:spTree>
    <p:extLst>
      <p:ext uri="{BB962C8B-B14F-4D97-AF65-F5344CB8AC3E}">
        <p14:creationId xmlns:p14="http://schemas.microsoft.com/office/powerpoint/2010/main" val="1233541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 www.anandtech.com/Show/Index/14525?cPage=21&amp;all=False&amp;sort=0&amp;page=12&amp;slug=amd-zen-2-microarchitecture-analysis-ryzen-3000-and-epyc-rome</a:t>
            </a:r>
          </a:p>
          <a:p>
            <a:r>
              <a:rPr lang="en-US" b="0" i="0" dirty="0">
                <a:solidFill>
                  <a:srgbClr val="BDC1C6"/>
                </a:solidFill>
                <a:effectLst/>
                <a:latin typeface="Roboto" pitchFamily="2" charset="0"/>
              </a:rPr>
              <a:t>Simultaneous multithreading (</a:t>
            </a:r>
            <a:r>
              <a:rPr lang="en-US" b="1" i="0" dirty="0">
                <a:solidFill>
                  <a:srgbClr val="BCC0C3"/>
                </a:solidFill>
                <a:effectLst/>
                <a:latin typeface="Roboto" pitchFamily="2" charset="0"/>
              </a:rPr>
              <a:t>SMT</a:t>
            </a:r>
            <a:r>
              <a:rPr lang="en-US" b="0" i="0" dirty="0">
                <a:solidFill>
                  <a:srgbClr val="BDC1C6"/>
                </a:solidFill>
                <a:effectLst/>
                <a:latin typeface="Roboto" pitchFamily="2" charset="0"/>
              </a:rPr>
              <a:t>)</a:t>
            </a:r>
          </a:p>
          <a:p>
            <a:r>
              <a:rPr lang="en-US" b="0" i="0" dirty="0">
                <a:solidFill>
                  <a:srgbClr val="BDC1C6"/>
                </a:solidFill>
                <a:effectLst/>
                <a:latin typeface="Roboto" pitchFamily="2" charset="0"/>
              </a:rPr>
              <a:t>Dynamic random-access memory (DRAM)</a:t>
            </a:r>
          </a:p>
          <a:p>
            <a:endParaRPr lang="en-US" b="0" i="0" dirty="0">
              <a:solidFill>
                <a:srgbClr val="BDC1C6"/>
              </a:solidFill>
              <a:effectLst/>
              <a:latin typeface="Roboto" pitchFamily="2" charset="0"/>
            </a:endParaRPr>
          </a:p>
          <a:p>
            <a:r>
              <a:rPr lang="en-US" b="1" i="0" dirty="0">
                <a:solidFill>
                  <a:srgbClr val="000000"/>
                </a:solidFill>
                <a:effectLst/>
                <a:latin typeface="Roboto Condensed" panose="020B0604020202020204" pitchFamily="2" charset="0"/>
              </a:rPr>
              <a:t>EPYC 7742</a:t>
            </a:r>
            <a:r>
              <a:rPr lang="en-US" b="0" i="0" dirty="0">
                <a:solidFill>
                  <a:srgbClr val="000000"/>
                </a:solidFill>
                <a:effectLst/>
                <a:latin typeface="Roboto Condensed" panose="020B0604020202020204" pitchFamily="2" charset="0"/>
              </a:rPr>
              <a:t> is a </a:t>
            </a:r>
            <a:r>
              <a:rPr lang="en-US" b="0" i="0" u="none" strike="noStrike" dirty="0">
                <a:solidFill>
                  <a:srgbClr val="0645AD"/>
                </a:solidFill>
                <a:effectLst/>
                <a:latin typeface="Roboto Condensed" panose="020B0604020202020204" pitchFamily="2" charset="0"/>
                <a:hlinkClick r:id="rId3" tooltip="64-bit architecture"/>
              </a:rPr>
              <a:t>64-bit</a:t>
            </a:r>
            <a:r>
              <a:rPr lang="en-US" b="0" i="0" dirty="0">
                <a:solidFill>
                  <a:srgbClr val="000000"/>
                </a:solidFill>
                <a:effectLst/>
                <a:latin typeface="Roboto Condensed" panose="020B0604020202020204" pitchFamily="2" charset="0"/>
              </a:rPr>
              <a:t> </a:t>
            </a:r>
            <a:r>
              <a:rPr lang="en-US" b="0" i="0" u="none" strike="noStrike" dirty="0">
                <a:solidFill>
                  <a:srgbClr val="BA0000"/>
                </a:solidFill>
                <a:effectLst/>
                <a:latin typeface="Roboto Condensed" panose="020B0604020202020204" pitchFamily="2" charset="0"/>
                <a:hlinkClick r:id="rId4" tooltip="64-core (page does not exist)"/>
              </a:rPr>
              <a:t>64-core</a:t>
            </a:r>
            <a:r>
              <a:rPr lang="en-US" b="0" i="0" dirty="0">
                <a:solidFill>
                  <a:srgbClr val="000000"/>
                </a:solidFill>
                <a:effectLst/>
                <a:latin typeface="Roboto Condensed" panose="020B0604020202020204" pitchFamily="2" charset="0"/>
              </a:rPr>
              <a:t> </a:t>
            </a:r>
            <a:r>
              <a:rPr lang="en-US" b="0" i="0" u="none" strike="noStrike" dirty="0">
                <a:solidFill>
                  <a:srgbClr val="0645AD"/>
                </a:solidFill>
                <a:effectLst/>
                <a:latin typeface="Roboto Condensed" panose="020B0604020202020204" pitchFamily="2" charset="0"/>
                <a:hlinkClick r:id="rId5" tooltip="x86"/>
              </a:rPr>
              <a:t>x86</a:t>
            </a:r>
            <a:r>
              <a:rPr lang="en-US" b="0" i="0" dirty="0">
                <a:solidFill>
                  <a:srgbClr val="000000"/>
                </a:solidFill>
                <a:effectLst/>
                <a:latin typeface="Roboto Condensed" panose="020B0604020202020204" pitchFamily="2" charset="0"/>
              </a:rPr>
              <a:t> server microprocessor designed and introduced by </a:t>
            </a:r>
            <a:r>
              <a:rPr lang="en-US" b="0" i="0" u="none" strike="noStrike" dirty="0">
                <a:solidFill>
                  <a:srgbClr val="0645AD"/>
                </a:solidFill>
                <a:effectLst/>
                <a:latin typeface="Roboto Condensed" panose="020B0604020202020204" pitchFamily="2" charset="0"/>
                <a:hlinkClick r:id="rId6" tooltip="AMD"/>
              </a:rPr>
              <a:t>AMD</a:t>
            </a:r>
            <a:r>
              <a:rPr lang="en-US" b="0" i="0" dirty="0">
                <a:solidFill>
                  <a:srgbClr val="000000"/>
                </a:solidFill>
                <a:effectLst/>
                <a:latin typeface="Roboto Condensed" panose="020B0604020202020204" pitchFamily="2" charset="0"/>
              </a:rPr>
              <a:t> in mid-</a:t>
            </a:r>
            <a:r>
              <a:rPr lang="en-US" b="0" i="0" u="none" strike="noStrike" dirty="0">
                <a:solidFill>
                  <a:srgbClr val="0645AD"/>
                </a:solidFill>
                <a:effectLst/>
                <a:latin typeface="Roboto Condensed" panose="020B0604020202020204" pitchFamily="2" charset="0"/>
                <a:hlinkClick r:id="rId7" tooltip="2019"/>
              </a:rPr>
              <a:t>2019</a:t>
            </a:r>
            <a:r>
              <a:rPr lang="en-US" b="0" i="0" dirty="0">
                <a:solidFill>
                  <a:srgbClr val="000000"/>
                </a:solidFill>
                <a:effectLst/>
                <a:latin typeface="Roboto Condensed" panose="020B0604020202020204" pitchFamily="2" charset="0"/>
              </a:rPr>
              <a:t>. This </a:t>
            </a:r>
            <a:r>
              <a:rPr lang="en-US" b="0" i="0" u="none" strike="noStrike" dirty="0">
                <a:solidFill>
                  <a:srgbClr val="BA0000"/>
                </a:solidFill>
                <a:effectLst/>
                <a:latin typeface="Roboto Condensed" panose="020B0604020202020204" pitchFamily="2" charset="0"/>
                <a:hlinkClick r:id="rId8" tooltip="multi-chip package (page does not exist)"/>
              </a:rPr>
              <a:t>multi-chip processor</a:t>
            </a:r>
            <a:r>
              <a:rPr lang="en-US" b="0" i="0" dirty="0">
                <a:solidFill>
                  <a:srgbClr val="000000"/>
                </a:solidFill>
                <a:effectLst/>
                <a:latin typeface="Roboto Condensed" panose="020B0604020202020204" pitchFamily="2" charset="0"/>
              </a:rPr>
              <a:t>, which is based on the </a:t>
            </a:r>
            <a:r>
              <a:rPr lang="en-US" b="0" i="0" u="none" strike="noStrike" dirty="0">
                <a:solidFill>
                  <a:srgbClr val="0645AD"/>
                </a:solidFill>
                <a:effectLst/>
                <a:latin typeface="Roboto Condensed" panose="020B0604020202020204" pitchFamily="2" charset="0"/>
                <a:hlinkClick r:id="rId9" tooltip="amd/microarchitectures/zen 2"/>
              </a:rPr>
              <a:t>Zen 2 microarchitecture</a:t>
            </a:r>
            <a:r>
              <a:rPr lang="en-US" b="0" i="0" dirty="0">
                <a:solidFill>
                  <a:srgbClr val="000000"/>
                </a:solidFill>
                <a:effectLst/>
                <a:latin typeface="Roboto Condensed" panose="020B0604020202020204" pitchFamily="2" charset="0"/>
              </a:rPr>
              <a:t>, incorporates logic fabricated </a:t>
            </a:r>
            <a:r>
              <a:rPr lang="en-US" b="0" i="0" u="none" strike="noStrike" dirty="0">
                <a:solidFill>
                  <a:srgbClr val="0645AD"/>
                </a:solidFill>
                <a:effectLst/>
                <a:latin typeface="Roboto Condensed" panose="020B0604020202020204" pitchFamily="2" charset="0"/>
                <a:hlinkClick r:id="rId10" tooltip="TSMC"/>
              </a:rPr>
              <a:t>TSMC</a:t>
            </a:r>
            <a:r>
              <a:rPr lang="en-US" b="0" i="0" dirty="0">
                <a:solidFill>
                  <a:srgbClr val="000000"/>
                </a:solidFill>
                <a:effectLst/>
                <a:latin typeface="Roboto Condensed" panose="020B0604020202020204" pitchFamily="2" charset="0"/>
              </a:rPr>
              <a:t> </a:t>
            </a:r>
            <a:r>
              <a:rPr lang="en-US" b="0" i="0" u="none" strike="noStrike" dirty="0">
                <a:solidFill>
                  <a:srgbClr val="0645AD"/>
                </a:solidFill>
                <a:effectLst/>
                <a:latin typeface="Roboto Condensed" panose="020B0604020202020204" pitchFamily="2" charset="0"/>
                <a:hlinkClick r:id="rId11" tooltip="7 nm process"/>
              </a:rPr>
              <a:t>7 nm process</a:t>
            </a:r>
            <a:r>
              <a:rPr lang="en-US" b="0" i="0" dirty="0">
                <a:solidFill>
                  <a:srgbClr val="000000"/>
                </a:solidFill>
                <a:effectLst/>
                <a:latin typeface="Roboto Condensed" panose="020B0604020202020204" pitchFamily="2" charset="0"/>
              </a:rPr>
              <a:t> and I/O fabricated on </a:t>
            </a:r>
            <a:r>
              <a:rPr lang="en-US" b="0" i="0" u="none" strike="noStrike" dirty="0">
                <a:solidFill>
                  <a:srgbClr val="BA0000"/>
                </a:solidFill>
                <a:effectLst/>
                <a:latin typeface="Roboto Condensed" panose="020B0604020202020204" pitchFamily="2" charset="0"/>
                <a:hlinkClick r:id="rId12" tooltip="GlobalFoundries (page does not exist)"/>
              </a:rPr>
              <a:t>GlobalFoundries</a:t>
            </a:r>
            <a:r>
              <a:rPr lang="en-US" b="0" i="0" dirty="0">
                <a:solidFill>
                  <a:srgbClr val="000000"/>
                </a:solidFill>
                <a:effectLst/>
                <a:latin typeface="Roboto Condensed" panose="020B0604020202020204" pitchFamily="2" charset="0"/>
              </a:rPr>
              <a:t> </a:t>
            </a:r>
            <a:r>
              <a:rPr lang="en-US" b="0" i="0" u="none" strike="noStrike" dirty="0">
                <a:solidFill>
                  <a:srgbClr val="0645AD"/>
                </a:solidFill>
                <a:effectLst/>
                <a:latin typeface="Roboto Condensed" panose="020B0604020202020204" pitchFamily="2" charset="0"/>
                <a:hlinkClick r:id="rId13" tooltip="14 nm process"/>
              </a:rPr>
              <a:t>14 nm process</a:t>
            </a:r>
            <a:r>
              <a:rPr lang="en-US" b="0" i="0" dirty="0">
                <a:solidFill>
                  <a:srgbClr val="000000"/>
                </a:solidFill>
                <a:effectLst/>
                <a:latin typeface="Roboto Condensed" panose="020B0604020202020204" pitchFamily="2" charset="0"/>
              </a:rPr>
              <a:t>. The 7742 has a TDP of 225 W with a base frequency of 2.25 GHz and a </a:t>
            </a:r>
            <a:r>
              <a:rPr lang="en-US" b="0" i="0" u="none" strike="noStrike" dirty="0">
                <a:solidFill>
                  <a:srgbClr val="BA0000"/>
                </a:solidFill>
                <a:effectLst/>
                <a:latin typeface="Roboto Condensed" panose="020B0604020202020204" pitchFamily="2" charset="0"/>
                <a:hlinkClick r:id="rId14" tooltip="amd/precision boost (page does not exist)"/>
              </a:rPr>
              <a:t>boost</a:t>
            </a:r>
            <a:r>
              <a:rPr lang="en-US" b="0" i="0" dirty="0">
                <a:solidFill>
                  <a:srgbClr val="000000"/>
                </a:solidFill>
                <a:effectLst/>
                <a:latin typeface="Roboto Condensed" panose="020B0604020202020204" pitchFamily="2" charset="0"/>
              </a:rPr>
              <a:t> frequency of up to 3.4 GHz. This processor supports up to two-way </a:t>
            </a:r>
            <a:r>
              <a:rPr lang="en-US" b="0" i="0" u="none" strike="noStrike" dirty="0">
                <a:solidFill>
                  <a:srgbClr val="BA0000"/>
                </a:solidFill>
                <a:effectLst/>
                <a:latin typeface="Roboto Condensed" panose="020B0604020202020204" pitchFamily="2" charset="0"/>
                <a:hlinkClick r:id="rId15" tooltip="symmetric multiprocessing (page does not exist)"/>
              </a:rPr>
              <a:t>SMP</a:t>
            </a:r>
            <a:r>
              <a:rPr lang="en-US" b="0" i="0" dirty="0">
                <a:solidFill>
                  <a:srgbClr val="000000"/>
                </a:solidFill>
                <a:effectLst/>
                <a:latin typeface="Roboto Condensed" panose="020B0604020202020204" pitchFamily="2" charset="0"/>
              </a:rPr>
              <a:t> and up to 4 TiB of eight channels DDR4-3200 memory per socket.</a:t>
            </a:r>
          </a:p>
          <a:p>
            <a:r>
              <a:rPr lang="it-IT" b="0" i="0" dirty="0">
                <a:solidFill>
                  <a:srgbClr val="000000"/>
                </a:solidFill>
                <a:effectLst/>
                <a:latin typeface="Roboto Condensed" panose="020B0604020202020204" pitchFamily="2" charset="0"/>
              </a:rPr>
              <a:t>AMD EPYC 7742 64-Core Processor</a:t>
            </a:r>
            <a:endParaRPr lang="en-US" b="0" i="0" dirty="0">
              <a:solidFill>
                <a:srgbClr val="000000"/>
              </a:solidFill>
              <a:effectLst/>
              <a:latin typeface="Roboto Condensed" panose="020B0604020202020204" pitchFamily="2" charset="0"/>
            </a:endParaRPr>
          </a:p>
          <a:p>
            <a:r>
              <a:rPr lang="it-IT" dirty="0"/>
              <a:t>L1d cache:                       4 MiB</a:t>
            </a:r>
          </a:p>
          <a:p>
            <a:r>
              <a:rPr lang="it-IT" dirty="0"/>
              <a:t>L1i cache:                       4 MiB</a:t>
            </a:r>
          </a:p>
          <a:p>
            <a:r>
              <a:rPr lang="it-IT" dirty="0"/>
              <a:t>L2 cache:                        64 MiB</a:t>
            </a:r>
          </a:p>
          <a:p>
            <a:r>
              <a:rPr lang="it-IT" dirty="0"/>
              <a:t>L3 cache:                        512 MiB</a:t>
            </a:r>
          </a:p>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91</a:t>
            </a:fld>
            <a:endParaRPr lang="en-US"/>
          </a:p>
        </p:txBody>
      </p:sp>
    </p:spTree>
    <p:extLst>
      <p:ext uri="{BB962C8B-B14F-4D97-AF65-F5344CB8AC3E}">
        <p14:creationId xmlns:p14="http://schemas.microsoft.com/office/powerpoint/2010/main" val="376510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 jonathan-hui.medium.com/ai-chips-a100-gpu-with-nvidia-ampere-architecture-3034ed685e6e</a:t>
            </a:r>
          </a:p>
        </p:txBody>
      </p:sp>
      <p:sp>
        <p:nvSpPr>
          <p:cNvPr id="4" name="Slide Number Placeholder 3"/>
          <p:cNvSpPr>
            <a:spLocks noGrp="1"/>
          </p:cNvSpPr>
          <p:nvPr>
            <p:ph type="sldNum" sz="quarter" idx="5"/>
          </p:nvPr>
        </p:nvSpPr>
        <p:spPr/>
        <p:txBody>
          <a:bodyPr/>
          <a:lstStyle/>
          <a:p>
            <a:fld id="{0F820AF6-857A-4135-A319-DEBE315C8252}" type="slidenum">
              <a:rPr lang="en-US" smtClean="0"/>
              <a:t>92</a:t>
            </a:fld>
            <a:endParaRPr lang="en-US"/>
          </a:p>
        </p:txBody>
      </p:sp>
    </p:spTree>
    <p:extLst>
      <p:ext uri="{BB962C8B-B14F-4D97-AF65-F5344CB8AC3E}">
        <p14:creationId xmlns:p14="http://schemas.microsoft.com/office/powerpoint/2010/main" val="1824706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4097/128 = 32.0078125; 4224 / 128 = 33; 4224 – 4097 = 127, so we need an additional </a:t>
            </a:r>
            <a:r>
              <a:rPr lang="en-US" dirty="0">
                <a:latin typeface="Courier New" panose="02070309020205020404" pitchFamily="49" charset="0"/>
                <a:cs typeface="Courier New" panose="02070309020205020404" pitchFamily="49" charset="0"/>
              </a:rPr>
              <a:t>threads-1 blocks</a:t>
            </a:r>
          </a:p>
          <a:p>
            <a:r>
              <a:rPr lang="en-US" dirty="0"/>
              <a:t>https://developer.nvidia.com/blog/unified-memory-cuda-beginners/</a:t>
            </a:r>
          </a:p>
        </p:txBody>
      </p:sp>
      <p:sp>
        <p:nvSpPr>
          <p:cNvPr id="4" name="Slide Number Placeholder 3"/>
          <p:cNvSpPr>
            <a:spLocks noGrp="1"/>
          </p:cNvSpPr>
          <p:nvPr>
            <p:ph type="sldNum" sz="quarter" idx="5"/>
          </p:nvPr>
        </p:nvSpPr>
        <p:spPr/>
        <p:txBody>
          <a:bodyPr/>
          <a:lstStyle/>
          <a:p>
            <a:fld id="{0F820AF6-857A-4135-A319-DEBE315C8252}" type="slidenum">
              <a:rPr lang="en-US" smtClean="0"/>
              <a:t>98</a:t>
            </a:fld>
            <a:endParaRPr lang="en-US"/>
          </a:p>
        </p:txBody>
      </p:sp>
    </p:spTree>
    <p:extLst>
      <p:ext uri="{BB962C8B-B14F-4D97-AF65-F5344CB8AC3E}">
        <p14:creationId xmlns:p14="http://schemas.microsoft.com/office/powerpoint/2010/main" val="1462457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111</a:t>
            </a:fld>
            <a:endParaRPr lang="en-US"/>
          </a:p>
        </p:txBody>
      </p:sp>
    </p:spTree>
    <p:extLst>
      <p:ext uri="{BB962C8B-B14F-4D97-AF65-F5344CB8AC3E}">
        <p14:creationId xmlns:p14="http://schemas.microsoft.com/office/powerpoint/2010/main" val="5505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112</a:t>
            </a:fld>
            <a:endParaRPr lang="en-US"/>
          </a:p>
        </p:txBody>
      </p:sp>
    </p:spTree>
    <p:extLst>
      <p:ext uri="{BB962C8B-B14F-4D97-AF65-F5344CB8AC3E}">
        <p14:creationId xmlns:p14="http://schemas.microsoft.com/office/powerpoint/2010/main" val="988014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113</a:t>
            </a:fld>
            <a:endParaRPr lang="en-US"/>
          </a:p>
        </p:txBody>
      </p:sp>
    </p:spTree>
    <p:extLst>
      <p:ext uri="{BB962C8B-B14F-4D97-AF65-F5344CB8AC3E}">
        <p14:creationId xmlns:p14="http://schemas.microsoft.com/office/powerpoint/2010/main" val="294211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133</a:t>
            </a:fld>
            <a:endParaRPr lang="en-US"/>
          </a:p>
        </p:txBody>
      </p:sp>
    </p:spTree>
    <p:extLst>
      <p:ext uri="{BB962C8B-B14F-4D97-AF65-F5344CB8AC3E}">
        <p14:creationId xmlns:p14="http://schemas.microsoft.com/office/powerpoint/2010/main" val="1253208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134</a:t>
            </a:fld>
            <a:endParaRPr lang="en-US"/>
          </a:p>
        </p:txBody>
      </p:sp>
    </p:spTree>
    <p:extLst>
      <p:ext uri="{BB962C8B-B14F-4D97-AF65-F5344CB8AC3E}">
        <p14:creationId xmlns:p14="http://schemas.microsoft.com/office/powerpoint/2010/main" val="258145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speedup: OpenMP on </a:t>
            </a:r>
            <a:r>
              <a:rPr lang="it-IT" dirty="0"/>
              <a:t>AMD EPYC </a:t>
            </a:r>
            <a:r>
              <a:rPr lang="en-US" i="0" dirty="0">
                <a:solidFill>
                  <a:srgbClr val="000000"/>
                </a:solidFill>
                <a:effectLst/>
              </a:rPr>
              <a:t>7A53</a:t>
            </a:r>
            <a:r>
              <a:rPr lang="en-US" b="0" i="0" dirty="0">
                <a:solidFill>
                  <a:srgbClr val="000000"/>
                </a:solidFill>
                <a:effectLst/>
              </a:rPr>
              <a:t> </a:t>
            </a:r>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7</a:t>
            </a:fld>
            <a:endParaRPr lang="en-US"/>
          </a:p>
        </p:txBody>
      </p:sp>
    </p:spTree>
    <p:extLst>
      <p:ext uri="{BB962C8B-B14F-4D97-AF65-F5344CB8AC3E}">
        <p14:creationId xmlns:p14="http://schemas.microsoft.com/office/powerpoint/2010/main" val="3489220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158</a:t>
            </a:fld>
            <a:endParaRPr lang="en-US"/>
          </a:p>
        </p:txBody>
      </p:sp>
    </p:spTree>
    <p:extLst>
      <p:ext uri="{BB962C8B-B14F-4D97-AF65-F5344CB8AC3E}">
        <p14:creationId xmlns:p14="http://schemas.microsoft.com/office/powerpoint/2010/main" val="244088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159</a:t>
            </a:fld>
            <a:endParaRPr lang="en-US"/>
          </a:p>
        </p:txBody>
      </p:sp>
    </p:spTree>
    <p:extLst>
      <p:ext uri="{BB962C8B-B14F-4D97-AF65-F5344CB8AC3E}">
        <p14:creationId xmlns:p14="http://schemas.microsoft.com/office/powerpoint/2010/main" val="285748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160</a:t>
            </a:fld>
            <a:endParaRPr lang="en-US"/>
          </a:p>
        </p:txBody>
      </p:sp>
    </p:spTree>
    <p:extLst>
      <p:ext uri="{BB962C8B-B14F-4D97-AF65-F5344CB8AC3E}">
        <p14:creationId xmlns:p14="http://schemas.microsoft.com/office/powerpoint/2010/main" val="295049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161</a:t>
            </a:fld>
            <a:endParaRPr lang="en-US"/>
          </a:p>
        </p:txBody>
      </p:sp>
    </p:spTree>
    <p:extLst>
      <p:ext uri="{BB962C8B-B14F-4D97-AF65-F5344CB8AC3E}">
        <p14:creationId xmlns:p14="http://schemas.microsoft.com/office/powerpoint/2010/main" val="2454767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162</a:t>
            </a:fld>
            <a:endParaRPr lang="en-US"/>
          </a:p>
        </p:txBody>
      </p:sp>
    </p:spTree>
    <p:extLst>
      <p:ext uri="{BB962C8B-B14F-4D97-AF65-F5344CB8AC3E}">
        <p14:creationId xmlns:p14="http://schemas.microsoft.com/office/powerpoint/2010/main" val="1114105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163</a:t>
            </a:fld>
            <a:endParaRPr lang="en-US"/>
          </a:p>
        </p:txBody>
      </p:sp>
    </p:spTree>
    <p:extLst>
      <p:ext uri="{BB962C8B-B14F-4D97-AF65-F5344CB8AC3E}">
        <p14:creationId xmlns:p14="http://schemas.microsoft.com/office/powerpoint/2010/main" val="1192462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164</a:t>
            </a:fld>
            <a:endParaRPr lang="en-US"/>
          </a:p>
        </p:txBody>
      </p:sp>
    </p:spTree>
    <p:extLst>
      <p:ext uri="{BB962C8B-B14F-4D97-AF65-F5344CB8AC3E}">
        <p14:creationId xmlns:p14="http://schemas.microsoft.com/office/powerpoint/2010/main" val="2534716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165</a:t>
            </a:fld>
            <a:endParaRPr lang="en-US"/>
          </a:p>
        </p:txBody>
      </p:sp>
    </p:spTree>
    <p:extLst>
      <p:ext uri="{BB962C8B-B14F-4D97-AF65-F5344CB8AC3E}">
        <p14:creationId xmlns:p14="http://schemas.microsoft.com/office/powerpoint/2010/main" val="337895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166</a:t>
            </a:fld>
            <a:endParaRPr lang="en-US"/>
          </a:p>
        </p:txBody>
      </p:sp>
    </p:spTree>
    <p:extLst>
      <p:ext uri="{BB962C8B-B14F-4D97-AF65-F5344CB8AC3E}">
        <p14:creationId xmlns:p14="http://schemas.microsoft.com/office/powerpoint/2010/main" val="1051457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168</a:t>
            </a:fld>
            <a:endParaRPr lang="en-US"/>
          </a:p>
        </p:txBody>
      </p:sp>
    </p:spTree>
    <p:extLst>
      <p:ext uri="{BB962C8B-B14F-4D97-AF65-F5344CB8AC3E}">
        <p14:creationId xmlns:p14="http://schemas.microsoft.com/office/powerpoint/2010/main" val="288887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a:t>
            </a:fld>
            <a:endParaRPr lang="en-US"/>
          </a:p>
        </p:txBody>
      </p:sp>
    </p:spTree>
    <p:extLst>
      <p:ext uri="{BB962C8B-B14F-4D97-AF65-F5344CB8AC3E}">
        <p14:creationId xmlns:p14="http://schemas.microsoft.com/office/powerpoint/2010/main" val="1534137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169</a:t>
            </a:fld>
            <a:endParaRPr lang="en-US"/>
          </a:p>
        </p:txBody>
      </p:sp>
    </p:spTree>
    <p:extLst>
      <p:ext uri="{BB962C8B-B14F-4D97-AF65-F5344CB8AC3E}">
        <p14:creationId xmlns:p14="http://schemas.microsoft.com/office/powerpoint/2010/main" val="3637698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170</a:t>
            </a:fld>
            <a:endParaRPr lang="en-US"/>
          </a:p>
        </p:txBody>
      </p:sp>
    </p:spTree>
    <p:extLst>
      <p:ext uri="{BB962C8B-B14F-4D97-AF65-F5344CB8AC3E}">
        <p14:creationId xmlns:p14="http://schemas.microsoft.com/office/powerpoint/2010/main" val="3611808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171</a:t>
            </a:fld>
            <a:endParaRPr lang="en-US"/>
          </a:p>
        </p:txBody>
      </p:sp>
    </p:spTree>
    <p:extLst>
      <p:ext uri="{BB962C8B-B14F-4D97-AF65-F5344CB8AC3E}">
        <p14:creationId xmlns:p14="http://schemas.microsoft.com/office/powerpoint/2010/main" val="500458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172</a:t>
            </a:fld>
            <a:endParaRPr lang="en-US"/>
          </a:p>
        </p:txBody>
      </p:sp>
    </p:spTree>
    <p:extLst>
      <p:ext uri="{BB962C8B-B14F-4D97-AF65-F5344CB8AC3E}">
        <p14:creationId xmlns:p14="http://schemas.microsoft.com/office/powerpoint/2010/main" val="1698533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174</a:t>
            </a:fld>
            <a:endParaRPr lang="en-US"/>
          </a:p>
        </p:txBody>
      </p:sp>
    </p:spTree>
    <p:extLst>
      <p:ext uri="{BB962C8B-B14F-4D97-AF65-F5344CB8AC3E}">
        <p14:creationId xmlns:p14="http://schemas.microsoft.com/office/powerpoint/2010/main" val="1432766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175</a:t>
            </a:fld>
            <a:endParaRPr lang="en-US"/>
          </a:p>
        </p:txBody>
      </p:sp>
    </p:spTree>
    <p:extLst>
      <p:ext uri="{BB962C8B-B14F-4D97-AF65-F5344CB8AC3E}">
        <p14:creationId xmlns:p14="http://schemas.microsoft.com/office/powerpoint/2010/main" val="407552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https://www.xilinx.com/html_docs/xilinx2021_1/vitis_doc/introductionvitishls.html</a:t>
            </a:r>
          </a:p>
          <a:p>
            <a:r>
              <a:rPr lang="en-US" dirty="0"/>
              <a:t>https://en.wikipedia.org/wiki/Register-transfer_level</a:t>
            </a:r>
          </a:p>
        </p:txBody>
      </p:sp>
      <p:sp>
        <p:nvSpPr>
          <p:cNvPr id="4" name="Slide Number Placeholder 3"/>
          <p:cNvSpPr>
            <a:spLocks noGrp="1"/>
          </p:cNvSpPr>
          <p:nvPr>
            <p:ph type="sldNum" sz="quarter" idx="5"/>
          </p:nvPr>
        </p:nvSpPr>
        <p:spPr/>
        <p:txBody>
          <a:bodyPr/>
          <a:lstStyle/>
          <a:p>
            <a:fld id="{61258F99-443C-467D-8B33-4085BBA3ADDD}" type="slidenum">
              <a:rPr lang="en-US" smtClean="0"/>
              <a:t>178</a:t>
            </a:fld>
            <a:endParaRPr lang="en-US"/>
          </a:p>
        </p:txBody>
      </p:sp>
    </p:spTree>
    <p:extLst>
      <p:ext uri="{BB962C8B-B14F-4D97-AF65-F5344CB8AC3E}">
        <p14:creationId xmlns:p14="http://schemas.microsoft.com/office/powerpoint/2010/main" val="780125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58F99-443C-467D-8B33-4085BBA3ADDD}" type="slidenum">
              <a:rPr lang="en-US" smtClean="0"/>
              <a:t>179</a:t>
            </a:fld>
            <a:endParaRPr lang="en-US"/>
          </a:p>
        </p:txBody>
      </p:sp>
    </p:spTree>
    <p:extLst>
      <p:ext uri="{BB962C8B-B14F-4D97-AF65-F5344CB8AC3E}">
        <p14:creationId xmlns:p14="http://schemas.microsoft.com/office/powerpoint/2010/main" val="3955018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58F99-443C-467D-8B33-4085BBA3ADDD}" type="slidenum">
              <a:rPr lang="en-US" smtClean="0"/>
              <a:t>185</a:t>
            </a:fld>
            <a:endParaRPr lang="en-US"/>
          </a:p>
        </p:txBody>
      </p:sp>
    </p:spTree>
    <p:extLst>
      <p:ext uri="{BB962C8B-B14F-4D97-AF65-F5344CB8AC3E}">
        <p14:creationId xmlns:p14="http://schemas.microsoft.com/office/powerpoint/2010/main" val="3984347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 execution</a:t>
            </a:r>
          </a:p>
        </p:txBody>
      </p:sp>
      <p:sp>
        <p:nvSpPr>
          <p:cNvPr id="4" name="Slide Number Placeholder 3"/>
          <p:cNvSpPr>
            <a:spLocks noGrp="1"/>
          </p:cNvSpPr>
          <p:nvPr>
            <p:ph type="sldNum" sz="quarter" idx="5"/>
          </p:nvPr>
        </p:nvSpPr>
        <p:spPr/>
        <p:txBody>
          <a:bodyPr/>
          <a:lstStyle/>
          <a:p>
            <a:fld id="{61258F99-443C-467D-8B33-4085BBA3ADDD}" type="slidenum">
              <a:rPr lang="en-US" smtClean="0"/>
              <a:t>186</a:t>
            </a:fld>
            <a:endParaRPr lang="en-US"/>
          </a:p>
        </p:txBody>
      </p:sp>
    </p:spTree>
    <p:extLst>
      <p:ext uri="{BB962C8B-B14F-4D97-AF65-F5344CB8AC3E}">
        <p14:creationId xmlns:p14="http://schemas.microsoft.com/office/powerpoint/2010/main" val="1542234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https://www.amd.com/en/products/cpu/amd-epyc-7742</a:t>
            </a:r>
          </a:p>
          <a:p>
            <a:r>
              <a:rPr lang="en-US" dirty="0"/>
              <a:t>https://en.wikichip.org/wiki/amd/cores/rome</a:t>
            </a:r>
          </a:p>
        </p:txBody>
      </p:sp>
      <p:sp>
        <p:nvSpPr>
          <p:cNvPr id="4" name="Slide Number Placeholder 3"/>
          <p:cNvSpPr>
            <a:spLocks noGrp="1"/>
          </p:cNvSpPr>
          <p:nvPr>
            <p:ph type="sldNum" sz="quarter" idx="5"/>
          </p:nvPr>
        </p:nvSpPr>
        <p:spPr/>
        <p:txBody>
          <a:bodyPr/>
          <a:lstStyle/>
          <a:p>
            <a:fld id="{0F820AF6-857A-4135-A319-DEBE315C8252}" type="slidenum">
              <a:rPr lang="en-US" smtClean="0"/>
              <a:t>19</a:t>
            </a:fld>
            <a:endParaRPr lang="en-US"/>
          </a:p>
        </p:txBody>
      </p:sp>
    </p:spTree>
    <p:extLst>
      <p:ext uri="{BB962C8B-B14F-4D97-AF65-F5344CB8AC3E}">
        <p14:creationId xmlns:p14="http://schemas.microsoft.com/office/powerpoint/2010/main" val="3320647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BCC0C3"/>
                </a:solidFill>
                <a:effectLst/>
                <a:latin typeface="Roboto" panose="02000000000000000000" pitchFamily="2" charset="0"/>
              </a:rPr>
              <a:t>OpenCL</a:t>
            </a:r>
            <a:r>
              <a:rPr lang="en-US" b="0" i="0" dirty="0">
                <a:solidFill>
                  <a:srgbClr val="BDC1C6"/>
                </a:solidFill>
                <a:effectLst/>
                <a:latin typeface="Roboto" panose="02000000000000000000" pitchFamily="2" charset="0"/>
              </a:rPr>
              <a:t> (Open Computing Language)</a:t>
            </a:r>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187</a:t>
            </a:fld>
            <a:endParaRPr lang="en-US"/>
          </a:p>
        </p:txBody>
      </p:sp>
    </p:spTree>
    <p:extLst>
      <p:ext uri="{BB962C8B-B14F-4D97-AF65-F5344CB8AC3E}">
        <p14:creationId xmlns:p14="http://schemas.microsoft.com/office/powerpoint/2010/main" val="3121679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In cases where the loop latency is unknown or cannot be calculate, the </a:t>
            </a:r>
            <a:r>
              <a:rPr lang="en-US" dirty="0"/>
              <a:t>TRIPCOUNT</a:t>
            </a:r>
            <a:r>
              <a:rPr lang="en-US" b="0" i="0" dirty="0">
                <a:solidFill>
                  <a:srgbClr val="000000"/>
                </a:solidFill>
                <a:effectLst/>
                <a:latin typeface="Roboto" panose="02000000000000000000" pitchFamily="2" charset="0"/>
              </a:rPr>
              <a:t> pragma lets you specify minimum and maximum iterations for a loop. This lets the tool analyze how the loop latency contributes to the total design latency in the reports, and helps you determine appropriate optimizations for the design.</a:t>
            </a:r>
            <a:endParaRPr lang="en-US" dirty="0"/>
          </a:p>
        </p:txBody>
      </p:sp>
      <p:sp>
        <p:nvSpPr>
          <p:cNvPr id="4" name="Slide Number Placeholder 3"/>
          <p:cNvSpPr>
            <a:spLocks noGrp="1"/>
          </p:cNvSpPr>
          <p:nvPr>
            <p:ph type="sldNum" sz="quarter" idx="5"/>
          </p:nvPr>
        </p:nvSpPr>
        <p:spPr/>
        <p:txBody>
          <a:bodyPr/>
          <a:lstStyle/>
          <a:p>
            <a:fld id="{0F820AF6-857A-4135-A319-DEBE315C8252}" type="slidenum">
              <a:rPr lang="en-US" smtClean="0"/>
              <a:t>195</a:t>
            </a:fld>
            <a:endParaRPr lang="en-US"/>
          </a:p>
        </p:txBody>
      </p:sp>
    </p:spTree>
    <p:extLst>
      <p:ext uri="{BB962C8B-B14F-4D97-AF65-F5344CB8AC3E}">
        <p14:creationId xmlns:p14="http://schemas.microsoft.com/office/powerpoint/2010/main" val="907206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58F99-443C-467D-8B33-4085BBA3ADDD}" type="slidenum">
              <a:rPr lang="en-US" smtClean="0"/>
              <a:t>196</a:t>
            </a:fld>
            <a:endParaRPr lang="en-US"/>
          </a:p>
        </p:txBody>
      </p:sp>
    </p:spTree>
    <p:extLst>
      <p:ext uri="{BB962C8B-B14F-4D97-AF65-F5344CB8AC3E}">
        <p14:creationId xmlns:p14="http://schemas.microsoft.com/office/powerpoint/2010/main" val="883806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https://www.intel.com/content/www/us/en/products/sku/124968/intel-core-i78650u-processor-8m-cache-up-to-4-20-ghz/specifications.html</a:t>
            </a:r>
          </a:p>
          <a:p>
            <a:r>
              <a:rPr lang="en-US" dirty="0"/>
              <a:t>https://www.techpowerup.com/cpu-specs/core-i7-8650u.c1975</a:t>
            </a:r>
          </a:p>
        </p:txBody>
      </p:sp>
      <p:sp>
        <p:nvSpPr>
          <p:cNvPr id="4" name="Slide Number Placeholder 3"/>
          <p:cNvSpPr>
            <a:spLocks noGrp="1"/>
          </p:cNvSpPr>
          <p:nvPr>
            <p:ph type="sldNum" sz="quarter" idx="5"/>
          </p:nvPr>
        </p:nvSpPr>
        <p:spPr/>
        <p:txBody>
          <a:bodyPr/>
          <a:lstStyle/>
          <a:p>
            <a:fld id="{0F820AF6-857A-4135-A319-DEBE315C8252}" type="slidenum">
              <a:rPr lang="en-US" smtClean="0"/>
              <a:t>31</a:t>
            </a:fld>
            <a:endParaRPr lang="en-US"/>
          </a:p>
        </p:txBody>
      </p:sp>
    </p:spTree>
    <p:extLst>
      <p:ext uri="{BB962C8B-B14F-4D97-AF65-F5344CB8AC3E}">
        <p14:creationId xmlns:p14="http://schemas.microsoft.com/office/powerpoint/2010/main" val="84674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https://www.intel.com/content/www/us/en/gaming/resources/hyper-threading.html</a:t>
            </a:r>
          </a:p>
        </p:txBody>
      </p:sp>
      <p:sp>
        <p:nvSpPr>
          <p:cNvPr id="4" name="Slide Number Placeholder 3"/>
          <p:cNvSpPr>
            <a:spLocks noGrp="1"/>
          </p:cNvSpPr>
          <p:nvPr>
            <p:ph type="sldNum" sz="quarter" idx="5"/>
          </p:nvPr>
        </p:nvSpPr>
        <p:spPr/>
        <p:txBody>
          <a:bodyPr/>
          <a:lstStyle/>
          <a:p>
            <a:fld id="{0F820AF6-857A-4135-A319-DEBE315C8252}" type="slidenum">
              <a:rPr lang="en-US" smtClean="0"/>
              <a:t>32</a:t>
            </a:fld>
            <a:endParaRPr lang="en-US"/>
          </a:p>
        </p:txBody>
      </p:sp>
    </p:spTree>
    <p:extLst>
      <p:ext uri="{BB962C8B-B14F-4D97-AF65-F5344CB8AC3E}">
        <p14:creationId xmlns:p14="http://schemas.microsoft.com/office/powerpoint/2010/main" val="244642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https://www.intel.com/content/www/us/en/gaming/resources/hyper-threading.html</a:t>
            </a:r>
          </a:p>
        </p:txBody>
      </p:sp>
      <p:sp>
        <p:nvSpPr>
          <p:cNvPr id="4" name="Slide Number Placeholder 3"/>
          <p:cNvSpPr>
            <a:spLocks noGrp="1"/>
          </p:cNvSpPr>
          <p:nvPr>
            <p:ph type="sldNum" sz="quarter" idx="5"/>
          </p:nvPr>
        </p:nvSpPr>
        <p:spPr/>
        <p:txBody>
          <a:bodyPr/>
          <a:lstStyle/>
          <a:p>
            <a:fld id="{0F820AF6-857A-4135-A319-DEBE315C8252}" type="slidenum">
              <a:rPr lang="en-US" smtClean="0"/>
              <a:t>33</a:t>
            </a:fld>
            <a:endParaRPr lang="en-US"/>
          </a:p>
        </p:txBody>
      </p:sp>
    </p:spTree>
    <p:extLst>
      <p:ext uri="{BB962C8B-B14F-4D97-AF65-F5344CB8AC3E}">
        <p14:creationId xmlns:p14="http://schemas.microsoft.com/office/powerpoint/2010/main" val="349398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https://www.intel.com/content/www/us/en/gaming/resources/hyper-threading.html</a:t>
            </a:r>
          </a:p>
        </p:txBody>
      </p:sp>
      <p:sp>
        <p:nvSpPr>
          <p:cNvPr id="4" name="Slide Number Placeholder 3"/>
          <p:cNvSpPr>
            <a:spLocks noGrp="1"/>
          </p:cNvSpPr>
          <p:nvPr>
            <p:ph type="sldNum" sz="quarter" idx="5"/>
          </p:nvPr>
        </p:nvSpPr>
        <p:spPr/>
        <p:txBody>
          <a:bodyPr/>
          <a:lstStyle/>
          <a:p>
            <a:fld id="{0F820AF6-857A-4135-A319-DEBE315C8252}" type="slidenum">
              <a:rPr lang="en-US" smtClean="0"/>
              <a:t>34</a:t>
            </a:fld>
            <a:endParaRPr lang="en-US"/>
          </a:p>
        </p:txBody>
      </p:sp>
    </p:spTree>
    <p:extLst>
      <p:ext uri="{BB962C8B-B14F-4D97-AF65-F5344CB8AC3E}">
        <p14:creationId xmlns:p14="http://schemas.microsoft.com/office/powerpoint/2010/main" val="663937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6ECA-746B-447F-B5F0-41CD92927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5AE03B-12E9-48AF-8475-54E074B339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13E59-AE1C-476E-BAC9-96B9D1F42B1C}"/>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F71D4995-0469-4086-A2F1-A6C6D2F26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77B2B-ADE7-4566-9183-0DC794C2D138}"/>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78124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78C4-6B9C-4963-8312-E92B9A8A7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62EB6E-D711-493A-9F1C-B445C29747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61E8F-33BE-4A33-A761-2643B54B01E5}"/>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3E7EB1D6-B0E9-42C1-985F-6BBBFFCC7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AD51B-36EA-4A64-B2EC-9F8F88C534B5}"/>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121536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4DFF2-90AE-435A-84CB-BAD993135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3EA09-27E1-496F-B945-3AA3B56078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D852E-7EFE-4084-9D1D-9D8FD7789E28}"/>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B5D6CA0A-E0DD-4ABF-8E85-ADC43EF9D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50FC1-C060-40A2-8D8E-020201472377}"/>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290238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33E3-F512-44AA-9122-301B64C71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9CC0A-A6DA-4A54-B875-124E0D7AC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2E61E-6815-4B09-BC79-5E4C0E53FAC0}"/>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67D2374A-93F6-492B-A993-63C4241E8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AC670-D6FA-4F26-ADCB-A06799A32BFB}"/>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581153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9CD8-18CB-478F-9C80-408A26152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A05C6-BBDE-464D-B6D2-57B5403354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22A55-61BF-40D6-8DD3-C6B805F8B8B6}"/>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E5456FA3-3382-4B4B-B1AD-08CAF9F6C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5E596-4B63-49FC-8F80-DB87471BA276}"/>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263212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08BE-EA4E-4440-9ED2-0F276F733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AA1B3-03F8-4633-8766-299998E292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D84DD3-88C6-4EF8-A412-39BEB45462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BCF5E9-560F-4E0B-897C-D8BB1CC3A4FB}"/>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6" name="Footer Placeholder 5">
            <a:extLst>
              <a:ext uri="{FF2B5EF4-FFF2-40B4-BE49-F238E27FC236}">
                <a16:creationId xmlns:a16="http://schemas.microsoft.com/office/drawing/2014/main" id="{7DE0D0A4-31D6-4B0E-92A3-7C4A4A201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D833B-BD97-430C-AF33-D141058E81DB}"/>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27964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6A29-2569-40E9-A7B1-21DA39FFEF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5366E9-F306-4F56-A7EE-73DEBEF89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27A04-5E72-46EF-BCE6-ABB39B8961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33DAE9-A5CD-4D88-BF3E-CED9DA9FDF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8C61F5-C739-4A1F-852B-C3DCBFDF1E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409CC6-F9E4-416F-A5AD-DC5145A77ADB}"/>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8" name="Footer Placeholder 7">
            <a:extLst>
              <a:ext uri="{FF2B5EF4-FFF2-40B4-BE49-F238E27FC236}">
                <a16:creationId xmlns:a16="http://schemas.microsoft.com/office/drawing/2014/main" id="{11DD6BAF-A4EE-4594-939C-1FF45D33D2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F5C9BC-051F-4880-90CD-E566B4159645}"/>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136101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FFD1-06FC-4DF4-8661-AE1636E700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F300B5-149F-46F0-8C80-95EBB87B8687}"/>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4" name="Footer Placeholder 3">
            <a:extLst>
              <a:ext uri="{FF2B5EF4-FFF2-40B4-BE49-F238E27FC236}">
                <a16:creationId xmlns:a16="http://schemas.microsoft.com/office/drawing/2014/main" id="{1E690121-C711-407B-BBFC-A2891392AC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66512A-6340-4182-A4C7-C7DD4022E4E5}"/>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258925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F245A-369C-4345-B267-67B8FC93E902}"/>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3" name="Footer Placeholder 2">
            <a:extLst>
              <a:ext uri="{FF2B5EF4-FFF2-40B4-BE49-F238E27FC236}">
                <a16:creationId xmlns:a16="http://schemas.microsoft.com/office/drawing/2014/main" id="{92AA8F7E-064D-4351-9860-DD616A789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57CF79-BF4C-4BE0-A5EF-5F5525FBEF15}"/>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818045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87C3-C899-4427-9BE9-F06CC536DE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BB9B11-A41A-4675-91DB-E1ABCB0ED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277A16-485C-4C41-B5DD-E6F35A84A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E755E-5EEC-48BF-B3CB-3A58FCEE9E34}"/>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6" name="Footer Placeholder 5">
            <a:extLst>
              <a:ext uri="{FF2B5EF4-FFF2-40B4-BE49-F238E27FC236}">
                <a16:creationId xmlns:a16="http://schemas.microsoft.com/office/drawing/2014/main" id="{33A71210-C433-4210-9CF9-315CA2A55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6905F-65F9-4AC2-B163-DD3C9793F3BD}"/>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754531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D75C-23A2-4F31-B2A2-7DEAE6F83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24B7E8-2DEC-4B27-922A-5CEA08204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4D435E-6361-4E76-9B0C-F5265213A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7D51B-5F92-4489-9369-1249E243646B}"/>
              </a:ext>
            </a:extLst>
          </p:cNvPr>
          <p:cNvSpPr>
            <a:spLocks noGrp="1"/>
          </p:cNvSpPr>
          <p:nvPr>
            <p:ph type="dt" sz="half" idx="10"/>
          </p:nvPr>
        </p:nvSpPr>
        <p:spPr/>
        <p:txBody>
          <a:bodyPr/>
          <a:lstStyle/>
          <a:p>
            <a:fld id="{6BA5554E-10D8-40B7-AE9A-48D1F3B374D2}" type="datetimeFigureOut">
              <a:rPr lang="en-US" smtClean="0"/>
              <a:t>8/21/2022</a:t>
            </a:fld>
            <a:endParaRPr lang="en-US"/>
          </a:p>
        </p:txBody>
      </p:sp>
      <p:sp>
        <p:nvSpPr>
          <p:cNvPr id="6" name="Footer Placeholder 5">
            <a:extLst>
              <a:ext uri="{FF2B5EF4-FFF2-40B4-BE49-F238E27FC236}">
                <a16:creationId xmlns:a16="http://schemas.microsoft.com/office/drawing/2014/main" id="{35E64390-7808-4B31-9DB5-DBD05EBD9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0D1C4-EB10-4767-AD18-45C0CD7D1E10}"/>
              </a:ext>
            </a:extLst>
          </p:cNvPr>
          <p:cNvSpPr>
            <a:spLocks noGrp="1"/>
          </p:cNvSpPr>
          <p:nvPr>
            <p:ph type="sldNum" sz="quarter" idx="12"/>
          </p:nvPr>
        </p:nvSpPr>
        <p:spPr/>
        <p:txBody>
          <a:bodyPr/>
          <a:lstStyle/>
          <a:p>
            <a:fld id="{02EFE70F-0864-420A-9EFC-64D1F00427AB}" type="slidenum">
              <a:rPr lang="en-US" smtClean="0"/>
              <a:t>‹#›</a:t>
            </a:fld>
            <a:endParaRPr lang="en-US"/>
          </a:p>
        </p:txBody>
      </p:sp>
    </p:spTree>
    <p:extLst>
      <p:ext uri="{BB962C8B-B14F-4D97-AF65-F5344CB8AC3E}">
        <p14:creationId xmlns:p14="http://schemas.microsoft.com/office/powerpoint/2010/main" val="193560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A1C25D-08B5-4BA2-97A9-69B5945BA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B395F6-45EE-4555-88BB-925141EA48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A8AF6-DC06-4606-A0AF-0C45F4258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5554E-10D8-40B7-AE9A-48D1F3B374D2}" type="datetimeFigureOut">
              <a:rPr lang="en-US" smtClean="0"/>
              <a:t>8/21/2022</a:t>
            </a:fld>
            <a:endParaRPr lang="en-US"/>
          </a:p>
        </p:txBody>
      </p:sp>
      <p:sp>
        <p:nvSpPr>
          <p:cNvPr id="5" name="Footer Placeholder 4">
            <a:extLst>
              <a:ext uri="{FF2B5EF4-FFF2-40B4-BE49-F238E27FC236}">
                <a16:creationId xmlns:a16="http://schemas.microsoft.com/office/drawing/2014/main" id="{A6E3233A-53F6-4FCC-99AD-4BB0FE04A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E1206-CC67-4D8E-9B47-4C01A7F56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EFE70F-0864-420A-9EFC-64D1F00427AB}" type="slidenum">
              <a:rPr lang="en-US" smtClean="0"/>
              <a:t>‹#›</a:t>
            </a:fld>
            <a:endParaRPr lang="en-US"/>
          </a:p>
        </p:txBody>
      </p:sp>
    </p:spTree>
    <p:extLst>
      <p:ext uri="{BB962C8B-B14F-4D97-AF65-F5344CB8AC3E}">
        <p14:creationId xmlns:p14="http://schemas.microsoft.com/office/powerpoint/2010/main" val="347374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www.netlib.org/blas/"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1.png"/><Relationship Id="rId4" Type="http://schemas.openxmlformats.org/officeDocument/2006/relationships/image" Target="../media/image370.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3.bin"/><Relationship Id="rId5" Type="http://schemas.openxmlformats.org/officeDocument/2006/relationships/image" Target="../media/image72.wmf"/><Relationship Id="rId4" Type="http://schemas.openxmlformats.org/officeDocument/2006/relationships/oleObject" Target="../embeddings/oleObject22.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5.bin"/><Relationship Id="rId5" Type="http://schemas.openxmlformats.org/officeDocument/2006/relationships/image" Target="../media/image74.wmf"/><Relationship Id="rId4" Type="http://schemas.openxmlformats.org/officeDocument/2006/relationships/oleObject" Target="../embeddings/oleObject24.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6.wmf"/></Relationships>
</file>

<file path=ppt/slides/_rels/slide13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7.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8.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9.wmf"/></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30.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1.bin"/><Relationship Id="rId5" Type="http://schemas.openxmlformats.org/officeDocument/2006/relationships/image" Target="../media/image80.wmf"/><Relationship Id="rId4" Type="http://schemas.openxmlformats.org/officeDocument/2006/relationships/oleObject" Target="../embeddings/oleObject30.bin"/><Relationship Id="rId9" Type="http://schemas.openxmlformats.org/officeDocument/2006/relationships/image" Target="../media/image82.w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31.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4.bin"/><Relationship Id="rId5" Type="http://schemas.openxmlformats.org/officeDocument/2006/relationships/image" Target="../media/image80.wmf"/><Relationship Id="rId4" Type="http://schemas.openxmlformats.org/officeDocument/2006/relationships/oleObject" Target="../embeddings/oleObject33.bin"/><Relationship Id="rId9" Type="http://schemas.openxmlformats.org/officeDocument/2006/relationships/image" Target="../media/image82.wmf"/></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32.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7.bin"/><Relationship Id="rId5" Type="http://schemas.openxmlformats.org/officeDocument/2006/relationships/image" Target="../media/image80.wmf"/><Relationship Id="rId4" Type="http://schemas.openxmlformats.org/officeDocument/2006/relationships/oleObject" Target="../embeddings/oleObject36.bin"/><Relationship Id="rId9" Type="http://schemas.openxmlformats.org/officeDocument/2006/relationships/image" Target="../media/image82.wmf"/></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33.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0.bin"/><Relationship Id="rId5" Type="http://schemas.openxmlformats.org/officeDocument/2006/relationships/image" Target="../media/image80.wmf"/><Relationship Id="rId4" Type="http://schemas.openxmlformats.org/officeDocument/2006/relationships/oleObject" Target="../embeddings/oleObject39.bin"/><Relationship Id="rId9" Type="http://schemas.openxmlformats.org/officeDocument/2006/relationships/image" Target="../media/image82.w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34.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3.bin"/><Relationship Id="rId5" Type="http://schemas.openxmlformats.org/officeDocument/2006/relationships/image" Target="../media/image80.wmf"/><Relationship Id="rId4" Type="http://schemas.openxmlformats.org/officeDocument/2006/relationships/oleObject" Target="../embeddings/oleObject42.bin"/><Relationship Id="rId9" Type="http://schemas.openxmlformats.org/officeDocument/2006/relationships/image" Target="../media/image82.wmf"/></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83.wmf"/><Relationship Id="rId4" Type="http://schemas.openxmlformats.org/officeDocument/2006/relationships/oleObject" Target="../embeddings/oleObject45.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4.wmf"/><Relationship Id="rId4" Type="http://schemas.openxmlformats.org/officeDocument/2006/relationships/oleObject" Target="../embeddings/oleObject46.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85.wmf"/><Relationship Id="rId4" Type="http://schemas.openxmlformats.org/officeDocument/2006/relationships/oleObject" Target="../embeddings/oleObject47.bin"/></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image" Target="../media/image34.w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14.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5.bin"/><Relationship Id="rId10" Type="http://schemas.openxmlformats.org/officeDocument/2006/relationships/image" Target="../media/image39.wmf"/><Relationship Id="rId4" Type="http://schemas.openxmlformats.org/officeDocument/2006/relationships/image" Target="../media/image40.png"/><Relationship Id="rId9"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png"/><Relationship Id="rId4" Type="http://schemas.openxmlformats.org/officeDocument/2006/relationships/image" Target="../media/image4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3.wmf"/><Relationship Id="rId5" Type="http://schemas.openxmlformats.org/officeDocument/2006/relationships/oleObject" Target="../embeddings/oleObject10.bin"/><Relationship Id="rId4" Type="http://schemas.openxmlformats.org/officeDocument/2006/relationships/image" Target="../media/image42.wmf"/></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png"/><Relationship Id="rId4" Type="http://schemas.openxmlformats.org/officeDocument/2006/relationships/image" Target="../media/image46.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wmf"/><Relationship Id="rId3" Type="http://schemas.openxmlformats.org/officeDocument/2006/relationships/notesSlide" Target="../notesSlides/notesSlide3.xml"/><Relationship Id="rId7" Type="http://schemas.openxmlformats.org/officeDocument/2006/relationships/image" Target="../media/image10.jpg"/><Relationship Id="rId12"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8.wmf"/><Relationship Id="rId5" Type="http://schemas.openxmlformats.org/officeDocument/2006/relationships/oleObject" Target="../embeddings/oleObject14.bin"/><Relationship Id="rId4" Type="http://schemas.openxmlformats.org/officeDocument/2006/relationships/image" Target="../media/image47.wmf"/></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8.wmf"/></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0.png"/><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58.wmf"/><Relationship Id="rId4" Type="http://schemas.openxmlformats.org/officeDocument/2006/relationships/oleObject" Target="../embeddings/oleObject16.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9.png"/><Relationship Id="rId4" Type="http://schemas.openxmlformats.org/officeDocument/2006/relationships/image" Target="../media/image61.wmf"/></Relationships>
</file>

<file path=ppt/slides/_rels/slide9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0.png"/><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0.bin"/><Relationship Id="rId5" Type="http://schemas.openxmlformats.org/officeDocument/2006/relationships/image" Target="../media/image58.wmf"/><Relationship Id="rId4" Type="http://schemas.openxmlformats.org/officeDocument/2006/relationships/oleObject" Target="../embeddings/oleObject19.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9.png"/><Relationship Id="rId4" Type="http://schemas.openxmlformats.org/officeDocument/2006/relationships/image" Target="../media/image61.wmf"/></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4797F563-A3AE-43BB-B7E8-0608B099A04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373380"/>
            <a:ext cx="12192000" cy="6111240"/>
          </a:xfrm>
          <a:prstGeom prst="rect">
            <a:avLst/>
          </a:prstGeom>
        </p:spPr>
      </p:pic>
      <p:sp>
        <p:nvSpPr>
          <p:cNvPr id="2" name="Title 1">
            <a:extLst>
              <a:ext uri="{FF2B5EF4-FFF2-40B4-BE49-F238E27FC236}">
                <a16:creationId xmlns:a16="http://schemas.microsoft.com/office/drawing/2014/main" id="{D0AB6C58-B51E-4A96-8CEE-E1E3AA50A535}"/>
              </a:ext>
            </a:extLst>
          </p:cNvPr>
          <p:cNvSpPr>
            <a:spLocks noGrp="1"/>
          </p:cNvSpPr>
          <p:nvPr>
            <p:ph type="ctrTitle"/>
          </p:nvPr>
        </p:nvSpPr>
        <p:spPr/>
        <p:txBody>
          <a:bodyPr>
            <a:normAutofit/>
          </a:bodyPr>
          <a:lstStyle/>
          <a:p>
            <a:pPr algn="r"/>
            <a:r>
              <a:rPr lang="en-US" sz="5400" b="1" dirty="0"/>
              <a:t>Accelerated Computing </a:t>
            </a:r>
            <a:br>
              <a:rPr lang="en-US" sz="5400" b="1" dirty="0"/>
            </a:br>
            <a:r>
              <a:rPr lang="en-US" sz="5400" b="1" dirty="0"/>
              <a:t>CompE596</a:t>
            </a:r>
            <a:br>
              <a:rPr lang="en-US" sz="5400" b="1" dirty="0"/>
            </a:br>
            <a:r>
              <a:rPr lang="en-US" sz="5400" b="1" i="1" dirty="0"/>
              <a:t>OpenMP</a:t>
            </a:r>
          </a:p>
        </p:txBody>
      </p:sp>
      <p:sp>
        <p:nvSpPr>
          <p:cNvPr id="3" name="Subtitle 2">
            <a:extLst>
              <a:ext uri="{FF2B5EF4-FFF2-40B4-BE49-F238E27FC236}">
                <a16:creationId xmlns:a16="http://schemas.microsoft.com/office/drawing/2014/main" id="{E93E9BDD-0876-470A-87E4-4DEB8D3C607E}"/>
              </a:ext>
            </a:extLst>
          </p:cNvPr>
          <p:cNvSpPr>
            <a:spLocks noGrp="1"/>
          </p:cNvSpPr>
          <p:nvPr>
            <p:ph type="subTitle" idx="1"/>
          </p:nvPr>
        </p:nvSpPr>
        <p:spPr>
          <a:xfrm>
            <a:off x="1385625" y="3602037"/>
            <a:ext cx="9282375" cy="2387599"/>
          </a:xfrm>
        </p:spPr>
        <p:txBody>
          <a:bodyPr>
            <a:normAutofit/>
          </a:bodyPr>
          <a:lstStyle/>
          <a:p>
            <a:pPr algn="r"/>
            <a:r>
              <a:rPr lang="en-US" b="1" dirty="0"/>
              <a:t>OpenMP, CUDA, OpenCL, and </a:t>
            </a:r>
            <a:r>
              <a:rPr lang="en-US" b="1" dirty="0" err="1"/>
              <a:t>OpenCPI</a:t>
            </a:r>
            <a:endParaRPr lang="en-US" b="1" dirty="0"/>
          </a:p>
          <a:p>
            <a:pPr algn="r"/>
            <a:r>
              <a:rPr lang="en-US" b="1" dirty="0"/>
              <a:t>Department of Electrical and Computer Engineering</a:t>
            </a:r>
          </a:p>
          <a:p>
            <a:pPr algn="r"/>
            <a:r>
              <a:rPr lang="en-US" b="1" dirty="0"/>
              <a:t>Fall 2022</a:t>
            </a:r>
          </a:p>
          <a:p>
            <a:pPr algn="r"/>
            <a:r>
              <a:rPr lang="en-US" b="1" dirty="0"/>
              <a:t>C. Paolini ∙ </a:t>
            </a:r>
            <a:r>
              <a:rPr lang="en-US" b="1" i="1" dirty="0">
                <a:solidFill>
                  <a:srgbClr val="0070C0"/>
                </a:solidFill>
              </a:rPr>
              <a:t>http://paolini.sdsu.edu</a:t>
            </a:r>
            <a:endParaRPr lang="en-US" b="1" dirty="0"/>
          </a:p>
        </p:txBody>
      </p:sp>
    </p:spTree>
    <p:extLst>
      <p:ext uri="{BB962C8B-B14F-4D97-AF65-F5344CB8AC3E}">
        <p14:creationId xmlns:p14="http://schemas.microsoft.com/office/powerpoint/2010/main" val="325504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History of functionality</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Google Shape;356;p21">
            <a:extLst>
              <a:ext uri="{FF2B5EF4-FFF2-40B4-BE49-F238E27FC236}">
                <a16:creationId xmlns:a16="http://schemas.microsoft.com/office/drawing/2014/main" id="{7D09312B-541C-ABDD-AB61-29B458FC30A9}"/>
              </a:ext>
            </a:extLst>
          </p:cNvPr>
          <p:cNvCxnSpPr/>
          <p:nvPr/>
        </p:nvCxnSpPr>
        <p:spPr>
          <a:xfrm>
            <a:off x="1981485" y="2749768"/>
            <a:ext cx="8616000" cy="20800"/>
          </a:xfrm>
          <a:prstGeom prst="straightConnector1">
            <a:avLst/>
          </a:prstGeom>
          <a:noFill/>
          <a:ln w="38100" cap="flat" cmpd="sng">
            <a:solidFill>
              <a:schemeClr val="dk2"/>
            </a:solidFill>
            <a:prstDash val="solid"/>
            <a:round/>
            <a:headEnd type="none" w="med" len="med"/>
            <a:tailEnd type="none" w="med" len="med"/>
          </a:ln>
        </p:spPr>
      </p:cxnSp>
      <p:sp>
        <p:nvSpPr>
          <p:cNvPr id="39" name="Google Shape;357;p21">
            <a:extLst>
              <a:ext uri="{FF2B5EF4-FFF2-40B4-BE49-F238E27FC236}">
                <a16:creationId xmlns:a16="http://schemas.microsoft.com/office/drawing/2014/main" id="{01A4FB32-9B37-ED28-E37F-8820A9B9BECC}"/>
              </a:ext>
            </a:extLst>
          </p:cNvPr>
          <p:cNvSpPr txBox="1">
            <a:spLocks noGrp="1"/>
          </p:cNvSpPr>
          <p:nvPr>
            <p:ph type="sldNum" idx="12"/>
          </p:nvPr>
        </p:nvSpPr>
        <p:spPr>
          <a:xfrm>
            <a:off x="11268061" y="7271104"/>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a:t>
            </a:fld>
            <a:endParaRPr/>
          </a:p>
        </p:txBody>
      </p:sp>
      <p:sp>
        <p:nvSpPr>
          <p:cNvPr id="40" name="Google Shape;358;p21">
            <a:extLst>
              <a:ext uri="{FF2B5EF4-FFF2-40B4-BE49-F238E27FC236}">
                <a16:creationId xmlns:a16="http://schemas.microsoft.com/office/drawing/2014/main" id="{9F21159F-FADA-C624-7FFF-4398588074EC}"/>
              </a:ext>
            </a:extLst>
          </p:cNvPr>
          <p:cNvSpPr/>
          <p:nvPr/>
        </p:nvSpPr>
        <p:spPr>
          <a:xfrm>
            <a:off x="1783644"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1" name="Google Shape;359;p21">
            <a:extLst>
              <a:ext uri="{FF2B5EF4-FFF2-40B4-BE49-F238E27FC236}">
                <a16:creationId xmlns:a16="http://schemas.microsoft.com/office/drawing/2014/main" id="{580B57C8-BA96-3640-7616-FE14AE021F31}"/>
              </a:ext>
            </a:extLst>
          </p:cNvPr>
          <p:cNvSpPr/>
          <p:nvPr/>
        </p:nvSpPr>
        <p:spPr>
          <a:xfrm>
            <a:off x="2205125"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2" name="Google Shape;360;p21">
            <a:extLst>
              <a:ext uri="{FF2B5EF4-FFF2-40B4-BE49-F238E27FC236}">
                <a16:creationId xmlns:a16="http://schemas.microsoft.com/office/drawing/2014/main" id="{9FD30B75-3DA5-6D0D-A5E4-4C72E82C59EB}"/>
              </a:ext>
            </a:extLst>
          </p:cNvPr>
          <p:cNvSpPr/>
          <p:nvPr/>
        </p:nvSpPr>
        <p:spPr>
          <a:xfrm>
            <a:off x="3016671"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3" name="Google Shape;361;p21">
            <a:extLst>
              <a:ext uri="{FF2B5EF4-FFF2-40B4-BE49-F238E27FC236}">
                <a16:creationId xmlns:a16="http://schemas.microsoft.com/office/drawing/2014/main" id="{21E8879B-871C-4D8F-1608-654569112150}"/>
              </a:ext>
            </a:extLst>
          </p:cNvPr>
          <p:cNvSpPr/>
          <p:nvPr/>
        </p:nvSpPr>
        <p:spPr>
          <a:xfrm>
            <a:off x="4133192" y="258754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4" name="Google Shape;362;p21">
            <a:extLst>
              <a:ext uri="{FF2B5EF4-FFF2-40B4-BE49-F238E27FC236}">
                <a16:creationId xmlns:a16="http://schemas.microsoft.com/office/drawing/2014/main" id="{6B595939-4F7B-22BB-A0D7-2E02AE625E29}"/>
              </a:ext>
            </a:extLst>
          </p:cNvPr>
          <p:cNvSpPr/>
          <p:nvPr/>
        </p:nvSpPr>
        <p:spPr>
          <a:xfrm>
            <a:off x="1418603" y="2073281"/>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45" name="Google Shape;363;p21">
            <a:extLst>
              <a:ext uri="{FF2B5EF4-FFF2-40B4-BE49-F238E27FC236}">
                <a16:creationId xmlns:a16="http://schemas.microsoft.com/office/drawing/2014/main" id="{70982BF3-C4A6-F4D3-DE38-F30967C07C60}"/>
              </a:ext>
            </a:extLst>
          </p:cNvPr>
          <p:cNvSpPr/>
          <p:nvPr/>
        </p:nvSpPr>
        <p:spPr>
          <a:xfrm>
            <a:off x="2205099" y="1554595"/>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6" name="Google Shape;364;p21">
            <a:extLst>
              <a:ext uri="{FF2B5EF4-FFF2-40B4-BE49-F238E27FC236}">
                <a16:creationId xmlns:a16="http://schemas.microsoft.com/office/drawing/2014/main" id="{8E642038-10CC-2D66-FB7D-EDC7AF4C5935}"/>
              </a:ext>
            </a:extLst>
          </p:cNvPr>
          <p:cNvSpPr/>
          <p:nvPr/>
        </p:nvSpPr>
        <p:spPr>
          <a:xfrm>
            <a:off x="2728185" y="2073281"/>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7" name="Google Shape;365;p21">
            <a:extLst>
              <a:ext uri="{FF2B5EF4-FFF2-40B4-BE49-F238E27FC236}">
                <a16:creationId xmlns:a16="http://schemas.microsoft.com/office/drawing/2014/main" id="{588EC4A7-049D-E7D8-83D8-A02CE76DDC4E}"/>
              </a:ext>
            </a:extLst>
          </p:cNvPr>
          <p:cNvSpPr/>
          <p:nvPr/>
        </p:nvSpPr>
        <p:spPr>
          <a:xfrm>
            <a:off x="3525328" y="1554611"/>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48" name="Google Shape;366;p21">
            <a:extLst>
              <a:ext uri="{FF2B5EF4-FFF2-40B4-BE49-F238E27FC236}">
                <a16:creationId xmlns:a16="http://schemas.microsoft.com/office/drawing/2014/main" id="{63B13ECF-AD1D-079F-32E3-E30E9E2BB0B4}"/>
              </a:ext>
            </a:extLst>
          </p:cNvPr>
          <p:cNvSpPr/>
          <p:nvPr/>
        </p:nvSpPr>
        <p:spPr>
          <a:xfrm>
            <a:off x="5201119" y="26188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9" name="Google Shape;367;p21">
            <a:extLst>
              <a:ext uri="{FF2B5EF4-FFF2-40B4-BE49-F238E27FC236}">
                <a16:creationId xmlns:a16="http://schemas.microsoft.com/office/drawing/2014/main" id="{5CD0F85E-A6F3-97A6-4635-C55989194C61}"/>
              </a:ext>
            </a:extLst>
          </p:cNvPr>
          <p:cNvSpPr/>
          <p:nvPr/>
        </p:nvSpPr>
        <p:spPr>
          <a:xfrm>
            <a:off x="4655456" y="2100225"/>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50" name="Google Shape;368;p21">
            <a:extLst>
              <a:ext uri="{FF2B5EF4-FFF2-40B4-BE49-F238E27FC236}">
                <a16:creationId xmlns:a16="http://schemas.microsoft.com/office/drawing/2014/main" id="{3152E973-7AE2-9BB9-AADE-3822CDE8ADE2}"/>
              </a:ext>
            </a:extLst>
          </p:cNvPr>
          <p:cNvSpPr/>
          <p:nvPr/>
        </p:nvSpPr>
        <p:spPr>
          <a:xfrm>
            <a:off x="6332292" y="2606823"/>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1" name="Google Shape;369;p21">
            <a:extLst>
              <a:ext uri="{FF2B5EF4-FFF2-40B4-BE49-F238E27FC236}">
                <a16:creationId xmlns:a16="http://schemas.microsoft.com/office/drawing/2014/main" id="{03D4A3B5-DC84-01B7-BE18-9966A66A9B40}"/>
              </a:ext>
            </a:extLst>
          </p:cNvPr>
          <p:cNvSpPr/>
          <p:nvPr/>
        </p:nvSpPr>
        <p:spPr>
          <a:xfrm>
            <a:off x="5786629" y="1609720"/>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52" name="Google Shape;370;p21">
            <a:extLst>
              <a:ext uri="{FF2B5EF4-FFF2-40B4-BE49-F238E27FC236}">
                <a16:creationId xmlns:a16="http://schemas.microsoft.com/office/drawing/2014/main" id="{8B00CADD-F362-B265-DAA3-0AB92F51838C}"/>
              </a:ext>
            </a:extLst>
          </p:cNvPr>
          <p:cNvSpPr/>
          <p:nvPr/>
        </p:nvSpPr>
        <p:spPr>
          <a:xfrm>
            <a:off x="7093971" y="2602116"/>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3" name="Google Shape;371;p21">
            <a:extLst>
              <a:ext uri="{FF2B5EF4-FFF2-40B4-BE49-F238E27FC236}">
                <a16:creationId xmlns:a16="http://schemas.microsoft.com/office/drawing/2014/main" id="{2F4DA953-668A-E8CD-8143-70A9FEF68462}"/>
              </a:ext>
            </a:extLst>
          </p:cNvPr>
          <p:cNvSpPr/>
          <p:nvPr/>
        </p:nvSpPr>
        <p:spPr>
          <a:xfrm>
            <a:off x="6719760" y="2083475"/>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54" name="Google Shape;372;p21">
            <a:extLst>
              <a:ext uri="{FF2B5EF4-FFF2-40B4-BE49-F238E27FC236}">
                <a16:creationId xmlns:a16="http://schemas.microsoft.com/office/drawing/2014/main" id="{3DFDBC09-7444-70C5-A53D-E7AFB63E9FA3}"/>
              </a:ext>
            </a:extLst>
          </p:cNvPr>
          <p:cNvSpPr/>
          <p:nvPr/>
        </p:nvSpPr>
        <p:spPr>
          <a:xfrm>
            <a:off x="7838519" y="2619535"/>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5" name="Google Shape;373;p21">
            <a:extLst>
              <a:ext uri="{FF2B5EF4-FFF2-40B4-BE49-F238E27FC236}">
                <a16:creationId xmlns:a16="http://schemas.microsoft.com/office/drawing/2014/main" id="{99559C28-ABFF-827B-ED45-93DBF2E1912C}"/>
              </a:ext>
            </a:extLst>
          </p:cNvPr>
          <p:cNvSpPr/>
          <p:nvPr/>
        </p:nvSpPr>
        <p:spPr>
          <a:xfrm>
            <a:off x="7550033" y="1632591"/>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56" name="Google Shape;374;p21">
            <a:extLst>
              <a:ext uri="{FF2B5EF4-FFF2-40B4-BE49-F238E27FC236}">
                <a16:creationId xmlns:a16="http://schemas.microsoft.com/office/drawing/2014/main" id="{26DF17CA-FCE5-9D71-BF66-7A749CBD6601}"/>
              </a:ext>
            </a:extLst>
          </p:cNvPr>
          <p:cNvSpPr/>
          <p:nvPr/>
        </p:nvSpPr>
        <p:spPr>
          <a:xfrm>
            <a:off x="8252207" y="2086737"/>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57" name="Google Shape;375;p21">
            <a:extLst>
              <a:ext uri="{FF2B5EF4-FFF2-40B4-BE49-F238E27FC236}">
                <a16:creationId xmlns:a16="http://schemas.microsoft.com/office/drawing/2014/main" id="{CB4D7F39-A5C1-D264-FFD3-086741C75163}"/>
              </a:ext>
            </a:extLst>
          </p:cNvPr>
          <p:cNvSpPr/>
          <p:nvPr/>
        </p:nvSpPr>
        <p:spPr>
          <a:xfrm>
            <a:off x="8930719" y="26188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8" name="Google Shape;376;p21">
            <a:extLst>
              <a:ext uri="{FF2B5EF4-FFF2-40B4-BE49-F238E27FC236}">
                <a16:creationId xmlns:a16="http://schemas.microsoft.com/office/drawing/2014/main" id="{780FC1B6-144B-6436-A7E6-CA07F6EE84F2}"/>
              </a:ext>
            </a:extLst>
          </p:cNvPr>
          <p:cNvSpPr/>
          <p:nvPr/>
        </p:nvSpPr>
        <p:spPr>
          <a:xfrm>
            <a:off x="8893607" y="1632604"/>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59" name="Google Shape;377;p21">
            <a:extLst>
              <a:ext uri="{FF2B5EF4-FFF2-40B4-BE49-F238E27FC236}">
                <a16:creationId xmlns:a16="http://schemas.microsoft.com/office/drawing/2014/main" id="{64F5E4E7-D091-A459-2BB7-8BE2B7946513}"/>
              </a:ext>
            </a:extLst>
          </p:cNvPr>
          <p:cNvSpPr/>
          <p:nvPr/>
        </p:nvSpPr>
        <p:spPr>
          <a:xfrm>
            <a:off x="9807019"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0" name="Google Shape;378;p21">
            <a:extLst>
              <a:ext uri="{FF2B5EF4-FFF2-40B4-BE49-F238E27FC236}">
                <a16:creationId xmlns:a16="http://schemas.microsoft.com/office/drawing/2014/main" id="{16E55F6E-8A0A-CCFA-C20D-E9C7C862FB5D}"/>
              </a:ext>
            </a:extLst>
          </p:cNvPr>
          <p:cNvSpPr/>
          <p:nvPr/>
        </p:nvSpPr>
        <p:spPr>
          <a:xfrm>
            <a:off x="9928607" y="2086737"/>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61" name="Google Shape;379;p21">
            <a:extLst>
              <a:ext uri="{FF2B5EF4-FFF2-40B4-BE49-F238E27FC236}">
                <a16:creationId xmlns:a16="http://schemas.microsoft.com/office/drawing/2014/main" id="{57217157-EB4D-C34D-DAE7-26CE1D92522E}"/>
              </a:ext>
            </a:extLst>
          </p:cNvPr>
          <p:cNvSpPr/>
          <p:nvPr/>
        </p:nvSpPr>
        <p:spPr>
          <a:xfrm>
            <a:off x="10254685"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2" name="Google Shape;380;p21">
            <a:extLst>
              <a:ext uri="{FF2B5EF4-FFF2-40B4-BE49-F238E27FC236}">
                <a16:creationId xmlns:a16="http://schemas.microsoft.com/office/drawing/2014/main" id="{56203749-78D4-D2EC-FC16-108FFF62D67F}"/>
              </a:ext>
            </a:extLst>
          </p:cNvPr>
          <p:cNvSpPr txBox="1"/>
          <p:nvPr/>
        </p:nvSpPr>
        <p:spPr>
          <a:xfrm>
            <a:off x="1019547"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1998</a:t>
            </a:r>
            <a:endParaRPr sz="2400">
              <a:latin typeface="Nunito"/>
              <a:ea typeface="Nunito"/>
              <a:cs typeface="Nunito"/>
              <a:sym typeface="Nunito"/>
            </a:endParaRPr>
          </a:p>
        </p:txBody>
      </p:sp>
      <p:sp>
        <p:nvSpPr>
          <p:cNvPr id="63" name="Google Shape;381;p21">
            <a:extLst>
              <a:ext uri="{FF2B5EF4-FFF2-40B4-BE49-F238E27FC236}">
                <a16:creationId xmlns:a16="http://schemas.microsoft.com/office/drawing/2014/main" id="{AE41ACBE-182E-DAA8-6922-85F0F8665FDC}"/>
              </a:ext>
            </a:extLst>
          </p:cNvPr>
          <p:cNvSpPr txBox="1"/>
          <p:nvPr/>
        </p:nvSpPr>
        <p:spPr>
          <a:xfrm>
            <a:off x="9538813"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2022</a:t>
            </a:r>
            <a:endParaRPr sz="2400">
              <a:latin typeface="Nunito"/>
              <a:ea typeface="Nunito"/>
              <a:cs typeface="Nunito"/>
              <a:sym typeface="Nunito"/>
            </a:endParaRPr>
          </a:p>
        </p:txBody>
      </p:sp>
      <p:sp>
        <p:nvSpPr>
          <p:cNvPr id="65" name="Google Shape;383;p21">
            <a:extLst>
              <a:ext uri="{FF2B5EF4-FFF2-40B4-BE49-F238E27FC236}">
                <a16:creationId xmlns:a16="http://schemas.microsoft.com/office/drawing/2014/main" id="{057A841A-968C-D3C0-A7A2-9793706FEE87}"/>
              </a:ext>
            </a:extLst>
          </p:cNvPr>
          <p:cNvSpPr txBox="1"/>
          <p:nvPr/>
        </p:nvSpPr>
        <p:spPr>
          <a:xfrm>
            <a:off x="638832" y="3500208"/>
            <a:ext cx="2728400" cy="1969715"/>
          </a:xfrm>
          <a:prstGeom prst="rect">
            <a:avLst/>
          </a:prstGeom>
          <a:noFill/>
          <a:ln>
            <a:noFill/>
          </a:ln>
        </p:spPr>
        <p:txBody>
          <a:bodyPr spcFirstLastPara="1" wrap="square" lIns="121900" tIns="60933" rIns="121900" bIns="60933" anchor="t" anchorCtr="0">
            <a:spAutoFit/>
          </a:bodyPr>
          <a:lstStyle/>
          <a:p>
            <a:pPr marL="380990" indent="-380990">
              <a:buClr>
                <a:schemeClr val="dk1"/>
              </a:buClr>
              <a:buSzPts val="1800"/>
              <a:buFont typeface="Arial"/>
              <a:buChar char="•"/>
            </a:pPr>
            <a:r>
              <a:rPr lang="en" sz="2400" dirty="0">
                <a:solidFill>
                  <a:schemeClr val="dk1"/>
                </a:solidFill>
                <a:latin typeface="Arial"/>
                <a:ea typeface="Arial"/>
                <a:cs typeface="Arial"/>
                <a:sym typeface="Arial"/>
              </a:rPr>
              <a:t>Parallel</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DO / for</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Single</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Sections</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Workshare</a:t>
            </a:r>
            <a:endParaRPr sz="2400" dirty="0"/>
          </a:p>
        </p:txBody>
      </p:sp>
      <p:sp>
        <p:nvSpPr>
          <p:cNvPr id="66" name="Google Shape;384;p21">
            <a:extLst>
              <a:ext uri="{FF2B5EF4-FFF2-40B4-BE49-F238E27FC236}">
                <a16:creationId xmlns:a16="http://schemas.microsoft.com/office/drawing/2014/main" id="{1D928C5D-314F-28CE-A1FA-D0F124169432}"/>
              </a:ext>
            </a:extLst>
          </p:cNvPr>
          <p:cNvSpPr/>
          <p:nvPr/>
        </p:nvSpPr>
        <p:spPr>
          <a:xfrm rot="5400000">
            <a:off x="2916327" y="1662416"/>
            <a:ext cx="338000" cy="3390800"/>
          </a:xfrm>
          <a:prstGeom prst="rightBrace">
            <a:avLst>
              <a:gd name="adj1" fmla="val 8333"/>
              <a:gd name="adj2" fmla="val 50000"/>
            </a:avLst>
          </a:prstGeom>
          <a:noFill/>
          <a:ln w="34925" cap="flat" cmpd="sng">
            <a:solidFill>
              <a:schemeClr val="accent2"/>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chemeClr val="dk1"/>
              </a:solidFill>
              <a:latin typeface="Arial"/>
              <a:ea typeface="Arial"/>
              <a:cs typeface="Arial"/>
              <a:sym typeface="Arial"/>
            </a:endParaRPr>
          </a:p>
        </p:txBody>
      </p:sp>
      <p:sp>
        <p:nvSpPr>
          <p:cNvPr id="67" name="Google Shape;385;p21">
            <a:extLst>
              <a:ext uri="{FF2B5EF4-FFF2-40B4-BE49-F238E27FC236}">
                <a16:creationId xmlns:a16="http://schemas.microsoft.com/office/drawing/2014/main" id="{171C8BF6-D708-97AD-D0F6-46E4BD27383B}"/>
              </a:ext>
            </a:extLst>
          </p:cNvPr>
          <p:cNvSpPr txBox="1"/>
          <p:nvPr/>
        </p:nvSpPr>
        <p:spPr>
          <a:xfrm>
            <a:off x="3797928" y="3500209"/>
            <a:ext cx="2528800" cy="3077711"/>
          </a:xfrm>
          <a:prstGeom prst="rect">
            <a:avLst/>
          </a:prstGeom>
          <a:noFill/>
          <a:ln>
            <a:noFill/>
          </a:ln>
        </p:spPr>
        <p:txBody>
          <a:bodyPr spcFirstLastPara="1" wrap="square" lIns="121900" tIns="60933" rIns="121900" bIns="60933" anchor="t" anchorCtr="0">
            <a:spAutoFit/>
          </a:bodyPr>
          <a:lstStyle/>
          <a:p>
            <a:pPr marL="380990" indent="-380990">
              <a:buClr>
                <a:schemeClr val="dk1"/>
              </a:buClr>
              <a:buSzPts val="1800"/>
              <a:buFont typeface="Arial"/>
              <a:buChar char="•"/>
            </a:pPr>
            <a:r>
              <a:rPr lang="en" sz="2400">
                <a:solidFill>
                  <a:schemeClr val="dk1"/>
                </a:solidFill>
                <a:latin typeface="Arial"/>
                <a:ea typeface="Arial"/>
                <a:cs typeface="Arial"/>
                <a:sym typeface="Arial"/>
              </a:rPr>
              <a:t>Master</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Critical</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Barrier</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Atomic</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Flush</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Ordered</a:t>
            </a:r>
            <a:endParaRPr sz="2400"/>
          </a:p>
          <a:p>
            <a:pPr marL="380990" indent="-380990">
              <a:buClr>
                <a:schemeClr val="dk1"/>
              </a:buClr>
              <a:buSzPts val="1800"/>
              <a:buFont typeface="Arial"/>
              <a:buChar char="•"/>
            </a:pPr>
            <a:r>
              <a:rPr lang="en" sz="2400">
                <a:solidFill>
                  <a:schemeClr val="dk1"/>
                </a:solidFill>
                <a:latin typeface="Arial"/>
                <a:ea typeface="Arial"/>
                <a:cs typeface="Arial"/>
                <a:sym typeface="Arial"/>
              </a:rPr>
              <a:t>Threadprivate</a:t>
            </a:r>
            <a:endParaRPr sz="2400">
              <a:solidFill>
                <a:schemeClr val="dk1"/>
              </a:solidFill>
              <a:latin typeface="Arial"/>
              <a:ea typeface="Arial"/>
              <a:cs typeface="Arial"/>
              <a:sym typeface="Arial"/>
            </a:endParaRPr>
          </a:p>
          <a:p>
            <a:pPr marL="380990" indent="-228594">
              <a:buClr>
                <a:schemeClr val="dk1"/>
              </a:buClr>
              <a:buSzPts val="1800"/>
            </a:pPr>
            <a:endParaRPr sz="2400">
              <a:solidFill>
                <a:schemeClr val="dk1"/>
              </a:solidFill>
              <a:latin typeface="Arial"/>
              <a:ea typeface="Arial"/>
              <a:cs typeface="Arial"/>
              <a:sym typeface="Arial"/>
            </a:endParaRPr>
          </a:p>
        </p:txBody>
      </p:sp>
      <p:sp>
        <p:nvSpPr>
          <p:cNvPr id="68" name="Google Shape;386;p21">
            <a:extLst>
              <a:ext uri="{FF2B5EF4-FFF2-40B4-BE49-F238E27FC236}">
                <a16:creationId xmlns:a16="http://schemas.microsoft.com/office/drawing/2014/main" id="{379F4510-9A54-ADA1-7EEB-6D87169D0FEA}"/>
              </a:ext>
            </a:extLst>
          </p:cNvPr>
          <p:cNvSpPr txBox="1"/>
          <p:nvPr/>
        </p:nvSpPr>
        <p:spPr>
          <a:xfrm>
            <a:off x="7011583" y="3504463"/>
            <a:ext cx="2272400" cy="3118235"/>
          </a:xfrm>
          <a:prstGeom prst="rect">
            <a:avLst/>
          </a:prstGeom>
          <a:noFill/>
          <a:ln>
            <a:noFill/>
          </a:ln>
        </p:spPr>
        <p:txBody>
          <a:bodyPr spcFirstLastPara="1" wrap="square" lIns="121900" tIns="60933" rIns="121900" bIns="60933" anchor="t" anchorCtr="0">
            <a:spAutoFit/>
          </a:bodyPr>
          <a:lstStyle/>
          <a:p>
            <a:r>
              <a:rPr lang="en" sz="2400" i="1" dirty="0">
                <a:solidFill>
                  <a:schemeClr val="dk1"/>
                </a:solidFill>
                <a:latin typeface="Arial"/>
                <a:ea typeface="Arial"/>
                <a:cs typeface="Arial"/>
                <a:sym typeface="Arial"/>
              </a:rPr>
              <a:t>Clauses</a:t>
            </a:r>
            <a:endParaRPr sz="2400" dirty="0"/>
          </a:p>
          <a:p>
            <a:pPr marL="380990" indent="-380990">
              <a:buClr>
                <a:schemeClr val="dk1"/>
              </a:buClr>
              <a:buSzPts val="1600"/>
              <a:buFont typeface="Arial"/>
              <a:buChar char="•"/>
            </a:pPr>
            <a:r>
              <a:rPr lang="en" sz="2133" dirty="0">
                <a:solidFill>
                  <a:schemeClr val="dk1"/>
                </a:solidFill>
                <a:latin typeface="Arial"/>
                <a:ea typeface="Arial"/>
                <a:cs typeface="Arial"/>
                <a:sym typeface="Arial"/>
              </a:rPr>
              <a:t>Private</a:t>
            </a:r>
            <a:endParaRPr sz="2400" dirty="0"/>
          </a:p>
          <a:p>
            <a:pPr marL="380990" indent="-380990">
              <a:buClr>
                <a:schemeClr val="dk1"/>
              </a:buClr>
              <a:buSzPts val="1600"/>
              <a:buFont typeface="Arial"/>
              <a:buChar char="•"/>
            </a:pPr>
            <a:r>
              <a:rPr lang="en" sz="2133" dirty="0">
                <a:solidFill>
                  <a:schemeClr val="dk1"/>
                </a:solidFill>
                <a:latin typeface="Arial"/>
                <a:ea typeface="Arial"/>
                <a:cs typeface="Arial"/>
                <a:sym typeface="Arial"/>
              </a:rPr>
              <a:t>Shared</a:t>
            </a:r>
            <a:endParaRPr sz="2400" dirty="0"/>
          </a:p>
          <a:p>
            <a:pPr marL="380990" indent="-380990">
              <a:buClr>
                <a:schemeClr val="dk1"/>
              </a:buClr>
              <a:buSzPts val="1600"/>
              <a:buFont typeface="Arial"/>
              <a:buChar char="•"/>
            </a:pPr>
            <a:r>
              <a:rPr lang="en" sz="2133" dirty="0">
                <a:solidFill>
                  <a:schemeClr val="dk1"/>
                </a:solidFill>
                <a:latin typeface="Arial"/>
                <a:ea typeface="Arial"/>
                <a:cs typeface="Arial"/>
                <a:sym typeface="Arial"/>
              </a:rPr>
              <a:t>Firstprivate</a:t>
            </a:r>
            <a:endParaRPr sz="2133" dirty="0">
              <a:solidFill>
                <a:schemeClr val="dk1"/>
              </a:solidFill>
              <a:latin typeface="Arial"/>
              <a:ea typeface="Arial"/>
              <a:cs typeface="Arial"/>
              <a:sym typeface="Arial"/>
            </a:endParaRPr>
          </a:p>
          <a:p>
            <a:pPr marL="380990" indent="-380990">
              <a:buClr>
                <a:schemeClr val="dk1"/>
              </a:buClr>
              <a:buSzPts val="1600"/>
              <a:buFont typeface="Arial"/>
              <a:buChar char="•"/>
            </a:pPr>
            <a:r>
              <a:rPr lang="en" sz="2133" dirty="0">
                <a:solidFill>
                  <a:schemeClr val="dk1"/>
                </a:solidFill>
                <a:latin typeface="Arial"/>
                <a:ea typeface="Arial"/>
                <a:cs typeface="Arial"/>
                <a:sym typeface="Arial"/>
              </a:rPr>
              <a:t>Lastprivate</a:t>
            </a:r>
            <a:endParaRPr sz="2133" dirty="0">
              <a:solidFill>
                <a:schemeClr val="dk1"/>
              </a:solidFill>
              <a:latin typeface="Arial"/>
              <a:ea typeface="Arial"/>
              <a:cs typeface="Arial"/>
              <a:sym typeface="Arial"/>
            </a:endParaRPr>
          </a:p>
          <a:p>
            <a:pPr marL="380990" indent="-380990">
              <a:buClr>
                <a:schemeClr val="dk1"/>
              </a:buClr>
              <a:buSzPts val="1600"/>
              <a:buFont typeface="Arial"/>
              <a:buChar char="•"/>
            </a:pPr>
            <a:r>
              <a:rPr lang="en" sz="2133" dirty="0">
                <a:solidFill>
                  <a:schemeClr val="dk1"/>
                </a:solidFill>
                <a:latin typeface="Arial"/>
                <a:ea typeface="Arial"/>
                <a:cs typeface="Arial"/>
                <a:sym typeface="Arial"/>
              </a:rPr>
              <a:t>Reduction</a:t>
            </a:r>
            <a:endParaRPr sz="2400" dirty="0"/>
          </a:p>
          <a:p>
            <a:pPr marL="380990" indent="-380990">
              <a:buClr>
                <a:schemeClr val="dk1"/>
              </a:buClr>
              <a:buSzPts val="1600"/>
              <a:buFont typeface="Arial"/>
              <a:buChar char="•"/>
            </a:pPr>
            <a:r>
              <a:rPr lang="en" sz="2133" dirty="0">
                <a:solidFill>
                  <a:schemeClr val="dk1"/>
                </a:solidFill>
                <a:latin typeface="Arial"/>
                <a:ea typeface="Arial"/>
                <a:cs typeface="Arial"/>
                <a:sym typeface="Arial"/>
              </a:rPr>
              <a:t>Copyin</a:t>
            </a:r>
            <a:endParaRPr sz="2133" dirty="0">
              <a:solidFill>
                <a:schemeClr val="dk1"/>
              </a:solidFill>
              <a:latin typeface="Arial"/>
              <a:ea typeface="Arial"/>
              <a:cs typeface="Arial"/>
              <a:sym typeface="Arial"/>
            </a:endParaRPr>
          </a:p>
          <a:p>
            <a:pPr marL="380990" indent="-380990">
              <a:buClr>
                <a:schemeClr val="dk1"/>
              </a:buClr>
              <a:buSzPts val="1600"/>
              <a:buFont typeface="Arial"/>
              <a:buChar char="•"/>
            </a:pPr>
            <a:r>
              <a:rPr lang="en" sz="2133" dirty="0">
                <a:solidFill>
                  <a:schemeClr val="dk1"/>
                </a:solidFill>
                <a:latin typeface="Arial"/>
                <a:ea typeface="Arial"/>
                <a:cs typeface="Arial"/>
                <a:sym typeface="Arial"/>
              </a:rPr>
              <a:t>Copyprivate</a:t>
            </a:r>
            <a:endParaRPr sz="2133" dirty="0">
              <a:solidFill>
                <a:schemeClr val="dk1"/>
              </a:solidFill>
              <a:latin typeface="Arial"/>
              <a:ea typeface="Arial"/>
              <a:cs typeface="Arial"/>
              <a:sym typeface="Arial"/>
            </a:endParaRPr>
          </a:p>
          <a:p>
            <a:pPr marL="380990" indent="-380990">
              <a:buClr>
                <a:schemeClr val="dk1"/>
              </a:buClr>
              <a:buSzPts val="1600"/>
              <a:buFont typeface="Arial"/>
              <a:buChar char="•"/>
            </a:pPr>
            <a:r>
              <a:rPr lang="en" sz="2133" dirty="0">
                <a:solidFill>
                  <a:schemeClr val="dk1"/>
                </a:solidFill>
                <a:latin typeface="Arial"/>
                <a:ea typeface="Arial"/>
                <a:cs typeface="Arial"/>
                <a:sym typeface="Arial"/>
              </a:rPr>
              <a:t>Num_threads</a:t>
            </a:r>
            <a:endParaRPr sz="2133" dirty="0">
              <a:solidFill>
                <a:schemeClr val="dk1"/>
              </a:solidFill>
              <a:latin typeface="Arial"/>
              <a:ea typeface="Arial"/>
              <a:cs typeface="Arial"/>
              <a:sym typeface="Arial"/>
            </a:endParaRPr>
          </a:p>
        </p:txBody>
      </p:sp>
      <p:sp>
        <p:nvSpPr>
          <p:cNvPr id="69" name="Google Shape;387;p21">
            <a:extLst>
              <a:ext uri="{FF2B5EF4-FFF2-40B4-BE49-F238E27FC236}">
                <a16:creationId xmlns:a16="http://schemas.microsoft.com/office/drawing/2014/main" id="{41C56254-DE70-86BC-9468-3C9292471D58}"/>
              </a:ext>
            </a:extLst>
          </p:cNvPr>
          <p:cNvSpPr txBox="1"/>
          <p:nvPr/>
        </p:nvSpPr>
        <p:spPr>
          <a:xfrm>
            <a:off x="9381532" y="3500209"/>
            <a:ext cx="2443600" cy="3077711"/>
          </a:xfrm>
          <a:prstGeom prst="rect">
            <a:avLst/>
          </a:prstGeom>
          <a:noFill/>
          <a:ln>
            <a:noFill/>
          </a:ln>
        </p:spPr>
        <p:txBody>
          <a:bodyPr spcFirstLastPara="1" wrap="square" lIns="121900" tIns="60933" rIns="121900" bIns="60933" anchor="t" anchorCtr="0">
            <a:spAutoFit/>
          </a:bodyPr>
          <a:lstStyle/>
          <a:p>
            <a:pPr marL="380990" indent="-380990">
              <a:buClr>
                <a:schemeClr val="dk1"/>
              </a:buClr>
              <a:buSzPts val="1800"/>
              <a:buFont typeface="Arial"/>
              <a:buChar char="•"/>
            </a:pPr>
            <a:r>
              <a:rPr lang="en" sz="2400" dirty="0">
                <a:solidFill>
                  <a:schemeClr val="dk1"/>
                </a:solidFill>
                <a:latin typeface="Arial"/>
                <a:ea typeface="Arial"/>
                <a:cs typeface="Arial"/>
                <a:sym typeface="Arial"/>
              </a:rPr>
              <a:t>If</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Nowait</a:t>
            </a:r>
            <a:endParaRPr sz="2400" dirty="0">
              <a:solidFill>
                <a:schemeClr val="dk1"/>
              </a:solidFill>
              <a:latin typeface="Arial"/>
              <a:ea typeface="Arial"/>
              <a:cs typeface="Arial"/>
              <a:sym typeface="Arial"/>
            </a:endParaRPr>
          </a:p>
          <a:p>
            <a:pPr marL="380990" indent="-380990">
              <a:buClr>
                <a:schemeClr val="dk1"/>
              </a:buClr>
              <a:buSzPts val="1800"/>
              <a:buFont typeface="Arial"/>
              <a:buChar char="•"/>
            </a:pPr>
            <a:r>
              <a:rPr lang="en" sz="2400" dirty="0">
                <a:solidFill>
                  <a:schemeClr val="dk1"/>
                </a:solidFill>
                <a:latin typeface="Arial"/>
                <a:ea typeface="Arial"/>
                <a:cs typeface="Arial"/>
                <a:sym typeface="Arial"/>
              </a:rPr>
              <a:t>Default</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Schedule</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Static</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Dynamic</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Guided</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Runtime</a:t>
            </a:r>
            <a:endParaRPr sz="2400" dirty="0"/>
          </a:p>
        </p:txBody>
      </p:sp>
      <p:cxnSp>
        <p:nvCxnSpPr>
          <p:cNvPr id="70" name="Google Shape;356;p21">
            <a:extLst>
              <a:ext uri="{FF2B5EF4-FFF2-40B4-BE49-F238E27FC236}">
                <a16:creationId xmlns:a16="http://schemas.microsoft.com/office/drawing/2014/main" id="{B55CCF29-EAC2-90DF-62D5-0BC317449099}"/>
              </a:ext>
            </a:extLst>
          </p:cNvPr>
          <p:cNvCxnSpPr/>
          <p:nvPr/>
        </p:nvCxnSpPr>
        <p:spPr>
          <a:xfrm>
            <a:off x="1981485" y="2769412"/>
            <a:ext cx="8616000" cy="20800"/>
          </a:xfrm>
          <a:prstGeom prst="straightConnector1">
            <a:avLst/>
          </a:prstGeom>
          <a:noFill/>
          <a:ln w="38100" cap="flat" cmpd="sng">
            <a:solidFill>
              <a:schemeClr val="dk2"/>
            </a:solidFill>
            <a:prstDash val="solid"/>
            <a:round/>
            <a:headEnd type="none" w="med" len="med"/>
            <a:tailEnd type="none" w="med" len="med"/>
          </a:ln>
        </p:spPr>
      </p:cxnSp>
      <p:sp>
        <p:nvSpPr>
          <p:cNvPr id="72" name="Google Shape;358;p21">
            <a:extLst>
              <a:ext uri="{FF2B5EF4-FFF2-40B4-BE49-F238E27FC236}">
                <a16:creationId xmlns:a16="http://schemas.microsoft.com/office/drawing/2014/main" id="{52D1524D-145A-A1C3-7483-05611893D6C6}"/>
              </a:ext>
            </a:extLst>
          </p:cNvPr>
          <p:cNvSpPr/>
          <p:nvPr/>
        </p:nvSpPr>
        <p:spPr>
          <a:xfrm>
            <a:off x="1783644"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3" name="Google Shape;359;p21">
            <a:extLst>
              <a:ext uri="{FF2B5EF4-FFF2-40B4-BE49-F238E27FC236}">
                <a16:creationId xmlns:a16="http://schemas.microsoft.com/office/drawing/2014/main" id="{FC7CF004-64D3-040A-AE33-0B282A465FC9}"/>
              </a:ext>
            </a:extLst>
          </p:cNvPr>
          <p:cNvSpPr/>
          <p:nvPr/>
        </p:nvSpPr>
        <p:spPr>
          <a:xfrm>
            <a:off x="2205125"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4" name="Google Shape;360;p21">
            <a:extLst>
              <a:ext uri="{FF2B5EF4-FFF2-40B4-BE49-F238E27FC236}">
                <a16:creationId xmlns:a16="http://schemas.microsoft.com/office/drawing/2014/main" id="{6E456414-79A1-0E58-E8A9-3D1B5B4308DC}"/>
              </a:ext>
            </a:extLst>
          </p:cNvPr>
          <p:cNvSpPr/>
          <p:nvPr/>
        </p:nvSpPr>
        <p:spPr>
          <a:xfrm>
            <a:off x="3016671"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5" name="Google Shape;361;p21">
            <a:extLst>
              <a:ext uri="{FF2B5EF4-FFF2-40B4-BE49-F238E27FC236}">
                <a16:creationId xmlns:a16="http://schemas.microsoft.com/office/drawing/2014/main" id="{F007DC09-4731-869F-D8D6-CE501A527410}"/>
              </a:ext>
            </a:extLst>
          </p:cNvPr>
          <p:cNvSpPr/>
          <p:nvPr/>
        </p:nvSpPr>
        <p:spPr>
          <a:xfrm>
            <a:off x="4133192" y="260718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6" name="Google Shape;362;p21">
            <a:extLst>
              <a:ext uri="{FF2B5EF4-FFF2-40B4-BE49-F238E27FC236}">
                <a16:creationId xmlns:a16="http://schemas.microsoft.com/office/drawing/2014/main" id="{20A09D35-FCD4-CB1F-4693-D48069C004A7}"/>
              </a:ext>
            </a:extLst>
          </p:cNvPr>
          <p:cNvSpPr/>
          <p:nvPr/>
        </p:nvSpPr>
        <p:spPr>
          <a:xfrm>
            <a:off x="1418603" y="2092925"/>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77" name="Google Shape;363;p21">
            <a:extLst>
              <a:ext uri="{FF2B5EF4-FFF2-40B4-BE49-F238E27FC236}">
                <a16:creationId xmlns:a16="http://schemas.microsoft.com/office/drawing/2014/main" id="{B59E7619-2C67-32D7-256C-FE6CE878EB18}"/>
              </a:ext>
            </a:extLst>
          </p:cNvPr>
          <p:cNvSpPr/>
          <p:nvPr/>
        </p:nvSpPr>
        <p:spPr>
          <a:xfrm>
            <a:off x="2205099" y="1574239"/>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8" name="Google Shape;364;p21">
            <a:extLst>
              <a:ext uri="{FF2B5EF4-FFF2-40B4-BE49-F238E27FC236}">
                <a16:creationId xmlns:a16="http://schemas.microsoft.com/office/drawing/2014/main" id="{6CE9C6B2-C554-D3B7-5AF8-9AB92AE8176A}"/>
              </a:ext>
            </a:extLst>
          </p:cNvPr>
          <p:cNvSpPr/>
          <p:nvPr/>
        </p:nvSpPr>
        <p:spPr>
          <a:xfrm>
            <a:off x="2728185" y="2092925"/>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9" name="Google Shape;365;p21">
            <a:extLst>
              <a:ext uri="{FF2B5EF4-FFF2-40B4-BE49-F238E27FC236}">
                <a16:creationId xmlns:a16="http://schemas.microsoft.com/office/drawing/2014/main" id="{03A71FEA-4655-724D-F2B5-5A94464E83B6}"/>
              </a:ext>
            </a:extLst>
          </p:cNvPr>
          <p:cNvSpPr/>
          <p:nvPr/>
        </p:nvSpPr>
        <p:spPr>
          <a:xfrm>
            <a:off x="3525328" y="1574255"/>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80" name="Google Shape;366;p21">
            <a:extLst>
              <a:ext uri="{FF2B5EF4-FFF2-40B4-BE49-F238E27FC236}">
                <a16:creationId xmlns:a16="http://schemas.microsoft.com/office/drawing/2014/main" id="{645590D1-882F-FBCC-BB6D-8F4E88226542}"/>
              </a:ext>
            </a:extLst>
          </p:cNvPr>
          <p:cNvSpPr/>
          <p:nvPr/>
        </p:nvSpPr>
        <p:spPr>
          <a:xfrm>
            <a:off x="5201119" y="2638511"/>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1" name="Google Shape;367;p21">
            <a:extLst>
              <a:ext uri="{FF2B5EF4-FFF2-40B4-BE49-F238E27FC236}">
                <a16:creationId xmlns:a16="http://schemas.microsoft.com/office/drawing/2014/main" id="{17BB50E0-4695-1C81-E131-DD987E6CDFF0}"/>
              </a:ext>
            </a:extLst>
          </p:cNvPr>
          <p:cNvSpPr/>
          <p:nvPr/>
        </p:nvSpPr>
        <p:spPr>
          <a:xfrm>
            <a:off x="4655456" y="2119869"/>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82" name="Google Shape;368;p21">
            <a:extLst>
              <a:ext uri="{FF2B5EF4-FFF2-40B4-BE49-F238E27FC236}">
                <a16:creationId xmlns:a16="http://schemas.microsoft.com/office/drawing/2014/main" id="{C05369D4-5267-85B5-14DC-0B296DF1793C}"/>
              </a:ext>
            </a:extLst>
          </p:cNvPr>
          <p:cNvSpPr/>
          <p:nvPr/>
        </p:nvSpPr>
        <p:spPr>
          <a:xfrm>
            <a:off x="6332292" y="26264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3" name="Google Shape;369;p21">
            <a:extLst>
              <a:ext uri="{FF2B5EF4-FFF2-40B4-BE49-F238E27FC236}">
                <a16:creationId xmlns:a16="http://schemas.microsoft.com/office/drawing/2014/main" id="{B9D7FE2E-0C0D-8DE4-056B-56D2782D8654}"/>
              </a:ext>
            </a:extLst>
          </p:cNvPr>
          <p:cNvSpPr/>
          <p:nvPr/>
        </p:nvSpPr>
        <p:spPr>
          <a:xfrm>
            <a:off x="5786629" y="1629364"/>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84" name="Google Shape;370;p21">
            <a:extLst>
              <a:ext uri="{FF2B5EF4-FFF2-40B4-BE49-F238E27FC236}">
                <a16:creationId xmlns:a16="http://schemas.microsoft.com/office/drawing/2014/main" id="{49C8C4F2-C9D0-26CF-0D0E-47FC865699C0}"/>
              </a:ext>
            </a:extLst>
          </p:cNvPr>
          <p:cNvSpPr/>
          <p:nvPr/>
        </p:nvSpPr>
        <p:spPr>
          <a:xfrm>
            <a:off x="7093971" y="2621760"/>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5" name="Google Shape;371;p21">
            <a:extLst>
              <a:ext uri="{FF2B5EF4-FFF2-40B4-BE49-F238E27FC236}">
                <a16:creationId xmlns:a16="http://schemas.microsoft.com/office/drawing/2014/main" id="{B68129ED-E3DE-04E5-55C6-623649BB292C}"/>
              </a:ext>
            </a:extLst>
          </p:cNvPr>
          <p:cNvSpPr/>
          <p:nvPr/>
        </p:nvSpPr>
        <p:spPr>
          <a:xfrm>
            <a:off x="6719760" y="2103119"/>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86" name="Google Shape;372;p21">
            <a:extLst>
              <a:ext uri="{FF2B5EF4-FFF2-40B4-BE49-F238E27FC236}">
                <a16:creationId xmlns:a16="http://schemas.microsoft.com/office/drawing/2014/main" id="{1881113C-6C3A-467E-8A48-13382B4769C7}"/>
              </a:ext>
            </a:extLst>
          </p:cNvPr>
          <p:cNvSpPr/>
          <p:nvPr/>
        </p:nvSpPr>
        <p:spPr>
          <a:xfrm>
            <a:off x="7838519" y="2639179"/>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7" name="Google Shape;373;p21">
            <a:extLst>
              <a:ext uri="{FF2B5EF4-FFF2-40B4-BE49-F238E27FC236}">
                <a16:creationId xmlns:a16="http://schemas.microsoft.com/office/drawing/2014/main" id="{8B10C565-5375-37AA-8666-FE45D171DD0C}"/>
              </a:ext>
            </a:extLst>
          </p:cNvPr>
          <p:cNvSpPr/>
          <p:nvPr/>
        </p:nvSpPr>
        <p:spPr>
          <a:xfrm>
            <a:off x="7550033" y="1652235"/>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88" name="Google Shape;374;p21">
            <a:extLst>
              <a:ext uri="{FF2B5EF4-FFF2-40B4-BE49-F238E27FC236}">
                <a16:creationId xmlns:a16="http://schemas.microsoft.com/office/drawing/2014/main" id="{7AAF2EB0-824C-6830-9132-1E7CC1DC3525}"/>
              </a:ext>
            </a:extLst>
          </p:cNvPr>
          <p:cNvSpPr/>
          <p:nvPr/>
        </p:nvSpPr>
        <p:spPr>
          <a:xfrm>
            <a:off x="8252207" y="2106381"/>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89" name="Google Shape;375;p21">
            <a:extLst>
              <a:ext uri="{FF2B5EF4-FFF2-40B4-BE49-F238E27FC236}">
                <a16:creationId xmlns:a16="http://schemas.microsoft.com/office/drawing/2014/main" id="{2B29A12E-D21E-980B-5268-545CD82C7F25}"/>
              </a:ext>
            </a:extLst>
          </p:cNvPr>
          <p:cNvSpPr/>
          <p:nvPr/>
        </p:nvSpPr>
        <p:spPr>
          <a:xfrm>
            <a:off x="8930719" y="26385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0" name="Google Shape;376;p21">
            <a:extLst>
              <a:ext uri="{FF2B5EF4-FFF2-40B4-BE49-F238E27FC236}">
                <a16:creationId xmlns:a16="http://schemas.microsoft.com/office/drawing/2014/main" id="{1543393A-E72C-3046-C7E7-3B957E7464FF}"/>
              </a:ext>
            </a:extLst>
          </p:cNvPr>
          <p:cNvSpPr/>
          <p:nvPr/>
        </p:nvSpPr>
        <p:spPr>
          <a:xfrm>
            <a:off x="8893607" y="1652248"/>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91" name="Google Shape;377;p21">
            <a:extLst>
              <a:ext uri="{FF2B5EF4-FFF2-40B4-BE49-F238E27FC236}">
                <a16:creationId xmlns:a16="http://schemas.microsoft.com/office/drawing/2014/main" id="{FFDD3706-5A4F-8D52-40A8-DDB78EFE223A}"/>
              </a:ext>
            </a:extLst>
          </p:cNvPr>
          <p:cNvSpPr/>
          <p:nvPr/>
        </p:nvSpPr>
        <p:spPr>
          <a:xfrm>
            <a:off x="9807019"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2" name="Google Shape;378;p21">
            <a:extLst>
              <a:ext uri="{FF2B5EF4-FFF2-40B4-BE49-F238E27FC236}">
                <a16:creationId xmlns:a16="http://schemas.microsoft.com/office/drawing/2014/main" id="{A4D25856-D529-27A2-1BEE-D6B9C8C8DA7F}"/>
              </a:ext>
            </a:extLst>
          </p:cNvPr>
          <p:cNvSpPr/>
          <p:nvPr/>
        </p:nvSpPr>
        <p:spPr>
          <a:xfrm>
            <a:off x="9928607" y="2106381"/>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93" name="Google Shape;379;p21">
            <a:extLst>
              <a:ext uri="{FF2B5EF4-FFF2-40B4-BE49-F238E27FC236}">
                <a16:creationId xmlns:a16="http://schemas.microsoft.com/office/drawing/2014/main" id="{991F946B-EA5A-3098-9E0B-8C5724042242}"/>
              </a:ext>
            </a:extLst>
          </p:cNvPr>
          <p:cNvSpPr/>
          <p:nvPr/>
        </p:nvSpPr>
        <p:spPr>
          <a:xfrm>
            <a:off x="10254685"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8" name="Google Shape;384;p21">
            <a:extLst>
              <a:ext uri="{FF2B5EF4-FFF2-40B4-BE49-F238E27FC236}">
                <a16:creationId xmlns:a16="http://schemas.microsoft.com/office/drawing/2014/main" id="{CFA2B6A4-AE4D-3AD3-72A6-EA877DE077CC}"/>
              </a:ext>
            </a:extLst>
          </p:cNvPr>
          <p:cNvSpPr/>
          <p:nvPr/>
        </p:nvSpPr>
        <p:spPr>
          <a:xfrm rot="5400000">
            <a:off x="2916327" y="1682060"/>
            <a:ext cx="338000" cy="3390800"/>
          </a:xfrm>
          <a:prstGeom prst="rightBrace">
            <a:avLst>
              <a:gd name="adj1" fmla="val 8333"/>
              <a:gd name="adj2" fmla="val 50000"/>
            </a:avLst>
          </a:prstGeom>
          <a:noFill/>
          <a:ln w="34925" cap="flat" cmpd="sng">
            <a:solidFill>
              <a:schemeClr val="accent2"/>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17867127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296A-BD8E-4D2B-A582-85FF13A1B303}"/>
              </a:ext>
            </a:extLst>
          </p:cNvPr>
          <p:cNvSpPr>
            <a:spLocks noGrp="1"/>
          </p:cNvSpPr>
          <p:nvPr>
            <p:ph type="title"/>
          </p:nvPr>
        </p:nvSpPr>
        <p:spPr/>
        <p:txBody>
          <a:bodyPr/>
          <a:lstStyle/>
          <a:p>
            <a:r>
              <a:rPr lang="en-US" dirty="0"/>
              <a:t>Useful </a:t>
            </a:r>
            <a:r>
              <a:rPr lang="en-US" dirty="0" err="1"/>
              <a:t>cudaCheckError</a:t>
            </a:r>
            <a:r>
              <a:rPr lang="en-US" dirty="0"/>
              <a:t> macro</a:t>
            </a:r>
          </a:p>
        </p:txBody>
      </p:sp>
      <p:sp>
        <p:nvSpPr>
          <p:cNvPr id="3" name="Content Placeholder 2">
            <a:extLst>
              <a:ext uri="{FF2B5EF4-FFF2-40B4-BE49-F238E27FC236}">
                <a16:creationId xmlns:a16="http://schemas.microsoft.com/office/drawing/2014/main" id="{103FD2EE-269B-4FCF-8291-035E2FF59895}"/>
              </a:ext>
            </a:extLst>
          </p:cNvPr>
          <p:cNvSpPr>
            <a:spLocks noGrp="1"/>
          </p:cNvSpPr>
          <p:nvPr>
            <p:ph idx="1"/>
          </p:nvPr>
        </p:nvSpPr>
        <p:spPr>
          <a:xfrm>
            <a:off x="838199" y="1825625"/>
            <a:ext cx="11234271" cy="4351338"/>
          </a:xfrm>
        </p:spPr>
        <p:txBody>
          <a:bodyPr>
            <a:normAutofit/>
          </a:bodyPr>
          <a:lstStyle/>
          <a:p>
            <a:pPr marL="0" indent="0">
              <a:spcBef>
                <a:spcPts val="0"/>
              </a:spcBef>
              <a:buNone/>
            </a:pPr>
            <a:r>
              <a:rPr lang="en-US" sz="1400" b="1" dirty="0">
                <a:latin typeface="Courier New" panose="02070309020205020404" pitchFamily="49" charset="0"/>
                <a:cs typeface="Courier New" panose="02070309020205020404" pitchFamily="49" charset="0"/>
              </a:rPr>
              <a:t>#define </a:t>
            </a:r>
            <a:r>
              <a:rPr lang="en-US" sz="1400" b="1" dirty="0" err="1">
                <a:latin typeface="Courier New" panose="02070309020205020404" pitchFamily="49" charset="0"/>
                <a:cs typeface="Courier New" panose="02070309020205020404" pitchFamily="49" charset="0"/>
              </a:rPr>
              <a:t>cudaCheckError</a:t>
            </a:r>
            <a:r>
              <a:rPr lang="en-US" sz="1400" b="1" dirty="0">
                <a:latin typeface="Courier New" panose="02070309020205020404" pitchFamily="49" charset="0"/>
                <a:cs typeface="Courier New" panose="02070309020205020404" pitchFamily="49" charset="0"/>
              </a:rPr>
              <a:t>() {                                                                       \</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cudaError_t</a:t>
            </a:r>
            <a:r>
              <a:rPr lang="en-US" sz="1400" b="1" dirty="0">
                <a:latin typeface="Courier New" panose="02070309020205020404" pitchFamily="49" charset="0"/>
                <a:cs typeface="Courier New" panose="02070309020205020404" pitchFamily="49" charset="0"/>
              </a:rPr>
              <a:t> e=</a:t>
            </a:r>
            <a:r>
              <a:rPr lang="en-US" sz="1400" b="1" dirty="0" err="1">
                <a:latin typeface="Courier New" panose="02070309020205020404" pitchFamily="49" charset="0"/>
                <a:cs typeface="Courier New" panose="02070309020205020404" pitchFamily="49" charset="0"/>
              </a:rPr>
              <a:t>cudaGetLastError</a:t>
            </a:r>
            <a:r>
              <a:rPr lang="en-US" sz="1400" b="1" dirty="0">
                <a:latin typeface="Courier New" panose="02070309020205020404" pitchFamily="49" charset="0"/>
                <a:cs typeface="Courier New" panose="02070309020205020404" pitchFamily="49" charset="0"/>
              </a:rPr>
              <a:t>();                                                        \</a:t>
            </a:r>
          </a:p>
          <a:p>
            <a:pPr marL="0" indent="0">
              <a:spcBef>
                <a:spcPts val="0"/>
              </a:spcBef>
              <a:buNone/>
            </a:pPr>
            <a:r>
              <a:rPr lang="en-US" sz="1400" b="1" dirty="0">
                <a:latin typeface="Courier New" panose="02070309020205020404" pitchFamily="49" charset="0"/>
                <a:cs typeface="Courier New" panose="02070309020205020404" pitchFamily="49" charset="0"/>
              </a:rPr>
              <a:t>        if(e!=</a:t>
            </a:r>
            <a:r>
              <a:rPr lang="en-US" sz="1400" b="1" dirty="0" err="1">
                <a:latin typeface="Courier New" panose="02070309020205020404" pitchFamily="49" charset="0"/>
                <a:cs typeface="Courier New" panose="02070309020205020404" pitchFamily="49" charset="0"/>
              </a:rPr>
              <a:t>cudaSuccess</a:t>
            </a:r>
            <a:r>
              <a:rPr lang="en-US" sz="1400" b="1" dirty="0">
                <a:latin typeface="Courier New" panose="02070309020205020404" pitchFamily="49" charset="0"/>
                <a:cs typeface="Courier New" panose="02070309020205020404" pitchFamily="49" charset="0"/>
              </a:rPr>
              <a:t>) {                                                                     \</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Cuda</a:t>
            </a:r>
            <a:r>
              <a:rPr lang="en-US" sz="1400" b="1" dirty="0">
                <a:latin typeface="Courier New" panose="02070309020205020404" pitchFamily="49" charset="0"/>
                <a:cs typeface="Courier New" panose="02070309020205020404" pitchFamily="49" charset="0"/>
              </a:rPr>
              <a:t> failure %s:%d: '%s'\n",__FILE__,__LINE__,</a:t>
            </a:r>
            <a:r>
              <a:rPr lang="en-US" sz="1400" b="1" dirty="0" err="1">
                <a:latin typeface="Courier New" panose="02070309020205020404" pitchFamily="49" charset="0"/>
                <a:cs typeface="Courier New" panose="02070309020205020404" pitchFamily="49" charset="0"/>
              </a:rPr>
              <a:t>cudaGetErrorString</a:t>
            </a:r>
            <a:r>
              <a:rPr lang="en-US" sz="1400" b="1" dirty="0">
                <a:latin typeface="Courier New" panose="02070309020205020404" pitchFamily="49" charset="0"/>
                <a:cs typeface="Courier New" panose="02070309020205020404" pitchFamily="49" charset="0"/>
              </a:rPr>
              <a:t>(e));        \</a:t>
            </a:r>
          </a:p>
          <a:p>
            <a:pPr marL="0" indent="0">
              <a:spcBef>
                <a:spcPts val="0"/>
              </a:spcBef>
              <a:buNone/>
            </a:pPr>
            <a:r>
              <a:rPr lang="en-US" sz="1400" b="1" dirty="0">
                <a:latin typeface="Courier New" panose="02070309020205020404" pitchFamily="49" charset="0"/>
                <a:cs typeface="Courier New" panose="02070309020205020404" pitchFamily="49" charset="0"/>
              </a:rPr>
              <a:t>            exit(EXIT_FAILURE);                                                                  \</a:t>
            </a:r>
          </a:p>
          <a:p>
            <a:pPr marL="0" indent="0">
              <a:spcBef>
                <a:spcPts val="0"/>
              </a:spcBef>
              <a:buNone/>
            </a:pPr>
            <a:r>
              <a:rPr lang="en-US" sz="1400" b="1" dirty="0">
                <a:latin typeface="Courier New" panose="02070309020205020404" pitchFamily="49" charset="0"/>
                <a:cs typeface="Courier New" panose="02070309020205020404" pitchFamily="49" charset="0"/>
              </a:rPr>
              <a:t>        }                                                                                        \</a:t>
            </a:r>
          </a:p>
          <a:p>
            <a:pPr marL="0" indent="0">
              <a:spcBef>
                <a:spcPts val="0"/>
              </a:spcBef>
              <a:buNone/>
            </a:pPr>
            <a:r>
              <a:rPr lang="en-US" sz="1400" b="1" dirty="0">
                <a:latin typeface="Courier New" panose="02070309020205020404" pitchFamily="49" charset="0"/>
                <a:cs typeface="Courier New" panose="02070309020205020404" pitchFamily="49" charset="0"/>
              </a:rPr>
              <a:t>    }</a:t>
            </a:r>
          </a:p>
          <a:p>
            <a:pPr marL="0" indent="0">
              <a:buNone/>
            </a:pPr>
            <a:endParaRPr lang="en-US" sz="1400" b="1" dirty="0">
              <a:latin typeface="Courier New" panose="02070309020205020404" pitchFamily="49" charset="0"/>
              <a:cs typeface="Courier New" panose="02070309020205020404" pitchFamily="49" charset="0"/>
            </a:endParaRPr>
          </a:p>
        </p:txBody>
      </p:sp>
      <p:pic>
        <p:nvPicPr>
          <p:cNvPr id="4" name="Picture 2" descr="CUDA Toolkit 11 and Nsight Developer Tools Released for General  Availability | NVIDIA Developer Blog">
            <a:extLst>
              <a:ext uri="{FF2B5EF4-FFF2-40B4-BE49-F238E27FC236}">
                <a16:creationId xmlns:a16="http://schemas.microsoft.com/office/drawing/2014/main" id="{A9CA64D6-C946-40FA-B742-6FC1F3CD4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8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828A-13FB-4529-BC16-5B11BC0A1C0F}"/>
              </a:ext>
            </a:extLst>
          </p:cNvPr>
          <p:cNvSpPr>
            <a:spLocks noGrp="1"/>
          </p:cNvSpPr>
          <p:nvPr>
            <p:ph type="title"/>
          </p:nvPr>
        </p:nvSpPr>
        <p:spPr>
          <a:xfrm>
            <a:off x="838200" y="520513"/>
            <a:ext cx="10515600" cy="1325563"/>
          </a:xfrm>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a:t>
            </a:r>
            <a:r>
              <a:rPr lang="en-US" b="0" i="0">
                <a:solidFill>
                  <a:srgbClr val="333333"/>
                </a:solidFill>
                <a:effectLst/>
                <a:latin typeface="DINWebPro"/>
              </a:rPr>
              <a:t>Systems Profiler</a:t>
            </a:r>
            <a:endParaRPr lang="en-US" dirty="0"/>
          </a:p>
        </p:txBody>
      </p:sp>
      <p:pic>
        <p:nvPicPr>
          <p:cNvPr id="29698" name="Picture 2" descr="NVIDIA Announces Nsight Systems 2020.1 | NVIDIA Developer Blog">
            <a:extLst>
              <a:ext uri="{FF2B5EF4-FFF2-40B4-BE49-F238E27FC236}">
                <a16:creationId xmlns:a16="http://schemas.microsoft.com/office/drawing/2014/main" id="{3706FE69-6237-4950-9998-F575AD23E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E062C37-718E-43C0-BF40-3FA9471D7786}"/>
              </a:ext>
            </a:extLst>
          </p:cNvPr>
          <p:cNvSpPr>
            <a:spLocks noGrp="1"/>
          </p:cNvSpPr>
          <p:nvPr>
            <p:ph idx="1"/>
          </p:nvPr>
        </p:nvSpPr>
        <p:spPr/>
        <p:txBody>
          <a:bodyPr/>
          <a:lstStyle/>
          <a:p>
            <a:pPr marL="0" indent="0">
              <a:buNone/>
            </a:pPr>
            <a:r>
              <a:rPr lang="en-US" dirty="0">
                <a:cs typeface="Courier New" panose="02070309020205020404" pitchFamily="49" charset="0"/>
              </a:rPr>
              <a:t>/</a:t>
            </a:r>
            <a:r>
              <a:rPr lang="en-US" dirty="0" err="1">
                <a:cs typeface="Courier New" panose="02070309020205020404" pitchFamily="49" charset="0"/>
              </a:rPr>
              <a:t>usr</a:t>
            </a:r>
            <a:r>
              <a:rPr lang="en-US" dirty="0">
                <a:cs typeface="Courier New" panose="02070309020205020404" pitchFamily="49" charset="0"/>
              </a:rPr>
              <a:t>/local/compe160:</a:t>
            </a:r>
          </a:p>
          <a:p>
            <a:r>
              <a:rPr lang="en-US" dirty="0">
                <a:cs typeface="Courier New" panose="02070309020205020404" pitchFamily="49" charset="0"/>
              </a:rPr>
              <a:t>Windows: </a:t>
            </a:r>
            <a:r>
              <a:rPr lang="en-US" dirty="0">
                <a:latin typeface="Courier New" panose="02070309020205020404" pitchFamily="49" charset="0"/>
                <a:cs typeface="Courier New" panose="02070309020205020404" pitchFamily="49" charset="0"/>
              </a:rPr>
              <a:t>NsightSystems-2021.5.1.118-f89f9cd.msi</a:t>
            </a:r>
          </a:p>
          <a:p>
            <a:r>
              <a:rPr lang="en-US" dirty="0">
                <a:cs typeface="Courier New" panose="02070309020205020404" pitchFamily="49" charset="0"/>
              </a:rPr>
              <a:t>Linux (Debian/Ubuntu) </a:t>
            </a:r>
            <a:r>
              <a:rPr lang="en-US" dirty="0">
                <a:latin typeface="Courier New" panose="02070309020205020404" pitchFamily="49" charset="0"/>
                <a:cs typeface="Courier New" panose="02070309020205020404" pitchFamily="49" charset="0"/>
              </a:rPr>
              <a:t>NsightSystems-linux-public-2021.5.1.118-f89f9cd.deb</a:t>
            </a:r>
          </a:p>
          <a:p>
            <a:r>
              <a:rPr lang="en-US" dirty="0">
                <a:cs typeface="Courier New" panose="02070309020205020404" pitchFamily="49" charset="0"/>
              </a:rPr>
              <a:t>macOS:</a:t>
            </a:r>
            <a:r>
              <a:rPr lang="en-US" dirty="0">
                <a:latin typeface="Courier New" panose="02070309020205020404" pitchFamily="49" charset="0"/>
                <a:cs typeface="Courier New" panose="02070309020205020404" pitchFamily="49" charset="0"/>
              </a:rPr>
              <a:t> NsightSystems-macos-public-2021.5.1.118-f89f9cd.dmg</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3486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828A-13FB-4529-BC16-5B11BC0A1C0F}"/>
              </a:ext>
            </a:extLst>
          </p:cNvPr>
          <p:cNvSpPr>
            <a:spLocks noGrp="1"/>
          </p:cNvSpPr>
          <p:nvPr>
            <p:ph type="title"/>
          </p:nvPr>
        </p:nvSpPr>
        <p:spPr>
          <a:xfrm>
            <a:off x="838200" y="520513"/>
            <a:ext cx="10515600" cy="1325563"/>
          </a:xfrm>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a:t>
            </a:r>
            <a:r>
              <a:rPr lang="en-US" b="0" i="0">
                <a:solidFill>
                  <a:srgbClr val="333333"/>
                </a:solidFill>
                <a:effectLst/>
                <a:latin typeface="DINWebPro"/>
              </a:rPr>
              <a:t>Systems Profiler</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4D466040-0A10-4D5E-AF38-0C83D8D99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29698" name="Picture 2" descr="NVIDIA Announces Nsight Systems 2020.1 | NVIDIA Developer Blog">
            <a:extLst>
              <a:ext uri="{FF2B5EF4-FFF2-40B4-BE49-F238E27FC236}">
                <a16:creationId xmlns:a16="http://schemas.microsoft.com/office/drawing/2014/main" id="{3706FE69-6237-4950-9998-F575AD23E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618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CBEA-2476-4882-A33D-C6C54711862B}"/>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EC89E5B5-0BA9-4E88-9495-3A2D1A5D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A22A8281-CD92-4DCD-BF6F-5B34EA716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069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8468-9BBD-4650-9022-D440C09C13E6}"/>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DC100DDE-178B-4289-8961-1049773D3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23E06162-93EC-41E8-BB44-1CF2CAD6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183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4422-FDFD-4FA6-9DD3-EBF12404A4A2}"/>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0733E896-06F0-4648-8E9A-94322976F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8EED6A86-8BF3-422C-A444-6E4C7FF05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1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DCE0-02D8-4E2D-A006-F3AEAD259CC8}"/>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063115BD-5F5B-45F1-B29D-942A53D5F7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A3275D48-A017-4CCD-A410-9BFE567D4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33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2B2A-F7D7-47DF-A9A5-2C5BB2C1628B}"/>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B6CDF757-40FB-47AD-AC4F-6E5ACB588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5F0BBEF0-CD6B-4A41-A107-9150D8780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26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095C-E6DD-4ED4-BB4F-214358E8F85B}"/>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286AEA6B-B058-4CA4-8FA3-DBFDDCFB5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8AAC095E-4DF0-4B79-9229-23E89CEBE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70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3F70-C041-4913-AA03-87A6A0A823E7}"/>
              </a:ext>
            </a:extLst>
          </p:cNvPr>
          <p:cNvSpPr>
            <a:spLocks noGrp="1"/>
          </p:cNvSpPr>
          <p:nvPr>
            <p:ph type="title"/>
          </p:nvPr>
        </p:nvSpPr>
        <p:spPr/>
        <p:txBody>
          <a:bodyPr/>
          <a:lstStyle/>
          <a:p>
            <a:r>
              <a:rPr lang="en-US" b="0" i="0" dirty="0">
                <a:solidFill>
                  <a:srgbClr val="333333"/>
                </a:solidFill>
                <a:effectLst/>
                <a:latin typeface="DINWebPro"/>
              </a:rPr>
              <a:t>NVIDIA </a:t>
            </a:r>
            <a:r>
              <a:rPr lang="en-US" b="0" i="0" dirty="0" err="1">
                <a:solidFill>
                  <a:srgbClr val="333333"/>
                </a:solidFill>
                <a:effectLst/>
                <a:latin typeface="DINWebPro"/>
              </a:rPr>
              <a:t>Nsight</a:t>
            </a:r>
            <a:r>
              <a:rPr lang="en-US" b="0" i="0" dirty="0">
                <a:solidFill>
                  <a:srgbClr val="333333"/>
                </a:solidFill>
                <a:effectLst/>
                <a:latin typeface="DINWebPro"/>
              </a:rPr>
              <a:t> Systems</a:t>
            </a: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530D14A8-7A9E-41C6-B19B-B76DCC11F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2496" y="1825625"/>
            <a:ext cx="6527007" cy="4351338"/>
          </a:xfrm>
        </p:spPr>
      </p:pic>
      <p:pic>
        <p:nvPicPr>
          <p:cNvPr id="6" name="Picture 2" descr="NVIDIA Announces Nsight Systems 2020.1 | NVIDIA Developer Blog">
            <a:extLst>
              <a:ext uri="{FF2B5EF4-FFF2-40B4-BE49-F238E27FC236}">
                <a16:creationId xmlns:a16="http://schemas.microsoft.com/office/drawing/2014/main" id="{31F87E40-A575-482A-BB0E-EBA2520D0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53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History of functionality</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Google Shape;356;p21">
            <a:extLst>
              <a:ext uri="{FF2B5EF4-FFF2-40B4-BE49-F238E27FC236}">
                <a16:creationId xmlns:a16="http://schemas.microsoft.com/office/drawing/2014/main" id="{7D09312B-541C-ABDD-AB61-29B458FC30A9}"/>
              </a:ext>
            </a:extLst>
          </p:cNvPr>
          <p:cNvCxnSpPr/>
          <p:nvPr/>
        </p:nvCxnSpPr>
        <p:spPr>
          <a:xfrm>
            <a:off x="1981485" y="2749768"/>
            <a:ext cx="8616000" cy="20800"/>
          </a:xfrm>
          <a:prstGeom prst="straightConnector1">
            <a:avLst/>
          </a:prstGeom>
          <a:noFill/>
          <a:ln w="38100" cap="flat" cmpd="sng">
            <a:solidFill>
              <a:schemeClr val="dk2"/>
            </a:solidFill>
            <a:prstDash val="solid"/>
            <a:round/>
            <a:headEnd type="none" w="med" len="med"/>
            <a:tailEnd type="none" w="med" len="med"/>
          </a:ln>
        </p:spPr>
      </p:cxnSp>
      <p:sp>
        <p:nvSpPr>
          <p:cNvPr id="39" name="Google Shape;357;p21">
            <a:extLst>
              <a:ext uri="{FF2B5EF4-FFF2-40B4-BE49-F238E27FC236}">
                <a16:creationId xmlns:a16="http://schemas.microsoft.com/office/drawing/2014/main" id="{01A4FB32-9B37-ED28-E37F-8820A9B9BECC}"/>
              </a:ext>
            </a:extLst>
          </p:cNvPr>
          <p:cNvSpPr txBox="1">
            <a:spLocks noGrp="1"/>
          </p:cNvSpPr>
          <p:nvPr>
            <p:ph type="sldNum" idx="12"/>
          </p:nvPr>
        </p:nvSpPr>
        <p:spPr>
          <a:xfrm>
            <a:off x="11268061" y="7271104"/>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sp>
        <p:nvSpPr>
          <p:cNvPr id="40" name="Google Shape;358;p21">
            <a:extLst>
              <a:ext uri="{FF2B5EF4-FFF2-40B4-BE49-F238E27FC236}">
                <a16:creationId xmlns:a16="http://schemas.microsoft.com/office/drawing/2014/main" id="{9F21159F-FADA-C624-7FFF-4398588074EC}"/>
              </a:ext>
            </a:extLst>
          </p:cNvPr>
          <p:cNvSpPr/>
          <p:nvPr/>
        </p:nvSpPr>
        <p:spPr>
          <a:xfrm>
            <a:off x="1783644"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1" name="Google Shape;359;p21">
            <a:extLst>
              <a:ext uri="{FF2B5EF4-FFF2-40B4-BE49-F238E27FC236}">
                <a16:creationId xmlns:a16="http://schemas.microsoft.com/office/drawing/2014/main" id="{580B57C8-BA96-3640-7616-FE14AE021F31}"/>
              </a:ext>
            </a:extLst>
          </p:cNvPr>
          <p:cNvSpPr/>
          <p:nvPr/>
        </p:nvSpPr>
        <p:spPr>
          <a:xfrm>
            <a:off x="2205125"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2" name="Google Shape;360;p21">
            <a:extLst>
              <a:ext uri="{FF2B5EF4-FFF2-40B4-BE49-F238E27FC236}">
                <a16:creationId xmlns:a16="http://schemas.microsoft.com/office/drawing/2014/main" id="{9FD30B75-3DA5-6D0D-A5E4-4C72E82C59EB}"/>
              </a:ext>
            </a:extLst>
          </p:cNvPr>
          <p:cNvSpPr/>
          <p:nvPr/>
        </p:nvSpPr>
        <p:spPr>
          <a:xfrm>
            <a:off x="3016671"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3" name="Google Shape;361;p21">
            <a:extLst>
              <a:ext uri="{FF2B5EF4-FFF2-40B4-BE49-F238E27FC236}">
                <a16:creationId xmlns:a16="http://schemas.microsoft.com/office/drawing/2014/main" id="{21E8879B-871C-4D8F-1608-654569112150}"/>
              </a:ext>
            </a:extLst>
          </p:cNvPr>
          <p:cNvSpPr/>
          <p:nvPr/>
        </p:nvSpPr>
        <p:spPr>
          <a:xfrm>
            <a:off x="4133192" y="258754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4" name="Google Shape;362;p21">
            <a:extLst>
              <a:ext uri="{FF2B5EF4-FFF2-40B4-BE49-F238E27FC236}">
                <a16:creationId xmlns:a16="http://schemas.microsoft.com/office/drawing/2014/main" id="{6B595939-4F7B-22BB-A0D7-2E02AE625E29}"/>
              </a:ext>
            </a:extLst>
          </p:cNvPr>
          <p:cNvSpPr/>
          <p:nvPr/>
        </p:nvSpPr>
        <p:spPr>
          <a:xfrm>
            <a:off x="1418603" y="2073281"/>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45" name="Google Shape;363;p21">
            <a:extLst>
              <a:ext uri="{FF2B5EF4-FFF2-40B4-BE49-F238E27FC236}">
                <a16:creationId xmlns:a16="http://schemas.microsoft.com/office/drawing/2014/main" id="{70982BF3-C4A6-F4D3-DE38-F30967C07C60}"/>
              </a:ext>
            </a:extLst>
          </p:cNvPr>
          <p:cNvSpPr/>
          <p:nvPr/>
        </p:nvSpPr>
        <p:spPr>
          <a:xfrm>
            <a:off x="2205099" y="1554595"/>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6" name="Google Shape;364;p21">
            <a:extLst>
              <a:ext uri="{FF2B5EF4-FFF2-40B4-BE49-F238E27FC236}">
                <a16:creationId xmlns:a16="http://schemas.microsoft.com/office/drawing/2014/main" id="{8E642038-10CC-2D66-FB7D-EDC7AF4C5935}"/>
              </a:ext>
            </a:extLst>
          </p:cNvPr>
          <p:cNvSpPr/>
          <p:nvPr/>
        </p:nvSpPr>
        <p:spPr>
          <a:xfrm>
            <a:off x="2728185" y="2073281"/>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7" name="Google Shape;365;p21">
            <a:extLst>
              <a:ext uri="{FF2B5EF4-FFF2-40B4-BE49-F238E27FC236}">
                <a16:creationId xmlns:a16="http://schemas.microsoft.com/office/drawing/2014/main" id="{588EC4A7-049D-E7D8-83D8-A02CE76DDC4E}"/>
              </a:ext>
            </a:extLst>
          </p:cNvPr>
          <p:cNvSpPr/>
          <p:nvPr/>
        </p:nvSpPr>
        <p:spPr>
          <a:xfrm>
            <a:off x="3525328" y="1554611"/>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48" name="Google Shape;366;p21">
            <a:extLst>
              <a:ext uri="{FF2B5EF4-FFF2-40B4-BE49-F238E27FC236}">
                <a16:creationId xmlns:a16="http://schemas.microsoft.com/office/drawing/2014/main" id="{63B13ECF-AD1D-079F-32E3-E30E9E2BB0B4}"/>
              </a:ext>
            </a:extLst>
          </p:cNvPr>
          <p:cNvSpPr/>
          <p:nvPr/>
        </p:nvSpPr>
        <p:spPr>
          <a:xfrm>
            <a:off x="5201119" y="26188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9" name="Google Shape;367;p21">
            <a:extLst>
              <a:ext uri="{FF2B5EF4-FFF2-40B4-BE49-F238E27FC236}">
                <a16:creationId xmlns:a16="http://schemas.microsoft.com/office/drawing/2014/main" id="{5CD0F85E-A6F3-97A6-4635-C55989194C61}"/>
              </a:ext>
            </a:extLst>
          </p:cNvPr>
          <p:cNvSpPr/>
          <p:nvPr/>
        </p:nvSpPr>
        <p:spPr>
          <a:xfrm>
            <a:off x="4655456" y="2100225"/>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50" name="Google Shape;368;p21">
            <a:extLst>
              <a:ext uri="{FF2B5EF4-FFF2-40B4-BE49-F238E27FC236}">
                <a16:creationId xmlns:a16="http://schemas.microsoft.com/office/drawing/2014/main" id="{3152E973-7AE2-9BB9-AADE-3822CDE8ADE2}"/>
              </a:ext>
            </a:extLst>
          </p:cNvPr>
          <p:cNvSpPr/>
          <p:nvPr/>
        </p:nvSpPr>
        <p:spPr>
          <a:xfrm>
            <a:off x="6332292" y="2606823"/>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1" name="Google Shape;369;p21">
            <a:extLst>
              <a:ext uri="{FF2B5EF4-FFF2-40B4-BE49-F238E27FC236}">
                <a16:creationId xmlns:a16="http://schemas.microsoft.com/office/drawing/2014/main" id="{03D4A3B5-DC84-01B7-BE18-9966A66A9B40}"/>
              </a:ext>
            </a:extLst>
          </p:cNvPr>
          <p:cNvSpPr/>
          <p:nvPr/>
        </p:nvSpPr>
        <p:spPr>
          <a:xfrm>
            <a:off x="5786629" y="1609720"/>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52" name="Google Shape;370;p21">
            <a:extLst>
              <a:ext uri="{FF2B5EF4-FFF2-40B4-BE49-F238E27FC236}">
                <a16:creationId xmlns:a16="http://schemas.microsoft.com/office/drawing/2014/main" id="{8B00CADD-F362-B265-DAA3-0AB92F51838C}"/>
              </a:ext>
            </a:extLst>
          </p:cNvPr>
          <p:cNvSpPr/>
          <p:nvPr/>
        </p:nvSpPr>
        <p:spPr>
          <a:xfrm>
            <a:off x="7093971" y="2602116"/>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3" name="Google Shape;371;p21">
            <a:extLst>
              <a:ext uri="{FF2B5EF4-FFF2-40B4-BE49-F238E27FC236}">
                <a16:creationId xmlns:a16="http://schemas.microsoft.com/office/drawing/2014/main" id="{2F4DA953-668A-E8CD-8143-70A9FEF68462}"/>
              </a:ext>
            </a:extLst>
          </p:cNvPr>
          <p:cNvSpPr/>
          <p:nvPr/>
        </p:nvSpPr>
        <p:spPr>
          <a:xfrm>
            <a:off x="6719760" y="2083475"/>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54" name="Google Shape;372;p21">
            <a:extLst>
              <a:ext uri="{FF2B5EF4-FFF2-40B4-BE49-F238E27FC236}">
                <a16:creationId xmlns:a16="http://schemas.microsoft.com/office/drawing/2014/main" id="{3DFDBC09-7444-70C5-A53D-E7AFB63E9FA3}"/>
              </a:ext>
            </a:extLst>
          </p:cNvPr>
          <p:cNvSpPr/>
          <p:nvPr/>
        </p:nvSpPr>
        <p:spPr>
          <a:xfrm>
            <a:off x="7838519" y="2619535"/>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5" name="Google Shape;373;p21">
            <a:extLst>
              <a:ext uri="{FF2B5EF4-FFF2-40B4-BE49-F238E27FC236}">
                <a16:creationId xmlns:a16="http://schemas.microsoft.com/office/drawing/2014/main" id="{99559C28-ABFF-827B-ED45-93DBF2E1912C}"/>
              </a:ext>
            </a:extLst>
          </p:cNvPr>
          <p:cNvSpPr/>
          <p:nvPr/>
        </p:nvSpPr>
        <p:spPr>
          <a:xfrm>
            <a:off x="7550033" y="1632591"/>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56" name="Google Shape;374;p21">
            <a:extLst>
              <a:ext uri="{FF2B5EF4-FFF2-40B4-BE49-F238E27FC236}">
                <a16:creationId xmlns:a16="http://schemas.microsoft.com/office/drawing/2014/main" id="{26DF17CA-FCE5-9D71-BF66-7A749CBD6601}"/>
              </a:ext>
            </a:extLst>
          </p:cNvPr>
          <p:cNvSpPr/>
          <p:nvPr/>
        </p:nvSpPr>
        <p:spPr>
          <a:xfrm>
            <a:off x="8252207" y="2086737"/>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57" name="Google Shape;375;p21">
            <a:extLst>
              <a:ext uri="{FF2B5EF4-FFF2-40B4-BE49-F238E27FC236}">
                <a16:creationId xmlns:a16="http://schemas.microsoft.com/office/drawing/2014/main" id="{CB4D7F39-A5C1-D264-FFD3-086741C75163}"/>
              </a:ext>
            </a:extLst>
          </p:cNvPr>
          <p:cNvSpPr/>
          <p:nvPr/>
        </p:nvSpPr>
        <p:spPr>
          <a:xfrm>
            <a:off x="8930719" y="26188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8" name="Google Shape;376;p21">
            <a:extLst>
              <a:ext uri="{FF2B5EF4-FFF2-40B4-BE49-F238E27FC236}">
                <a16:creationId xmlns:a16="http://schemas.microsoft.com/office/drawing/2014/main" id="{780FC1B6-144B-6436-A7E6-CA07F6EE84F2}"/>
              </a:ext>
            </a:extLst>
          </p:cNvPr>
          <p:cNvSpPr/>
          <p:nvPr/>
        </p:nvSpPr>
        <p:spPr>
          <a:xfrm>
            <a:off x="8893607" y="1632604"/>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59" name="Google Shape;377;p21">
            <a:extLst>
              <a:ext uri="{FF2B5EF4-FFF2-40B4-BE49-F238E27FC236}">
                <a16:creationId xmlns:a16="http://schemas.microsoft.com/office/drawing/2014/main" id="{64F5E4E7-D091-A459-2BB7-8BE2B7946513}"/>
              </a:ext>
            </a:extLst>
          </p:cNvPr>
          <p:cNvSpPr/>
          <p:nvPr/>
        </p:nvSpPr>
        <p:spPr>
          <a:xfrm>
            <a:off x="9807019"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0" name="Google Shape;378;p21">
            <a:extLst>
              <a:ext uri="{FF2B5EF4-FFF2-40B4-BE49-F238E27FC236}">
                <a16:creationId xmlns:a16="http://schemas.microsoft.com/office/drawing/2014/main" id="{16E55F6E-8A0A-CCFA-C20D-E9C7C862FB5D}"/>
              </a:ext>
            </a:extLst>
          </p:cNvPr>
          <p:cNvSpPr/>
          <p:nvPr/>
        </p:nvSpPr>
        <p:spPr>
          <a:xfrm>
            <a:off x="9928607" y="2086737"/>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61" name="Google Shape;379;p21">
            <a:extLst>
              <a:ext uri="{FF2B5EF4-FFF2-40B4-BE49-F238E27FC236}">
                <a16:creationId xmlns:a16="http://schemas.microsoft.com/office/drawing/2014/main" id="{57217157-EB4D-C34D-DAE7-26CE1D92522E}"/>
              </a:ext>
            </a:extLst>
          </p:cNvPr>
          <p:cNvSpPr/>
          <p:nvPr/>
        </p:nvSpPr>
        <p:spPr>
          <a:xfrm>
            <a:off x="10254685"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2" name="Google Shape;380;p21">
            <a:extLst>
              <a:ext uri="{FF2B5EF4-FFF2-40B4-BE49-F238E27FC236}">
                <a16:creationId xmlns:a16="http://schemas.microsoft.com/office/drawing/2014/main" id="{56203749-78D4-D2EC-FC16-108FFF62D67F}"/>
              </a:ext>
            </a:extLst>
          </p:cNvPr>
          <p:cNvSpPr txBox="1"/>
          <p:nvPr/>
        </p:nvSpPr>
        <p:spPr>
          <a:xfrm>
            <a:off x="1019547"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1998</a:t>
            </a:r>
            <a:endParaRPr sz="2400">
              <a:latin typeface="Nunito"/>
              <a:ea typeface="Nunito"/>
              <a:cs typeface="Nunito"/>
              <a:sym typeface="Nunito"/>
            </a:endParaRPr>
          </a:p>
        </p:txBody>
      </p:sp>
      <p:sp>
        <p:nvSpPr>
          <p:cNvPr id="63" name="Google Shape;381;p21">
            <a:extLst>
              <a:ext uri="{FF2B5EF4-FFF2-40B4-BE49-F238E27FC236}">
                <a16:creationId xmlns:a16="http://schemas.microsoft.com/office/drawing/2014/main" id="{AE41ACBE-182E-DAA8-6922-85F0F8665FDC}"/>
              </a:ext>
            </a:extLst>
          </p:cNvPr>
          <p:cNvSpPr txBox="1"/>
          <p:nvPr/>
        </p:nvSpPr>
        <p:spPr>
          <a:xfrm>
            <a:off x="9538813"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2022</a:t>
            </a:r>
            <a:endParaRPr sz="2400">
              <a:latin typeface="Nunito"/>
              <a:ea typeface="Nunito"/>
              <a:cs typeface="Nunito"/>
              <a:sym typeface="Nunito"/>
            </a:endParaRPr>
          </a:p>
        </p:txBody>
      </p:sp>
      <p:cxnSp>
        <p:nvCxnSpPr>
          <p:cNvPr id="70" name="Google Shape;356;p21">
            <a:extLst>
              <a:ext uri="{FF2B5EF4-FFF2-40B4-BE49-F238E27FC236}">
                <a16:creationId xmlns:a16="http://schemas.microsoft.com/office/drawing/2014/main" id="{B55CCF29-EAC2-90DF-62D5-0BC317449099}"/>
              </a:ext>
            </a:extLst>
          </p:cNvPr>
          <p:cNvCxnSpPr/>
          <p:nvPr/>
        </p:nvCxnSpPr>
        <p:spPr>
          <a:xfrm>
            <a:off x="1981485" y="2769412"/>
            <a:ext cx="8616000" cy="20800"/>
          </a:xfrm>
          <a:prstGeom prst="straightConnector1">
            <a:avLst/>
          </a:prstGeom>
          <a:noFill/>
          <a:ln w="38100" cap="flat" cmpd="sng">
            <a:solidFill>
              <a:schemeClr val="dk2"/>
            </a:solidFill>
            <a:prstDash val="solid"/>
            <a:round/>
            <a:headEnd type="none" w="med" len="med"/>
            <a:tailEnd type="none" w="med" len="med"/>
          </a:ln>
        </p:spPr>
      </p:cxnSp>
      <p:sp>
        <p:nvSpPr>
          <p:cNvPr id="72" name="Google Shape;358;p21">
            <a:extLst>
              <a:ext uri="{FF2B5EF4-FFF2-40B4-BE49-F238E27FC236}">
                <a16:creationId xmlns:a16="http://schemas.microsoft.com/office/drawing/2014/main" id="{52D1524D-145A-A1C3-7483-05611893D6C6}"/>
              </a:ext>
            </a:extLst>
          </p:cNvPr>
          <p:cNvSpPr/>
          <p:nvPr/>
        </p:nvSpPr>
        <p:spPr>
          <a:xfrm>
            <a:off x="1783644"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3" name="Google Shape;359;p21">
            <a:extLst>
              <a:ext uri="{FF2B5EF4-FFF2-40B4-BE49-F238E27FC236}">
                <a16:creationId xmlns:a16="http://schemas.microsoft.com/office/drawing/2014/main" id="{FC7CF004-64D3-040A-AE33-0B282A465FC9}"/>
              </a:ext>
            </a:extLst>
          </p:cNvPr>
          <p:cNvSpPr/>
          <p:nvPr/>
        </p:nvSpPr>
        <p:spPr>
          <a:xfrm>
            <a:off x="2205125"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4" name="Google Shape;360;p21">
            <a:extLst>
              <a:ext uri="{FF2B5EF4-FFF2-40B4-BE49-F238E27FC236}">
                <a16:creationId xmlns:a16="http://schemas.microsoft.com/office/drawing/2014/main" id="{6E456414-79A1-0E58-E8A9-3D1B5B4308DC}"/>
              </a:ext>
            </a:extLst>
          </p:cNvPr>
          <p:cNvSpPr/>
          <p:nvPr/>
        </p:nvSpPr>
        <p:spPr>
          <a:xfrm>
            <a:off x="3016671"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5" name="Google Shape;361;p21">
            <a:extLst>
              <a:ext uri="{FF2B5EF4-FFF2-40B4-BE49-F238E27FC236}">
                <a16:creationId xmlns:a16="http://schemas.microsoft.com/office/drawing/2014/main" id="{F007DC09-4731-869F-D8D6-CE501A527410}"/>
              </a:ext>
            </a:extLst>
          </p:cNvPr>
          <p:cNvSpPr/>
          <p:nvPr/>
        </p:nvSpPr>
        <p:spPr>
          <a:xfrm>
            <a:off x="4133192" y="260718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6" name="Google Shape;362;p21">
            <a:extLst>
              <a:ext uri="{FF2B5EF4-FFF2-40B4-BE49-F238E27FC236}">
                <a16:creationId xmlns:a16="http://schemas.microsoft.com/office/drawing/2014/main" id="{20A09D35-FCD4-CB1F-4693-D48069C004A7}"/>
              </a:ext>
            </a:extLst>
          </p:cNvPr>
          <p:cNvSpPr/>
          <p:nvPr/>
        </p:nvSpPr>
        <p:spPr>
          <a:xfrm>
            <a:off x="1418603" y="2092925"/>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77" name="Google Shape;363;p21">
            <a:extLst>
              <a:ext uri="{FF2B5EF4-FFF2-40B4-BE49-F238E27FC236}">
                <a16:creationId xmlns:a16="http://schemas.microsoft.com/office/drawing/2014/main" id="{B59E7619-2C67-32D7-256C-FE6CE878EB18}"/>
              </a:ext>
            </a:extLst>
          </p:cNvPr>
          <p:cNvSpPr/>
          <p:nvPr/>
        </p:nvSpPr>
        <p:spPr>
          <a:xfrm>
            <a:off x="2205099" y="1574239"/>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8" name="Google Shape;364;p21">
            <a:extLst>
              <a:ext uri="{FF2B5EF4-FFF2-40B4-BE49-F238E27FC236}">
                <a16:creationId xmlns:a16="http://schemas.microsoft.com/office/drawing/2014/main" id="{6CE9C6B2-C554-D3B7-5AF8-9AB92AE8176A}"/>
              </a:ext>
            </a:extLst>
          </p:cNvPr>
          <p:cNvSpPr/>
          <p:nvPr/>
        </p:nvSpPr>
        <p:spPr>
          <a:xfrm>
            <a:off x="2728185" y="2092925"/>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9" name="Google Shape;365;p21">
            <a:extLst>
              <a:ext uri="{FF2B5EF4-FFF2-40B4-BE49-F238E27FC236}">
                <a16:creationId xmlns:a16="http://schemas.microsoft.com/office/drawing/2014/main" id="{03A71FEA-4655-724D-F2B5-5A94464E83B6}"/>
              </a:ext>
            </a:extLst>
          </p:cNvPr>
          <p:cNvSpPr/>
          <p:nvPr/>
        </p:nvSpPr>
        <p:spPr>
          <a:xfrm>
            <a:off x="3525328" y="1574255"/>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80" name="Google Shape;366;p21">
            <a:extLst>
              <a:ext uri="{FF2B5EF4-FFF2-40B4-BE49-F238E27FC236}">
                <a16:creationId xmlns:a16="http://schemas.microsoft.com/office/drawing/2014/main" id="{645590D1-882F-FBCC-BB6D-8F4E88226542}"/>
              </a:ext>
            </a:extLst>
          </p:cNvPr>
          <p:cNvSpPr/>
          <p:nvPr/>
        </p:nvSpPr>
        <p:spPr>
          <a:xfrm>
            <a:off x="5201119" y="2638511"/>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1" name="Google Shape;367;p21">
            <a:extLst>
              <a:ext uri="{FF2B5EF4-FFF2-40B4-BE49-F238E27FC236}">
                <a16:creationId xmlns:a16="http://schemas.microsoft.com/office/drawing/2014/main" id="{17BB50E0-4695-1C81-E131-DD987E6CDFF0}"/>
              </a:ext>
            </a:extLst>
          </p:cNvPr>
          <p:cNvSpPr/>
          <p:nvPr/>
        </p:nvSpPr>
        <p:spPr>
          <a:xfrm>
            <a:off x="4655456" y="2119869"/>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82" name="Google Shape;368;p21">
            <a:extLst>
              <a:ext uri="{FF2B5EF4-FFF2-40B4-BE49-F238E27FC236}">
                <a16:creationId xmlns:a16="http://schemas.microsoft.com/office/drawing/2014/main" id="{C05369D4-5267-85B5-14DC-0B296DF1793C}"/>
              </a:ext>
            </a:extLst>
          </p:cNvPr>
          <p:cNvSpPr/>
          <p:nvPr/>
        </p:nvSpPr>
        <p:spPr>
          <a:xfrm>
            <a:off x="6332292" y="26264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3" name="Google Shape;369;p21">
            <a:extLst>
              <a:ext uri="{FF2B5EF4-FFF2-40B4-BE49-F238E27FC236}">
                <a16:creationId xmlns:a16="http://schemas.microsoft.com/office/drawing/2014/main" id="{B9D7FE2E-0C0D-8DE4-056B-56D2782D8654}"/>
              </a:ext>
            </a:extLst>
          </p:cNvPr>
          <p:cNvSpPr/>
          <p:nvPr/>
        </p:nvSpPr>
        <p:spPr>
          <a:xfrm>
            <a:off x="5786629" y="1629364"/>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84" name="Google Shape;370;p21">
            <a:extLst>
              <a:ext uri="{FF2B5EF4-FFF2-40B4-BE49-F238E27FC236}">
                <a16:creationId xmlns:a16="http://schemas.microsoft.com/office/drawing/2014/main" id="{49C8C4F2-C9D0-26CF-0D0E-47FC865699C0}"/>
              </a:ext>
            </a:extLst>
          </p:cNvPr>
          <p:cNvSpPr/>
          <p:nvPr/>
        </p:nvSpPr>
        <p:spPr>
          <a:xfrm>
            <a:off x="7093971" y="2621760"/>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5" name="Google Shape;371;p21">
            <a:extLst>
              <a:ext uri="{FF2B5EF4-FFF2-40B4-BE49-F238E27FC236}">
                <a16:creationId xmlns:a16="http://schemas.microsoft.com/office/drawing/2014/main" id="{B68129ED-E3DE-04E5-55C6-623649BB292C}"/>
              </a:ext>
            </a:extLst>
          </p:cNvPr>
          <p:cNvSpPr/>
          <p:nvPr/>
        </p:nvSpPr>
        <p:spPr>
          <a:xfrm>
            <a:off x="6719760" y="2103119"/>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86" name="Google Shape;372;p21">
            <a:extLst>
              <a:ext uri="{FF2B5EF4-FFF2-40B4-BE49-F238E27FC236}">
                <a16:creationId xmlns:a16="http://schemas.microsoft.com/office/drawing/2014/main" id="{1881113C-6C3A-467E-8A48-13382B4769C7}"/>
              </a:ext>
            </a:extLst>
          </p:cNvPr>
          <p:cNvSpPr/>
          <p:nvPr/>
        </p:nvSpPr>
        <p:spPr>
          <a:xfrm>
            <a:off x="7838519" y="2639179"/>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7" name="Google Shape;373;p21">
            <a:extLst>
              <a:ext uri="{FF2B5EF4-FFF2-40B4-BE49-F238E27FC236}">
                <a16:creationId xmlns:a16="http://schemas.microsoft.com/office/drawing/2014/main" id="{8B10C565-5375-37AA-8666-FE45D171DD0C}"/>
              </a:ext>
            </a:extLst>
          </p:cNvPr>
          <p:cNvSpPr/>
          <p:nvPr/>
        </p:nvSpPr>
        <p:spPr>
          <a:xfrm>
            <a:off x="7550033" y="1652235"/>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88" name="Google Shape;374;p21">
            <a:extLst>
              <a:ext uri="{FF2B5EF4-FFF2-40B4-BE49-F238E27FC236}">
                <a16:creationId xmlns:a16="http://schemas.microsoft.com/office/drawing/2014/main" id="{7AAF2EB0-824C-6830-9132-1E7CC1DC3525}"/>
              </a:ext>
            </a:extLst>
          </p:cNvPr>
          <p:cNvSpPr/>
          <p:nvPr/>
        </p:nvSpPr>
        <p:spPr>
          <a:xfrm>
            <a:off x="8252207" y="2106381"/>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89" name="Google Shape;375;p21">
            <a:extLst>
              <a:ext uri="{FF2B5EF4-FFF2-40B4-BE49-F238E27FC236}">
                <a16:creationId xmlns:a16="http://schemas.microsoft.com/office/drawing/2014/main" id="{2B29A12E-D21E-980B-5268-545CD82C7F25}"/>
              </a:ext>
            </a:extLst>
          </p:cNvPr>
          <p:cNvSpPr/>
          <p:nvPr/>
        </p:nvSpPr>
        <p:spPr>
          <a:xfrm>
            <a:off x="8930719" y="26385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0" name="Google Shape;376;p21">
            <a:extLst>
              <a:ext uri="{FF2B5EF4-FFF2-40B4-BE49-F238E27FC236}">
                <a16:creationId xmlns:a16="http://schemas.microsoft.com/office/drawing/2014/main" id="{1543393A-E72C-3046-C7E7-3B957E7464FF}"/>
              </a:ext>
            </a:extLst>
          </p:cNvPr>
          <p:cNvSpPr/>
          <p:nvPr/>
        </p:nvSpPr>
        <p:spPr>
          <a:xfrm>
            <a:off x="8893607" y="1652248"/>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91" name="Google Shape;377;p21">
            <a:extLst>
              <a:ext uri="{FF2B5EF4-FFF2-40B4-BE49-F238E27FC236}">
                <a16:creationId xmlns:a16="http://schemas.microsoft.com/office/drawing/2014/main" id="{FFDD3706-5A4F-8D52-40A8-DDB78EFE223A}"/>
              </a:ext>
            </a:extLst>
          </p:cNvPr>
          <p:cNvSpPr/>
          <p:nvPr/>
        </p:nvSpPr>
        <p:spPr>
          <a:xfrm>
            <a:off x="9807019"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2" name="Google Shape;378;p21">
            <a:extLst>
              <a:ext uri="{FF2B5EF4-FFF2-40B4-BE49-F238E27FC236}">
                <a16:creationId xmlns:a16="http://schemas.microsoft.com/office/drawing/2014/main" id="{A4D25856-D529-27A2-1BEE-D6B9C8C8DA7F}"/>
              </a:ext>
            </a:extLst>
          </p:cNvPr>
          <p:cNvSpPr/>
          <p:nvPr/>
        </p:nvSpPr>
        <p:spPr>
          <a:xfrm>
            <a:off x="9928607" y="2106381"/>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93" name="Google Shape;379;p21">
            <a:extLst>
              <a:ext uri="{FF2B5EF4-FFF2-40B4-BE49-F238E27FC236}">
                <a16:creationId xmlns:a16="http://schemas.microsoft.com/office/drawing/2014/main" id="{991F946B-EA5A-3098-9E0B-8C5724042242}"/>
              </a:ext>
            </a:extLst>
          </p:cNvPr>
          <p:cNvSpPr/>
          <p:nvPr/>
        </p:nvSpPr>
        <p:spPr>
          <a:xfrm>
            <a:off x="10254685"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12" name="Google Shape;394;p22">
            <a:extLst>
              <a:ext uri="{FF2B5EF4-FFF2-40B4-BE49-F238E27FC236}">
                <a16:creationId xmlns:a16="http://schemas.microsoft.com/office/drawing/2014/main" id="{79508D7A-1F0C-1C1D-A6D6-94E9F921F99C}"/>
              </a:ext>
            </a:extLst>
          </p:cNvPr>
          <p:cNvSpPr txBox="1"/>
          <p:nvPr/>
        </p:nvSpPr>
        <p:spPr>
          <a:xfrm>
            <a:off x="1137042" y="3463071"/>
            <a:ext cx="2819600" cy="1231052"/>
          </a:xfrm>
          <a:prstGeom prst="rect">
            <a:avLst/>
          </a:prstGeom>
          <a:noFill/>
          <a:ln>
            <a:noFill/>
          </a:ln>
        </p:spPr>
        <p:txBody>
          <a:bodyPr spcFirstLastPara="1" wrap="square" lIns="121900" tIns="60933" rIns="121900" bIns="60933" anchor="t" anchorCtr="0">
            <a:spAutoFit/>
          </a:bodyPr>
          <a:lstStyle/>
          <a:p>
            <a:pPr marL="380990" indent="-380990">
              <a:buClr>
                <a:schemeClr val="dk1"/>
              </a:buClr>
              <a:buSzPts val="1800"/>
              <a:buFont typeface="Arial"/>
              <a:buChar char="•"/>
            </a:pPr>
            <a:r>
              <a:rPr lang="en" sz="2400" dirty="0">
                <a:solidFill>
                  <a:schemeClr val="dk1"/>
                </a:solidFill>
                <a:latin typeface="Arial"/>
                <a:ea typeface="Arial"/>
                <a:cs typeface="Arial"/>
                <a:sym typeface="Arial"/>
              </a:rPr>
              <a:t>Task</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Taskyield</a:t>
            </a:r>
            <a:endParaRPr sz="2400" dirty="0">
              <a:solidFill>
                <a:schemeClr val="dk1"/>
              </a:solidFill>
              <a:latin typeface="Arial"/>
              <a:ea typeface="Arial"/>
              <a:cs typeface="Arial"/>
              <a:sym typeface="Arial"/>
            </a:endParaRPr>
          </a:p>
          <a:p>
            <a:pPr marL="380990" indent="-380990">
              <a:buClr>
                <a:schemeClr val="dk1"/>
              </a:buClr>
              <a:buSzPts val="1800"/>
              <a:buFont typeface="Arial"/>
              <a:buChar char="•"/>
            </a:pPr>
            <a:r>
              <a:rPr lang="en" sz="2400" dirty="0">
                <a:solidFill>
                  <a:schemeClr val="dk1"/>
                </a:solidFill>
                <a:latin typeface="Arial"/>
                <a:ea typeface="Arial"/>
                <a:cs typeface="Arial"/>
                <a:sym typeface="Arial"/>
              </a:rPr>
              <a:t>Task scheduling</a:t>
            </a:r>
            <a:endParaRPr sz="2400" dirty="0"/>
          </a:p>
        </p:txBody>
      </p:sp>
      <p:sp>
        <p:nvSpPr>
          <p:cNvPr id="113" name="Google Shape;395;p22">
            <a:extLst>
              <a:ext uri="{FF2B5EF4-FFF2-40B4-BE49-F238E27FC236}">
                <a16:creationId xmlns:a16="http://schemas.microsoft.com/office/drawing/2014/main" id="{ACDC94AD-7DBA-4BEB-95E0-CE24F766841C}"/>
              </a:ext>
            </a:extLst>
          </p:cNvPr>
          <p:cNvSpPr/>
          <p:nvPr/>
        </p:nvSpPr>
        <p:spPr>
          <a:xfrm rot="5400000">
            <a:off x="5755437" y="2054282"/>
            <a:ext cx="338000" cy="2532800"/>
          </a:xfrm>
          <a:prstGeom prst="rightBrace">
            <a:avLst>
              <a:gd name="adj1" fmla="val 8333"/>
              <a:gd name="adj2" fmla="val 50000"/>
            </a:avLst>
          </a:prstGeom>
          <a:noFill/>
          <a:ln w="34925" cap="flat" cmpd="sng">
            <a:solidFill>
              <a:schemeClr val="accent2"/>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chemeClr val="dk1"/>
              </a:solidFill>
              <a:latin typeface="Arial"/>
              <a:ea typeface="Arial"/>
              <a:cs typeface="Arial"/>
              <a:sym typeface="Arial"/>
            </a:endParaRPr>
          </a:p>
        </p:txBody>
      </p:sp>
      <p:sp>
        <p:nvSpPr>
          <p:cNvPr id="114" name="Google Shape;396;p22">
            <a:extLst>
              <a:ext uri="{FF2B5EF4-FFF2-40B4-BE49-F238E27FC236}">
                <a16:creationId xmlns:a16="http://schemas.microsoft.com/office/drawing/2014/main" id="{026140DB-A46B-DD85-D103-5A16BD88D806}"/>
              </a:ext>
            </a:extLst>
          </p:cNvPr>
          <p:cNvSpPr txBox="1"/>
          <p:nvPr/>
        </p:nvSpPr>
        <p:spPr>
          <a:xfrm>
            <a:off x="5113111" y="3444640"/>
            <a:ext cx="1913200" cy="1969715"/>
          </a:xfrm>
          <a:prstGeom prst="rect">
            <a:avLst/>
          </a:prstGeom>
          <a:noFill/>
          <a:ln>
            <a:noFill/>
          </a:ln>
        </p:spPr>
        <p:txBody>
          <a:bodyPr spcFirstLastPara="1" wrap="square" lIns="121900" tIns="60933" rIns="121900" bIns="60933" anchor="t" anchorCtr="0">
            <a:spAutoFit/>
          </a:bodyPr>
          <a:lstStyle/>
          <a:p>
            <a:r>
              <a:rPr lang="en" sz="2400" i="1" dirty="0">
                <a:solidFill>
                  <a:schemeClr val="dk1"/>
                </a:solidFill>
                <a:latin typeface="Arial"/>
                <a:ea typeface="Arial"/>
                <a:cs typeface="Arial"/>
                <a:sym typeface="Arial"/>
              </a:rPr>
              <a:t>Clauses</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Depend</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Schedule</a:t>
            </a:r>
            <a:endParaRPr sz="2400" dirty="0"/>
          </a:p>
          <a:p>
            <a:pPr marL="990575" lvl="1" indent="-380990">
              <a:buClr>
                <a:schemeClr val="dk1"/>
              </a:buClr>
              <a:buSzPts val="1800"/>
              <a:buFont typeface="Arial"/>
              <a:buChar char="•"/>
            </a:pPr>
            <a:r>
              <a:rPr lang="en" sz="2400" dirty="0">
                <a:solidFill>
                  <a:schemeClr val="dk1"/>
                </a:solidFill>
                <a:latin typeface="Arial"/>
                <a:ea typeface="Arial"/>
                <a:cs typeface="Arial"/>
                <a:sym typeface="Arial"/>
              </a:rPr>
              <a:t>Auto</a:t>
            </a:r>
            <a:endParaRPr sz="2400" dirty="0"/>
          </a:p>
          <a:p>
            <a:endParaRPr sz="2400" dirty="0">
              <a:solidFill>
                <a:schemeClr val="dk1"/>
              </a:solidFill>
              <a:latin typeface="Arial"/>
              <a:ea typeface="Arial"/>
              <a:cs typeface="Arial"/>
              <a:sym typeface="Arial"/>
            </a:endParaRPr>
          </a:p>
        </p:txBody>
      </p:sp>
      <p:sp>
        <p:nvSpPr>
          <p:cNvPr id="115" name="Google Shape;397;p22">
            <a:extLst>
              <a:ext uri="{FF2B5EF4-FFF2-40B4-BE49-F238E27FC236}">
                <a16:creationId xmlns:a16="http://schemas.microsoft.com/office/drawing/2014/main" id="{40949B50-DB25-981E-1C9D-9DB0DA82A01D}"/>
              </a:ext>
            </a:extLst>
          </p:cNvPr>
          <p:cNvSpPr txBox="1"/>
          <p:nvPr/>
        </p:nvSpPr>
        <p:spPr>
          <a:xfrm>
            <a:off x="8113103" y="3493619"/>
            <a:ext cx="2702800" cy="2339047"/>
          </a:xfrm>
          <a:prstGeom prst="rect">
            <a:avLst/>
          </a:prstGeom>
          <a:noFill/>
          <a:ln>
            <a:noFill/>
          </a:ln>
        </p:spPr>
        <p:txBody>
          <a:bodyPr spcFirstLastPara="1" wrap="square" lIns="121900" tIns="60933" rIns="121900" bIns="60933" anchor="t" anchorCtr="0">
            <a:spAutoFit/>
          </a:bodyPr>
          <a:lstStyle/>
          <a:p>
            <a:r>
              <a:rPr lang="en" sz="2400" i="1" dirty="0">
                <a:solidFill>
                  <a:schemeClr val="dk1"/>
                </a:solidFill>
                <a:latin typeface="Arial"/>
                <a:ea typeface="Arial"/>
                <a:cs typeface="Arial"/>
                <a:sym typeface="Arial"/>
              </a:rPr>
              <a:t>Tasking clauses</a:t>
            </a:r>
            <a:endParaRPr sz="2400" i="1"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Final</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Untied</a:t>
            </a:r>
            <a:endParaRPr sz="2400" dirty="0"/>
          </a:p>
          <a:p>
            <a:pPr marL="380990" indent="-380990">
              <a:buClr>
                <a:schemeClr val="dk1"/>
              </a:buClr>
              <a:buSzPts val="1800"/>
              <a:buFont typeface="Arial"/>
              <a:buChar char="•"/>
            </a:pPr>
            <a:r>
              <a:rPr lang="en" sz="2400" dirty="0">
                <a:solidFill>
                  <a:schemeClr val="dk1"/>
                </a:solidFill>
                <a:latin typeface="Arial"/>
                <a:ea typeface="Arial"/>
                <a:cs typeface="Arial"/>
                <a:sym typeface="Arial"/>
              </a:rPr>
              <a:t>Mergable</a:t>
            </a:r>
            <a:endParaRPr sz="2400" dirty="0">
              <a:solidFill>
                <a:schemeClr val="dk1"/>
              </a:solidFill>
              <a:latin typeface="Arial"/>
              <a:ea typeface="Arial"/>
              <a:cs typeface="Arial"/>
              <a:sym typeface="Arial"/>
            </a:endParaRPr>
          </a:p>
          <a:p>
            <a:pPr marL="380990" indent="-228594">
              <a:buClr>
                <a:schemeClr val="dk1"/>
              </a:buClr>
              <a:buSzPts val="1800"/>
            </a:pPr>
            <a:endParaRPr sz="2400" dirty="0">
              <a:solidFill>
                <a:schemeClr val="dk1"/>
              </a:solidFill>
              <a:latin typeface="Arial"/>
              <a:ea typeface="Arial"/>
              <a:cs typeface="Arial"/>
              <a:sym typeface="Arial"/>
            </a:endParaRPr>
          </a:p>
          <a:p>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58083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dirty="0"/>
              <a:t>First summation uses 16 (i.e., N/2) threads to sum 16 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5" name="Table 4">
            <a:extLst>
              <a:ext uri="{FF2B5EF4-FFF2-40B4-BE49-F238E27FC236}">
                <a16:creationId xmlns:a16="http://schemas.microsoft.com/office/drawing/2014/main" id="{FD00464D-9318-4A60-A648-DA68FDA5D2EA}"/>
              </a:ext>
            </a:extLst>
          </p:cNvPr>
          <p:cNvGraphicFramePr>
            <a:graphicFrameLocks noGrp="1"/>
          </p:cNvGraphicFramePr>
          <p:nvPr/>
        </p:nvGraphicFramePr>
        <p:xfrm>
          <a:off x="431736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6" name="Table 5">
            <a:extLst>
              <a:ext uri="{FF2B5EF4-FFF2-40B4-BE49-F238E27FC236}">
                <a16:creationId xmlns:a16="http://schemas.microsoft.com/office/drawing/2014/main" id="{42945762-71F4-4871-8707-A968AF64F62F}"/>
              </a:ext>
            </a:extLst>
          </p:cNvPr>
          <p:cNvGraphicFramePr>
            <a:graphicFrameLocks noGrp="1"/>
          </p:cNvGraphicFramePr>
          <p:nvPr/>
        </p:nvGraphicFramePr>
        <p:xfrm>
          <a:off x="779652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8" name="Table 8">
            <a:extLst>
              <a:ext uri="{FF2B5EF4-FFF2-40B4-BE49-F238E27FC236}">
                <a16:creationId xmlns:a16="http://schemas.microsoft.com/office/drawing/2014/main" id="{6F812773-3978-43CA-A65F-CC1BFA0BACAF}"/>
              </a:ext>
            </a:extLst>
          </p:cNvPr>
          <p:cNvGraphicFramePr>
            <a:graphicFrameLocks noGrp="1"/>
          </p:cNvGraphicFramePr>
          <p:nvPr/>
        </p:nvGraphicFramePr>
        <p:xfrm>
          <a:off x="11275680" y="3185073"/>
          <a:ext cx="689658" cy="370840"/>
        </p:xfrm>
        <a:graphic>
          <a:graphicData uri="http://schemas.openxmlformats.org/drawingml/2006/table">
            <a:tbl>
              <a:tblPr firstRow="1" bandRow="1">
                <a:tableStyleId>{5940675A-B579-460E-94D1-54222C63F5DA}</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025816198"/>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0" name="Table 9">
            <a:extLst>
              <a:ext uri="{FF2B5EF4-FFF2-40B4-BE49-F238E27FC236}">
                <a16:creationId xmlns:a16="http://schemas.microsoft.com/office/drawing/2014/main" id="{E5F408AC-99BC-404B-86D5-D979637AE7CC}"/>
              </a:ext>
            </a:extLst>
          </p:cNvPr>
          <p:cNvGraphicFramePr>
            <a:graphicFrameLocks noGrp="1"/>
          </p:cNvGraphicFramePr>
          <p:nvPr/>
        </p:nvGraphicFramePr>
        <p:xfrm>
          <a:off x="431736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1" name="Table 10">
            <a:extLst>
              <a:ext uri="{FF2B5EF4-FFF2-40B4-BE49-F238E27FC236}">
                <a16:creationId xmlns:a16="http://schemas.microsoft.com/office/drawing/2014/main" id="{638A818C-1F76-4FAB-AAB7-DCF683B957EA}"/>
              </a:ext>
            </a:extLst>
          </p:cNvPr>
          <p:cNvGraphicFramePr>
            <a:graphicFrameLocks noGrp="1"/>
          </p:cNvGraphicFramePr>
          <p:nvPr/>
        </p:nvGraphicFramePr>
        <p:xfrm>
          <a:off x="779652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2" name="Table 8">
            <a:extLst>
              <a:ext uri="{FF2B5EF4-FFF2-40B4-BE49-F238E27FC236}">
                <a16:creationId xmlns:a16="http://schemas.microsoft.com/office/drawing/2014/main" id="{B2647CAE-41FE-41DE-B063-AED9012CC44D}"/>
              </a:ext>
            </a:extLst>
          </p:cNvPr>
          <p:cNvGraphicFramePr>
            <a:graphicFrameLocks noGrp="1"/>
          </p:cNvGraphicFramePr>
          <p:nvPr/>
        </p:nvGraphicFramePr>
        <p:xfrm>
          <a:off x="11275680" y="5628190"/>
          <a:ext cx="689658" cy="370840"/>
        </p:xfrm>
        <a:graphic>
          <a:graphicData uri="http://schemas.openxmlformats.org/drawingml/2006/table">
            <a:tbl>
              <a:tblPr firstRow="1" bandRow="1">
                <a:tableStyleId>{5940675A-B579-460E-94D1-54222C63F5DA}</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025816198"/>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D38599E-F4BF-4375-BFBD-55E34BD0BA25}"/>
              </a:ext>
            </a:extLst>
          </p:cNvPr>
          <p:cNvCxnSpPr>
            <a:cxnSpLocks/>
          </p:cNvCxnSpPr>
          <p:nvPr/>
        </p:nvCxnSpPr>
        <p:spPr>
          <a:xfrm flipH="1">
            <a:off x="1018571" y="3555913"/>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graphicFrame>
        <p:nvGraphicFramePr>
          <p:cNvPr id="18" name="Table 17">
            <a:extLst>
              <a:ext uri="{FF2B5EF4-FFF2-40B4-BE49-F238E27FC236}">
                <a16:creationId xmlns:a16="http://schemas.microsoft.com/office/drawing/2014/main" id="{F89E7F25-E7E1-4DC6-8153-63E9642790EC}"/>
              </a:ext>
            </a:extLst>
          </p:cNvPr>
          <p:cNvGraphicFramePr>
            <a:graphicFrameLocks noGrp="1"/>
          </p:cNvGraphicFramePr>
          <p:nvPr/>
        </p:nvGraphicFramePr>
        <p:xfrm>
          <a:off x="431736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10</a:t>
                      </a:r>
                    </a:p>
                  </a:txBody>
                  <a:tcPr/>
                </a:tc>
                <a:tc>
                  <a:txBody>
                    <a:bodyPr/>
                    <a:lstStyle/>
                    <a:p>
                      <a:r>
                        <a:rPr lang="en-US" sz="1200" dirty="0"/>
                        <a:t>11</a:t>
                      </a:r>
                    </a:p>
                  </a:txBody>
                  <a:tcPr/>
                </a:tc>
                <a:tc>
                  <a:txBody>
                    <a:bodyPr/>
                    <a:lstStyle/>
                    <a:p>
                      <a:r>
                        <a:rPr lang="en-US" sz="1200" dirty="0"/>
                        <a:t>12</a:t>
                      </a:r>
                    </a:p>
                  </a:txBody>
                  <a:tcPr/>
                </a:tc>
                <a:tc>
                  <a:txBody>
                    <a:bodyPr/>
                    <a:lstStyle/>
                    <a:p>
                      <a:r>
                        <a:rPr lang="en-US" sz="1200" dirty="0"/>
                        <a:t>13</a:t>
                      </a:r>
                    </a:p>
                  </a:txBody>
                  <a:tcPr/>
                </a:tc>
                <a:tc>
                  <a:txBody>
                    <a:bodyPr/>
                    <a:lstStyle/>
                    <a:p>
                      <a:r>
                        <a:rPr lang="en-US" sz="1200" dirty="0"/>
                        <a:t>14</a:t>
                      </a:r>
                    </a:p>
                  </a:txBody>
                  <a:tcPr/>
                </a:tc>
                <a:tc>
                  <a:txBody>
                    <a:bodyPr/>
                    <a:lstStyle/>
                    <a:p>
                      <a:r>
                        <a:rPr lang="en-US" sz="1200" dirty="0"/>
                        <a:t>15</a:t>
                      </a:r>
                    </a:p>
                  </a:txBody>
                  <a:tcPr/>
                </a:tc>
                <a:tc>
                  <a:txBody>
                    <a:bodyPr/>
                    <a:lstStyle/>
                    <a:p>
                      <a:r>
                        <a:rPr lang="en-US" sz="1200" dirty="0"/>
                        <a:t>16</a:t>
                      </a:r>
                    </a:p>
                  </a:txBody>
                  <a:tcPr/>
                </a:tc>
                <a:tc>
                  <a:txBody>
                    <a:bodyPr/>
                    <a:lstStyle/>
                    <a:p>
                      <a:r>
                        <a:rPr lang="en-US" sz="1200" dirty="0"/>
                        <a:t>17</a:t>
                      </a:r>
                    </a:p>
                  </a:txBody>
                  <a:tcPr/>
                </a:tc>
                <a:tc>
                  <a:txBody>
                    <a:bodyPr/>
                    <a:lstStyle/>
                    <a:p>
                      <a:r>
                        <a:rPr lang="en-US" sz="1200" dirty="0"/>
                        <a:t>18</a:t>
                      </a:r>
                    </a:p>
                  </a:txBody>
                  <a:tcPr/>
                </a:tc>
                <a:tc>
                  <a:txBody>
                    <a:bodyPr/>
                    <a:lstStyle/>
                    <a:p>
                      <a:r>
                        <a:rPr lang="en-US" sz="1200" dirty="0"/>
                        <a:t>19</a:t>
                      </a:r>
                    </a:p>
                  </a:txBody>
                  <a:tcPr/>
                </a:tc>
                <a:extLst>
                  <a:ext uri="{0D108BD9-81ED-4DB2-BD59-A6C34878D82A}">
                    <a16:rowId xmlns:a16="http://schemas.microsoft.com/office/drawing/2014/main" val="4241035976"/>
                  </a:ext>
                </a:extLst>
              </a:tr>
            </a:tbl>
          </a:graphicData>
        </a:graphic>
      </p:graphicFrame>
      <p:graphicFrame>
        <p:nvGraphicFramePr>
          <p:cNvPr id="19" name="Table 18">
            <a:extLst>
              <a:ext uri="{FF2B5EF4-FFF2-40B4-BE49-F238E27FC236}">
                <a16:creationId xmlns:a16="http://schemas.microsoft.com/office/drawing/2014/main" id="{73DF3B80-33BD-4B53-818B-5B0E3FCB0077}"/>
              </a:ext>
            </a:extLst>
          </p:cNvPr>
          <p:cNvGraphicFramePr>
            <a:graphicFrameLocks noGrp="1"/>
          </p:cNvGraphicFramePr>
          <p:nvPr/>
        </p:nvGraphicFramePr>
        <p:xfrm>
          <a:off x="779652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20</a:t>
                      </a:r>
                    </a:p>
                  </a:txBody>
                  <a:tcPr/>
                </a:tc>
                <a:tc>
                  <a:txBody>
                    <a:bodyPr/>
                    <a:lstStyle/>
                    <a:p>
                      <a:r>
                        <a:rPr lang="en-US" sz="1200" dirty="0"/>
                        <a:t>21</a:t>
                      </a:r>
                    </a:p>
                  </a:txBody>
                  <a:tcPr/>
                </a:tc>
                <a:tc>
                  <a:txBody>
                    <a:bodyPr/>
                    <a:lstStyle/>
                    <a:p>
                      <a:r>
                        <a:rPr lang="en-US" sz="1200" dirty="0"/>
                        <a:t>22</a:t>
                      </a:r>
                    </a:p>
                  </a:txBody>
                  <a:tcPr/>
                </a:tc>
                <a:tc>
                  <a:txBody>
                    <a:bodyPr/>
                    <a:lstStyle/>
                    <a:p>
                      <a:r>
                        <a:rPr lang="en-US" sz="1200" dirty="0"/>
                        <a:t>23</a:t>
                      </a:r>
                    </a:p>
                  </a:txBody>
                  <a:tcPr/>
                </a:tc>
                <a:tc>
                  <a:txBody>
                    <a:bodyPr/>
                    <a:lstStyle/>
                    <a:p>
                      <a:r>
                        <a:rPr lang="en-US" sz="1200" dirty="0"/>
                        <a:t>24</a:t>
                      </a:r>
                    </a:p>
                  </a:txBody>
                  <a:tcPr/>
                </a:tc>
                <a:tc>
                  <a:txBody>
                    <a:bodyPr/>
                    <a:lstStyle/>
                    <a:p>
                      <a:r>
                        <a:rPr lang="en-US" sz="1200" dirty="0"/>
                        <a:t>25</a:t>
                      </a:r>
                    </a:p>
                  </a:txBody>
                  <a:tcPr/>
                </a:tc>
                <a:tc>
                  <a:txBody>
                    <a:bodyPr/>
                    <a:lstStyle/>
                    <a:p>
                      <a:r>
                        <a:rPr lang="en-US" sz="1200" dirty="0"/>
                        <a:t>26</a:t>
                      </a:r>
                    </a:p>
                  </a:txBody>
                  <a:tcPr/>
                </a:tc>
                <a:tc>
                  <a:txBody>
                    <a:bodyPr/>
                    <a:lstStyle/>
                    <a:p>
                      <a:r>
                        <a:rPr lang="en-US" sz="1200" dirty="0"/>
                        <a:t>27</a:t>
                      </a:r>
                    </a:p>
                  </a:txBody>
                  <a:tcPr/>
                </a:tc>
                <a:tc>
                  <a:txBody>
                    <a:bodyPr/>
                    <a:lstStyle/>
                    <a:p>
                      <a:r>
                        <a:rPr lang="en-US" sz="1200" dirty="0"/>
                        <a:t>28</a:t>
                      </a:r>
                    </a:p>
                  </a:txBody>
                  <a:tcPr/>
                </a:tc>
                <a:tc>
                  <a:txBody>
                    <a:bodyPr/>
                    <a:lstStyle/>
                    <a:p>
                      <a:r>
                        <a:rPr lang="en-US" sz="1200" dirty="0"/>
                        <a:t>29</a:t>
                      </a:r>
                    </a:p>
                  </a:txBody>
                  <a:tcPr/>
                </a:tc>
                <a:extLst>
                  <a:ext uri="{0D108BD9-81ED-4DB2-BD59-A6C34878D82A}">
                    <a16:rowId xmlns:a16="http://schemas.microsoft.com/office/drawing/2014/main" val="4241035976"/>
                  </a:ext>
                </a:extLst>
              </a:tr>
            </a:tbl>
          </a:graphicData>
        </a:graphic>
      </p:graphicFrame>
      <p:graphicFrame>
        <p:nvGraphicFramePr>
          <p:cNvPr id="20" name="Table 8">
            <a:extLst>
              <a:ext uri="{FF2B5EF4-FFF2-40B4-BE49-F238E27FC236}">
                <a16:creationId xmlns:a16="http://schemas.microsoft.com/office/drawing/2014/main" id="{8D5D911F-2618-4C5E-A1B1-56AA2C1B4A84}"/>
              </a:ext>
            </a:extLst>
          </p:cNvPr>
          <p:cNvGraphicFramePr>
            <a:graphicFrameLocks noGrp="1"/>
          </p:cNvGraphicFramePr>
          <p:nvPr/>
        </p:nvGraphicFramePr>
        <p:xfrm>
          <a:off x="11275680" y="2928058"/>
          <a:ext cx="689658" cy="370840"/>
        </p:xfrm>
        <a:graphic>
          <a:graphicData uri="http://schemas.openxmlformats.org/drawingml/2006/table">
            <a:tbl>
              <a:tblPr firstRow="1" bandRow="1">
                <a:tableStyleId>{2D5ABB26-0587-4C30-8999-92F81FD0307C}</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r>
                        <a:rPr lang="en-US" sz="1200" dirty="0"/>
                        <a:t>30</a:t>
                      </a:r>
                    </a:p>
                  </a:txBody>
                  <a:tcPr/>
                </a:tc>
                <a:tc>
                  <a:txBody>
                    <a:bodyPr/>
                    <a:lstStyle/>
                    <a:p>
                      <a:r>
                        <a:rPr lang="en-US" sz="1200" dirty="0"/>
                        <a:t>31</a:t>
                      </a:r>
                    </a:p>
                  </a:txBody>
                  <a:tcPr/>
                </a:tc>
                <a:extLst>
                  <a:ext uri="{0D108BD9-81ED-4DB2-BD59-A6C34878D82A}">
                    <a16:rowId xmlns:a16="http://schemas.microsoft.com/office/drawing/2014/main" val="2025816198"/>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789EF00-3249-492F-B6EA-F03932424128}"/>
              </a:ext>
            </a:extLst>
          </p:cNvPr>
          <p:cNvCxnSpPr>
            <a:cxnSpLocks/>
          </p:cNvCxnSpPr>
          <p:nvPr/>
        </p:nvCxnSpPr>
        <p:spPr>
          <a:xfrm flipH="1">
            <a:off x="1333019" y="3557838"/>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a:off x="1682187" y="3548189"/>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9DCAFC1-AA7C-467A-97BF-0F960A59C44F}"/>
              </a:ext>
            </a:extLst>
          </p:cNvPr>
          <p:cNvCxnSpPr>
            <a:cxnSpLocks/>
          </p:cNvCxnSpPr>
          <p:nvPr/>
        </p:nvCxnSpPr>
        <p:spPr>
          <a:xfrm flipH="1">
            <a:off x="1682187" y="3548189"/>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a:off x="2064152" y="353661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709F3D7-6635-476C-A881-A0038D225D8A}"/>
              </a:ext>
            </a:extLst>
          </p:cNvPr>
          <p:cNvCxnSpPr>
            <a:cxnSpLocks/>
          </p:cNvCxnSpPr>
          <p:nvPr/>
        </p:nvCxnSpPr>
        <p:spPr>
          <a:xfrm flipH="1">
            <a:off x="2064152" y="3536615"/>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21525F1-3386-45F0-B7BD-6C834D7AC180}"/>
              </a:ext>
            </a:extLst>
          </p:cNvPr>
          <p:cNvCxnSpPr>
            <a:cxnSpLocks/>
          </p:cNvCxnSpPr>
          <p:nvPr/>
        </p:nvCxnSpPr>
        <p:spPr>
          <a:xfrm>
            <a:off x="2409464" y="3557840"/>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09CB7D7-19CB-49D2-9C1F-51B5300802E4}"/>
              </a:ext>
            </a:extLst>
          </p:cNvPr>
          <p:cNvCxnSpPr>
            <a:cxnSpLocks/>
          </p:cNvCxnSpPr>
          <p:nvPr/>
        </p:nvCxnSpPr>
        <p:spPr>
          <a:xfrm flipH="1">
            <a:off x="2409463" y="3557840"/>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263F007-18CB-4A50-BC69-98938EDA7B93}"/>
              </a:ext>
            </a:extLst>
          </p:cNvPr>
          <p:cNvCxnSpPr>
            <a:cxnSpLocks/>
          </p:cNvCxnSpPr>
          <p:nvPr/>
        </p:nvCxnSpPr>
        <p:spPr>
          <a:xfrm>
            <a:off x="2723911" y="355976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7E6EE972-B46F-47C6-A8C3-EC0E8ABECE79}"/>
              </a:ext>
            </a:extLst>
          </p:cNvPr>
          <p:cNvCxnSpPr>
            <a:cxnSpLocks/>
          </p:cNvCxnSpPr>
          <p:nvPr/>
        </p:nvCxnSpPr>
        <p:spPr>
          <a:xfrm flipH="1">
            <a:off x="2723911" y="3559765"/>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C7DAE56-4D0D-4767-9E18-8BBF82A76FC8}"/>
              </a:ext>
            </a:extLst>
          </p:cNvPr>
          <p:cNvCxnSpPr>
            <a:cxnSpLocks/>
          </p:cNvCxnSpPr>
          <p:nvPr/>
        </p:nvCxnSpPr>
        <p:spPr>
          <a:xfrm>
            <a:off x="3073079" y="3550116"/>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C934B90-7250-4BF8-AE41-AEA9D3DE6795}"/>
              </a:ext>
            </a:extLst>
          </p:cNvPr>
          <p:cNvCxnSpPr>
            <a:cxnSpLocks/>
          </p:cNvCxnSpPr>
          <p:nvPr/>
        </p:nvCxnSpPr>
        <p:spPr>
          <a:xfrm flipH="1">
            <a:off x="3073079" y="3550116"/>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81C8F7F-7BC0-4B73-857D-C25C35F4E11C}"/>
              </a:ext>
            </a:extLst>
          </p:cNvPr>
          <p:cNvCxnSpPr>
            <a:cxnSpLocks/>
          </p:cNvCxnSpPr>
          <p:nvPr/>
        </p:nvCxnSpPr>
        <p:spPr>
          <a:xfrm>
            <a:off x="3455044" y="3538542"/>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2F1F664-2B34-4A97-818F-3CBA6A03039B}"/>
              </a:ext>
            </a:extLst>
          </p:cNvPr>
          <p:cNvCxnSpPr>
            <a:cxnSpLocks/>
          </p:cNvCxnSpPr>
          <p:nvPr/>
        </p:nvCxnSpPr>
        <p:spPr>
          <a:xfrm flipH="1">
            <a:off x="3455044" y="355011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BDDA2A5-6FAA-4AC2-9EB7-F665CE1F1B90}"/>
              </a:ext>
            </a:extLst>
          </p:cNvPr>
          <p:cNvCxnSpPr>
            <a:cxnSpLocks/>
          </p:cNvCxnSpPr>
          <p:nvPr/>
        </p:nvCxnSpPr>
        <p:spPr>
          <a:xfrm>
            <a:off x="3798424" y="3546265"/>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8D6991D-C171-4D16-A043-ED8F944D96EA}"/>
              </a:ext>
            </a:extLst>
          </p:cNvPr>
          <p:cNvCxnSpPr>
            <a:cxnSpLocks/>
          </p:cNvCxnSpPr>
          <p:nvPr/>
        </p:nvCxnSpPr>
        <p:spPr>
          <a:xfrm flipH="1">
            <a:off x="3798423" y="3557840"/>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3EE831C-E5D4-4941-8BC9-98CC3D0A55CD}"/>
              </a:ext>
            </a:extLst>
          </p:cNvPr>
          <p:cNvCxnSpPr>
            <a:cxnSpLocks/>
          </p:cNvCxnSpPr>
          <p:nvPr/>
        </p:nvCxnSpPr>
        <p:spPr>
          <a:xfrm>
            <a:off x="4112871" y="3548190"/>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0C58087-B0B8-4DC9-9235-775C05371A6C}"/>
              </a:ext>
            </a:extLst>
          </p:cNvPr>
          <p:cNvCxnSpPr>
            <a:cxnSpLocks/>
          </p:cNvCxnSpPr>
          <p:nvPr/>
        </p:nvCxnSpPr>
        <p:spPr>
          <a:xfrm flipH="1">
            <a:off x="4112871" y="3548190"/>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41ACC03-F39B-4AC4-B72D-8830A50CC827}"/>
              </a:ext>
            </a:extLst>
          </p:cNvPr>
          <p:cNvCxnSpPr>
            <a:cxnSpLocks/>
          </p:cNvCxnSpPr>
          <p:nvPr/>
        </p:nvCxnSpPr>
        <p:spPr>
          <a:xfrm>
            <a:off x="4462039" y="3538541"/>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DD73D87-4EA3-43D1-8AA2-A2AF5CBF6ED7}"/>
              </a:ext>
            </a:extLst>
          </p:cNvPr>
          <p:cNvCxnSpPr>
            <a:cxnSpLocks/>
          </p:cNvCxnSpPr>
          <p:nvPr/>
        </p:nvCxnSpPr>
        <p:spPr>
          <a:xfrm flipH="1">
            <a:off x="4462039" y="3550116"/>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7482DC7-9B19-4417-BE66-6D085EA77C83}"/>
              </a:ext>
            </a:extLst>
          </p:cNvPr>
          <p:cNvCxnSpPr>
            <a:cxnSpLocks/>
          </p:cNvCxnSpPr>
          <p:nvPr/>
        </p:nvCxnSpPr>
        <p:spPr>
          <a:xfrm>
            <a:off x="4844004" y="3526967"/>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A66FEB6-1DF5-4087-88E7-5AD57A4BC57B}"/>
              </a:ext>
            </a:extLst>
          </p:cNvPr>
          <p:cNvCxnSpPr>
            <a:cxnSpLocks/>
          </p:cNvCxnSpPr>
          <p:nvPr/>
        </p:nvCxnSpPr>
        <p:spPr>
          <a:xfrm flipH="1">
            <a:off x="4844004" y="355011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8F0F599-A0FD-4AB3-96A6-E6FD72ADB685}"/>
              </a:ext>
            </a:extLst>
          </p:cNvPr>
          <p:cNvCxnSpPr>
            <a:cxnSpLocks/>
          </p:cNvCxnSpPr>
          <p:nvPr/>
        </p:nvCxnSpPr>
        <p:spPr>
          <a:xfrm>
            <a:off x="5175815" y="3580991"/>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7F5F1E7-EC76-49F2-AE51-CBB40C2788D9}"/>
              </a:ext>
            </a:extLst>
          </p:cNvPr>
          <p:cNvCxnSpPr>
            <a:cxnSpLocks/>
          </p:cNvCxnSpPr>
          <p:nvPr/>
        </p:nvCxnSpPr>
        <p:spPr>
          <a:xfrm flipH="1">
            <a:off x="5175814" y="3580991"/>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0C22206-0DFE-4C14-A834-FA03A4CAB00F}"/>
              </a:ext>
            </a:extLst>
          </p:cNvPr>
          <p:cNvCxnSpPr>
            <a:cxnSpLocks/>
          </p:cNvCxnSpPr>
          <p:nvPr/>
        </p:nvCxnSpPr>
        <p:spPr>
          <a:xfrm>
            <a:off x="5490262" y="3582916"/>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F7B4449-DF6D-4AD3-BA1C-3CAF18710225}"/>
              </a:ext>
            </a:extLst>
          </p:cNvPr>
          <p:cNvCxnSpPr>
            <a:cxnSpLocks/>
          </p:cNvCxnSpPr>
          <p:nvPr/>
        </p:nvCxnSpPr>
        <p:spPr>
          <a:xfrm flipH="1">
            <a:off x="5490262" y="3571341"/>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7AAFF9B-746A-4711-B1D8-836C8CD82E1E}"/>
              </a:ext>
            </a:extLst>
          </p:cNvPr>
          <p:cNvCxnSpPr>
            <a:cxnSpLocks/>
          </p:cNvCxnSpPr>
          <p:nvPr/>
        </p:nvCxnSpPr>
        <p:spPr>
          <a:xfrm>
            <a:off x="5839430" y="3573267"/>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5ADB8ABC-BA73-42F9-89CA-4264F5340B47}"/>
              </a:ext>
            </a:extLst>
          </p:cNvPr>
          <p:cNvCxnSpPr>
            <a:cxnSpLocks/>
          </p:cNvCxnSpPr>
          <p:nvPr/>
        </p:nvCxnSpPr>
        <p:spPr>
          <a:xfrm flipH="1">
            <a:off x="5839430" y="357326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3FB85FA-E668-4157-831A-6559BE7FD5C8}"/>
              </a:ext>
            </a:extLst>
          </p:cNvPr>
          <p:cNvCxnSpPr>
            <a:cxnSpLocks/>
          </p:cNvCxnSpPr>
          <p:nvPr/>
        </p:nvCxnSpPr>
        <p:spPr>
          <a:xfrm>
            <a:off x="6221395" y="3561693"/>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A84B48-4AE1-468C-87CB-11411D0CBE37}"/>
              </a:ext>
            </a:extLst>
          </p:cNvPr>
          <p:cNvCxnSpPr>
            <a:cxnSpLocks/>
          </p:cNvCxnSpPr>
          <p:nvPr/>
        </p:nvCxnSpPr>
        <p:spPr>
          <a:xfrm flipH="1">
            <a:off x="6221395" y="3561693"/>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72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i="1" dirty="0" err="1"/>
              <a:t>i</a:t>
            </a:r>
            <a:r>
              <a:rPr lang="en-US" i="1" baseline="30000" dirty="0" err="1"/>
              <a:t>th</a:t>
            </a:r>
            <a:r>
              <a:rPr lang="en-US" dirty="0"/>
              <a:t> summation uses </a:t>
            </a:r>
            <a:r>
              <a:rPr lang="en-US" i="1" dirty="0"/>
              <a:t>N/2</a:t>
            </a:r>
            <a:r>
              <a:rPr lang="en-US" i="1" baseline="30000" dirty="0"/>
              <a:t>i</a:t>
            </a:r>
            <a:r>
              <a:rPr lang="en-US" i="1" dirty="0"/>
              <a:t> </a:t>
            </a:r>
            <a:r>
              <a:rPr lang="en-US" dirty="0"/>
              <a:t>threads to sum</a:t>
            </a:r>
            <a:r>
              <a:rPr lang="en-US" i="1" dirty="0"/>
              <a:t> </a:t>
            </a:r>
            <a:r>
              <a:rPr lang="en-US" i="1" dirty="0" err="1"/>
              <a:t>i</a:t>
            </a:r>
            <a:r>
              <a:rPr lang="en-US" i="1" dirty="0"/>
              <a:t> </a:t>
            </a:r>
            <a:r>
              <a:rPr lang="en-US" dirty="0"/>
              <a:t>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flipH="1">
            <a:off x="1018572" y="3548189"/>
            <a:ext cx="663615" cy="20780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flipH="1">
            <a:off x="1333019" y="3536615"/>
            <a:ext cx="731133" cy="20896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C1CE6B95-E4C2-4D29-B4CC-83F87759BF8F}"/>
              </a:ext>
            </a:extLst>
          </p:cNvPr>
          <p:cNvSpPr/>
          <p:nvPr/>
        </p:nvSpPr>
        <p:spPr>
          <a:xfrm>
            <a:off x="2244526" y="2912707"/>
            <a:ext cx="2766346"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F4063A-8A4E-472B-8C7C-915E8FCC7D16}"/>
              </a:ext>
            </a:extLst>
          </p:cNvPr>
          <p:cNvSpPr/>
          <p:nvPr/>
        </p:nvSpPr>
        <p:spPr>
          <a:xfrm>
            <a:off x="2242593" y="5522370"/>
            <a:ext cx="2766346"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4">
            <a:extLst>
              <a:ext uri="{FF2B5EF4-FFF2-40B4-BE49-F238E27FC236}">
                <a16:creationId xmlns:a16="http://schemas.microsoft.com/office/drawing/2014/main" id="{5558E066-7ADE-4720-9AC3-D94A5471C852}"/>
              </a:ext>
            </a:extLst>
          </p:cNvPr>
          <p:cNvGraphicFramePr>
            <a:graphicFrameLocks noGrp="1"/>
          </p:cNvGraphicFramePr>
          <p:nvPr/>
        </p:nvGraphicFramePr>
        <p:xfrm>
          <a:off x="2437434"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20" name="Table 4">
            <a:extLst>
              <a:ext uri="{FF2B5EF4-FFF2-40B4-BE49-F238E27FC236}">
                <a16:creationId xmlns:a16="http://schemas.microsoft.com/office/drawing/2014/main" id="{2D11067A-AEAB-497E-B85A-8562CCE1E6E7}"/>
              </a:ext>
            </a:extLst>
          </p:cNvPr>
          <p:cNvGraphicFramePr>
            <a:graphicFrameLocks noGrp="1"/>
          </p:cNvGraphicFramePr>
          <p:nvPr/>
        </p:nvGraphicFramePr>
        <p:xfrm>
          <a:off x="2437434"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21" name="Straight Arrow Connector 20">
            <a:extLst>
              <a:ext uri="{FF2B5EF4-FFF2-40B4-BE49-F238E27FC236}">
                <a16:creationId xmlns:a16="http://schemas.microsoft.com/office/drawing/2014/main" id="{1842FEB0-B5FE-47EE-8C63-5631974813A9}"/>
              </a:ext>
            </a:extLst>
          </p:cNvPr>
          <p:cNvCxnSpPr>
            <a:cxnSpLocks/>
          </p:cNvCxnSpPr>
          <p:nvPr/>
        </p:nvCxnSpPr>
        <p:spPr>
          <a:xfrm>
            <a:off x="2617806"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 name="Table 4">
            <a:extLst>
              <a:ext uri="{FF2B5EF4-FFF2-40B4-BE49-F238E27FC236}">
                <a16:creationId xmlns:a16="http://schemas.microsoft.com/office/drawing/2014/main" id="{96A6E1FC-A682-4D65-A396-406B313D26A9}"/>
              </a:ext>
            </a:extLst>
          </p:cNvPr>
          <p:cNvGraphicFramePr>
            <a:graphicFrameLocks noGrp="1"/>
          </p:cNvGraphicFramePr>
          <p:nvPr/>
        </p:nvGraphicFramePr>
        <p:xfrm>
          <a:off x="2437434"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cxnSp>
        <p:nvCxnSpPr>
          <p:cNvPr id="24" name="Straight Arrow Connector 23">
            <a:extLst>
              <a:ext uri="{FF2B5EF4-FFF2-40B4-BE49-F238E27FC236}">
                <a16:creationId xmlns:a16="http://schemas.microsoft.com/office/drawing/2014/main" id="{3A63E24E-F4F5-409E-AF19-1AE6414D0A1F}"/>
              </a:ext>
            </a:extLst>
          </p:cNvPr>
          <p:cNvCxnSpPr>
            <a:cxnSpLocks/>
          </p:cNvCxnSpPr>
          <p:nvPr/>
        </p:nvCxnSpPr>
        <p:spPr>
          <a:xfrm flipH="1">
            <a:off x="2617806" y="3557838"/>
            <a:ext cx="314447"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930079-2958-4A2F-AC83-CB792BC86888}"/>
              </a:ext>
            </a:extLst>
          </p:cNvPr>
          <p:cNvSpPr/>
          <p:nvPr/>
        </p:nvSpPr>
        <p:spPr>
          <a:xfrm>
            <a:off x="3148311" y="2912707"/>
            <a:ext cx="3438645"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44BF32-59B6-48BE-89D1-337AB580ECB5}"/>
              </a:ext>
            </a:extLst>
          </p:cNvPr>
          <p:cNvSpPr/>
          <p:nvPr/>
        </p:nvSpPr>
        <p:spPr>
          <a:xfrm>
            <a:off x="3152163" y="5522370"/>
            <a:ext cx="3479160"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peech Bubble: Rectangle 29">
            <a:extLst>
              <a:ext uri="{FF2B5EF4-FFF2-40B4-BE49-F238E27FC236}">
                <a16:creationId xmlns:a16="http://schemas.microsoft.com/office/drawing/2014/main" id="{F737EC26-1207-45B9-9D49-2FADAE5E7CA9}"/>
              </a:ext>
            </a:extLst>
          </p:cNvPr>
          <p:cNvSpPr/>
          <p:nvPr/>
        </p:nvSpPr>
        <p:spPr>
          <a:xfrm>
            <a:off x="3319523" y="6104850"/>
            <a:ext cx="3863539" cy="629451"/>
          </a:xfrm>
          <a:prstGeom prst="wedgeRectCallout">
            <a:avLst>
              <a:gd name="adj1" fmla="val -69022"/>
              <a:gd name="adj2" fmla="val -65721"/>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Final sum </a:t>
            </a:r>
            <a:r>
              <a:rPr lang="en-US" sz="2400" i="1" dirty="0">
                <a:solidFill>
                  <a:schemeClr val="tx1"/>
                </a:solidFill>
              </a:rPr>
              <a:t>per block </a:t>
            </a:r>
            <a:r>
              <a:rPr lang="en-US" sz="2400" dirty="0">
                <a:solidFill>
                  <a:schemeClr val="tx1"/>
                </a:solidFill>
              </a:rPr>
              <a:t>in element with index 0</a:t>
            </a:r>
          </a:p>
        </p:txBody>
      </p:sp>
      <p:sp>
        <p:nvSpPr>
          <p:cNvPr id="10" name="TextBox 9">
            <a:extLst>
              <a:ext uri="{FF2B5EF4-FFF2-40B4-BE49-F238E27FC236}">
                <a16:creationId xmlns:a16="http://schemas.microsoft.com/office/drawing/2014/main" id="{1023485A-ADC3-4B12-AA5D-33CD4568E894}"/>
              </a:ext>
            </a:extLst>
          </p:cNvPr>
          <p:cNvSpPr txBox="1"/>
          <p:nvPr/>
        </p:nvSpPr>
        <p:spPr>
          <a:xfrm>
            <a:off x="838200" y="6151820"/>
            <a:ext cx="1048473" cy="369332"/>
          </a:xfrm>
          <a:prstGeom prst="rect">
            <a:avLst/>
          </a:prstGeom>
          <a:noFill/>
        </p:spPr>
        <p:txBody>
          <a:bodyPr wrap="square" rtlCol="0">
            <a:spAutoFit/>
          </a:bodyPr>
          <a:lstStyle/>
          <a:p>
            <a:r>
              <a:rPr lang="en-US" dirty="0"/>
              <a:t>Fourth</a:t>
            </a:r>
          </a:p>
        </p:txBody>
      </p:sp>
      <p:sp>
        <p:nvSpPr>
          <p:cNvPr id="32" name="TextBox 31">
            <a:extLst>
              <a:ext uri="{FF2B5EF4-FFF2-40B4-BE49-F238E27FC236}">
                <a16:creationId xmlns:a16="http://schemas.microsoft.com/office/drawing/2014/main" id="{C669FFBC-8104-4C5C-8BF3-AE5756190417}"/>
              </a:ext>
            </a:extLst>
          </p:cNvPr>
          <p:cNvSpPr txBox="1"/>
          <p:nvPr/>
        </p:nvSpPr>
        <p:spPr>
          <a:xfrm>
            <a:off x="2399332" y="6192314"/>
            <a:ext cx="1048473" cy="369332"/>
          </a:xfrm>
          <a:prstGeom prst="rect">
            <a:avLst/>
          </a:prstGeom>
          <a:noFill/>
        </p:spPr>
        <p:txBody>
          <a:bodyPr wrap="square" rtlCol="0">
            <a:spAutoFit/>
          </a:bodyPr>
          <a:lstStyle/>
          <a:p>
            <a:r>
              <a:rPr lang="en-US" dirty="0"/>
              <a:t>Fifth</a:t>
            </a:r>
          </a:p>
        </p:txBody>
      </p:sp>
      <p:sp>
        <p:nvSpPr>
          <p:cNvPr id="34" name="TextBox 33">
            <a:extLst>
              <a:ext uri="{FF2B5EF4-FFF2-40B4-BE49-F238E27FC236}">
                <a16:creationId xmlns:a16="http://schemas.microsoft.com/office/drawing/2014/main" id="{A8CB734F-A543-4ADD-80BD-2EB18FE4C76B}"/>
              </a:ext>
            </a:extLst>
          </p:cNvPr>
          <p:cNvSpPr txBox="1"/>
          <p:nvPr/>
        </p:nvSpPr>
        <p:spPr>
          <a:xfrm>
            <a:off x="3625766" y="3671459"/>
            <a:ext cx="2766346" cy="523220"/>
          </a:xfrm>
          <a:prstGeom prst="rect">
            <a:avLst/>
          </a:prstGeom>
          <a:noFill/>
        </p:spPr>
        <p:txBody>
          <a:bodyPr wrap="square" rtlCol="0">
            <a:spAutoFit/>
          </a:bodyPr>
          <a:lstStyle/>
          <a:p>
            <a:r>
              <a:rPr lang="en-US" sz="2800" dirty="0"/>
              <a:t>log</a:t>
            </a:r>
            <a:r>
              <a:rPr lang="en-US" sz="2800" baseline="-25000" dirty="0"/>
              <a:t>2</a:t>
            </a:r>
            <a:r>
              <a:rPr lang="en-US" sz="2800" dirty="0"/>
              <a:t>N = log</a:t>
            </a:r>
            <a:r>
              <a:rPr lang="en-US" sz="2800" baseline="-25000" dirty="0"/>
              <a:t>2</a:t>
            </a:r>
            <a:r>
              <a:rPr lang="en-US" sz="2800" dirty="0"/>
              <a:t>32 = 5 </a:t>
            </a:r>
          </a:p>
        </p:txBody>
      </p:sp>
      <p:cxnSp>
        <p:nvCxnSpPr>
          <p:cNvPr id="36" name="Straight Arrow Connector 35">
            <a:extLst>
              <a:ext uri="{FF2B5EF4-FFF2-40B4-BE49-F238E27FC236}">
                <a16:creationId xmlns:a16="http://schemas.microsoft.com/office/drawing/2014/main" id="{E8B89E89-E0AF-41A3-BB7E-B0233C57DE3B}"/>
              </a:ext>
            </a:extLst>
          </p:cNvPr>
          <p:cNvCxnSpPr>
            <a:cxnSpLocks/>
            <a:stCxn id="34" idx="2"/>
          </p:cNvCxnSpPr>
          <p:nvPr/>
        </p:nvCxnSpPr>
        <p:spPr>
          <a:xfrm flipH="1">
            <a:off x="3308435" y="4194679"/>
            <a:ext cx="1700504" cy="17752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1532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0EDA-2767-4A79-A59E-95A9ACDEAB89}"/>
              </a:ext>
            </a:extLst>
          </p:cNvPr>
          <p:cNvSpPr>
            <a:spLocks noGrp="1"/>
          </p:cNvSpPr>
          <p:nvPr>
            <p:ph type="title"/>
          </p:nvPr>
        </p:nvSpPr>
        <p:spPr/>
        <p:txBody>
          <a:bodyPr/>
          <a:lstStyle/>
          <a:p>
            <a:r>
              <a:rPr lang="en-US" sz="4400" dirty="0"/>
              <a:t>GPU Parallel reduction</a:t>
            </a:r>
            <a:endParaRPr lang="en-US" dirty="0"/>
          </a:p>
        </p:txBody>
      </p:sp>
      <p:sp>
        <p:nvSpPr>
          <p:cNvPr id="3" name="Content Placeholder 2">
            <a:extLst>
              <a:ext uri="{FF2B5EF4-FFF2-40B4-BE49-F238E27FC236}">
                <a16:creationId xmlns:a16="http://schemas.microsoft.com/office/drawing/2014/main" id="{A98941B8-E533-45D0-9048-81079F435338}"/>
              </a:ext>
            </a:extLst>
          </p:cNvPr>
          <p:cNvSpPr>
            <a:spLocks noGrp="1"/>
          </p:cNvSpPr>
          <p:nvPr>
            <p:ph idx="1"/>
          </p:nvPr>
        </p:nvSpPr>
        <p:spPr/>
        <p:txBody>
          <a:bodyPr>
            <a:normAutofit/>
          </a:bodyPr>
          <a:lstStyle/>
          <a:p>
            <a:r>
              <a:rPr lang="en-US" dirty="0"/>
              <a:t>Each thread’s array offset for a pair of elements is called a </a:t>
            </a:r>
            <a:r>
              <a:rPr lang="en-US" i="1" dirty="0"/>
              <a:t>stride</a:t>
            </a:r>
          </a:p>
          <a:p>
            <a:r>
              <a:rPr lang="en-US" dirty="0"/>
              <a:t>Observe strides in this example are powers of 2:  16, 8, 4, 2, and 1</a:t>
            </a:r>
          </a:p>
          <a:p>
            <a:r>
              <a:rPr lang="en-US" dirty="0"/>
              <a:t>Implementation:</a:t>
            </a:r>
          </a:p>
          <a:p>
            <a:pPr marL="0" indent="0">
              <a:buNone/>
            </a:pPr>
            <a:r>
              <a:rPr lang="en-US" sz="2000" b="1" dirty="0">
                <a:latin typeface="Courier New" panose="02070309020205020404" pitchFamily="49" charset="0"/>
                <a:cs typeface="Courier New" panose="02070309020205020404" pitchFamily="49" charset="0"/>
              </a:rPr>
              <a:t> __shared__ float </a:t>
            </a:r>
            <a:r>
              <a:rPr lang="en-US" sz="2000" b="1" dirty="0" err="1">
                <a:latin typeface="Courier New" panose="02070309020205020404" pitchFamily="49" charset="0"/>
                <a:cs typeface="Courier New" panose="02070309020205020404" pitchFamily="49" charset="0"/>
              </a:rPr>
              <a:t>partialSum</a:t>
            </a:r>
            <a:r>
              <a:rPr lang="en-US" sz="2000" b="1" dirty="0">
                <a:latin typeface="Courier New" panose="02070309020205020404" pitchFamily="49" charset="0"/>
                <a:cs typeface="Courier New" panose="02070309020205020404" pitchFamily="49" charset="0"/>
              </a:rPr>
              <a:t>[2 * BLOCK_SIZE];</a:t>
            </a:r>
          </a:p>
          <a:p>
            <a:pPr marL="0" indent="0">
              <a:buNone/>
            </a:pPr>
            <a:r>
              <a:rPr lang="en-US" sz="2000" b="1" dirty="0">
                <a:latin typeface="Courier New" panose="02070309020205020404" pitchFamily="49" charset="0"/>
                <a:cs typeface="Courier New" panose="02070309020205020404" pitchFamily="49" charset="0"/>
              </a:rPr>
              <a:t>for (unsigned int stride = BLOCK_SIZE; stride &gt;= 1; stride &gt;&gt;= 1) {</a:t>
            </a:r>
          </a:p>
          <a:p>
            <a:pPr marL="0" indent="0">
              <a:buNone/>
            </a:pPr>
            <a:r>
              <a:rPr lang="en-US" sz="2000" b="1" dirty="0">
                <a:latin typeface="Courier New" panose="02070309020205020404" pitchFamily="49" charset="0"/>
                <a:cs typeface="Courier New" panose="02070309020205020404" pitchFamily="49" charset="0"/>
              </a:rPr>
              <a:t>    __</a:t>
            </a:r>
            <a:r>
              <a:rPr lang="en-US" sz="2000" b="1" dirty="0" err="1">
                <a:latin typeface="Courier New" panose="02070309020205020404" pitchFamily="49" charset="0"/>
                <a:cs typeface="Courier New" panose="02070309020205020404" pitchFamily="49" charset="0"/>
              </a:rPr>
              <a:t>syncthreads</a:t>
            </a:r>
            <a:r>
              <a:rPr lang="en-US" sz="2000" b="1" dirty="0">
                <a:latin typeface="Courier New" panose="02070309020205020404" pitchFamily="49" charset="0"/>
                <a:cs typeface="Courier New" panose="02070309020205020404" pitchFamily="49" charset="0"/>
              </a:rPr>
              <a:t>();</a:t>
            </a:r>
          </a:p>
          <a:p>
            <a:pPr marL="0" indent="0">
              <a:buNone/>
            </a:pPr>
            <a:r>
              <a:rPr lang="en-US" sz="2000" b="1" dirty="0">
                <a:latin typeface="Courier New" panose="02070309020205020404" pitchFamily="49" charset="0"/>
                <a:cs typeface="Courier New" panose="02070309020205020404" pitchFamily="49" charset="0"/>
              </a:rPr>
              <a:t>    if (t &lt; stride)</a:t>
            </a:r>
          </a:p>
          <a:p>
            <a:pPr marL="0"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partialSum</a:t>
            </a:r>
            <a:r>
              <a:rPr lang="en-US" sz="2000" b="1" dirty="0">
                <a:latin typeface="Courier New" panose="02070309020205020404" pitchFamily="49" charset="0"/>
                <a:cs typeface="Courier New" panose="02070309020205020404" pitchFamily="49" charset="0"/>
              </a:rPr>
              <a:t>[t] += </a:t>
            </a:r>
            <a:r>
              <a:rPr lang="en-US" sz="2000" b="1" dirty="0" err="1">
                <a:latin typeface="Courier New" panose="02070309020205020404" pitchFamily="49" charset="0"/>
                <a:cs typeface="Courier New" panose="02070309020205020404" pitchFamily="49" charset="0"/>
              </a:rPr>
              <a:t>partialSum</a:t>
            </a:r>
            <a:r>
              <a:rPr lang="en-US" sz="2000" b="1" dirty="0">
                <a:latin typeface="Courier New" panose="02070309020205020404" pitchFamily="49" charset="0"/>
                <a:cs typeface="Courier New" panose="02070309020205020404" pitchFamily="49" charset="0"/>
              </a:rPr>
              <a:t>[t + stride];</a:t>
            </a:r>
          </a:p>
          <a:p>
            <a:pPr marL="0" indent="0">
              <a:buNone/>
            </a:pPr>
            <a:r>
              <a:rPr lang="en-US" sz="2000" b="1" dirty="0">
                <a:latin typeface="Courier New" panose="02070309020205020404" pitchFamily="49" charset="0"/>
                <a:cs typeface="Courier New" panose="02070309020205020404" pitchFamily="49" charset="0"/>
              </a:rPr>
              <a:t>  }</a:t>
            </a:r>
          </a:p>
          <a:p>
            <a:pPr marL="0" indent="0">
              <a:buNone/>
            </a:pPr>
            <a:endParaRPr lang="en-US" dirty="0"/>
          </a:p>
        </p:txBody>
      </p:sp>
      <p:sp>
        <p:nvSpPr>
          <p:cNvPr id="4" name="Speech Bubble: Rectangle 3">
            <a:extLst>
              <a:ext uri="{FF2B5EF4-FFF2-40B4-BE49-F238E27FC236}">
                <a16:creationId xmlns:a16="http://schemas.microsoft.com/office/drawing/2014/main" id="{E9DA5B7C-4A2A-452B-A149-D330A2F080DC}"/>
              </a:ext>
            </a:extLst>
          </p:cNvPr>
          <p:cNvSpPr/>
          <p:nvPr/>
        </p:nvSpPr>
        <p:spPr>
          <a:xfrm>
            <a:off x="8877300" y="5549901"/>
            <a:ext cx="2928562" cy="762000"/>
          </a:xfrm>
          <a:prstGeom prst="wedgeRectCallout">
            <a:avLst>
              <a:gd name="adj1" fmla="val -5486"/>
              <a:gd name="adj2" fmla="val -241432"/>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Right shifting one bit half’s the stride value</a:t>
            </a:r>
          </a:p>
        </p:txBody>
      </p:sp>
      <p:sp>
        <p:nvSpPr>
          <p:cNvPr id="5" name="Speech Bubble: Rectangle 4">
            <a:extLst>
              <a:ext uri="{FF2B5EF4-FFF2-40B4-BE49-F238E27FC236}">
                <a16:creationId xmlns:a16="http://schemas.microsoft.com/office/drawing/2014/main" id="{AC01D545-A743-4167-BD19-C06668296126}"/>
              </a:ext>
            </a:extLst>
          </p:cNvPr>
          <p:cNvSpPr/>
          <p:nvPr/>
        </p:nvSpPr>
        <p:spPr>
          <a:xfrm>
            <a:off x="5778500" y="5549900"/>
            <a:ext cx="2928562" cy="762000"/>
          </a:xfrm>
          <a:prstGeom prst="wedgeRectCallout">
            <a:avLst>
              <a:gd name="adj1" fmla="val -3751"/>
              <a:gd name="adj2" fmla="val -83099"/>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Stride is array offset</a:t>
            </a:r>
          </a:p>
        </p:txBody>
      </p:sp>
      <p:sp>
        <p:nvSpPr>
          <p:cNvPr id="6" name="Speech Bubble: Rectangle 5">
            <a:extLst>
              <a:ext uri="{FF2B5EF4-FFF2-40B4-BE49-F238E27FC236}">
                <a16:creationId xmlns:a16="http://schemas.microsoft.com/office/drawing/2014/main" id="{E6CEB8FA-72B9-42F5-98E5-78D55C4E3A76}"/>
              </a:ext>
            </a:extLst>
          </p:cNvPr>
          <p:cNvSpPr/>
          <p:nvPr/>
        </p:nvSpPr>
        <p:spPr>
          <a:xfrm>
            <a:off x="8026400" y="2925762"/>
            <a:ext cx="3327400" cy="762000"/>
          </a:xfrm>
          <a:prstGeom prst="wedgeRectCallout">
            <a:avLst>
              <a:gd name="adj1" fmla="val -66632"/>
              <a:gd name="adj2" fmla="val -3099"/>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Operate on array partition of length twice the number of threads in a block </a:t>
            </a:r>
          </a:p>
        </p:txBody>
      </p:sp>
      <p:sp>
        <p:nvSpPr>
          <p:cNvPr id="7" name="Speech Bubble: Rectangle 6">
            <a:extLst>
              <a:ext uri="{FF2B5EF4-FFF2-40B4-BE49-F238E27FC236}">
                <a16:creationId xmlns:a16="http://schemas.microsoft.com/office/drawing/2014/main" id="{8896AED2-9303-4C3E-83A0-90025017A4A9}"/>
              </a:ext>
            </a:extLst>
          </p:cNvPr>
          <p:cNvSpPr/>
          <p:nvPr/>
        </p:nvSpPr>
        <p:spPr>
          <a:xfrm>
            <a:off x="4314219" y="4305299"/>
            <a:ext cx="5456634" cy="313532"/>
          </a:xfrm>
          <a:prstGeom prst="wedgeRectCallout">
            <a:avLst>
              <a:gd name="adj1" fmla="val -56025"/>
              <a:gd name="adj2" fmla="val -34492"/>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Avoid race condition of prior pairwise sum</a:t>
            </a:r>
          </a:p>
        </p:txBody>
      </p:sp>
    </p:spTree>
    <p:extLst>
      <p:ext uri="{BB962C8B-B14F-4D97-AF65-F5344CB8AC3E}">
        <p14:creationId xmlns:p14="http://schemas.microsoft.com/office/powerpoint/2010/main" val="42945268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BB98-1B25-49FF-91E1-5BE8E8DEAFC2}"/>
              </a:ext>
            </a:extLst>
          </p:cNvPr>
          <p:cNvSpPr>
            <a:spLocks noGrp="1"/>
          </p:cNvSpPr>
          <p:nvPr>
            <p:ph type="title"/>
          </p:nvPr>
        </p:nvSpPr>
        <p:spPr/>
        <p:txBody>
          <a:bodyPr/>
          <a:lstStyle/>
          <a:p>
            <a:r>
              <a:rPr lang="en-US" sz="4400" dirty="0"/>
              <a:t>Parallel reduction </a:t>
            </a:r>
            <a:r>
              <a:rPr lang="en-US" sz="4400" i="1" dirty="0"/>
              <a:t>complete kernel</a:t>
            </a:r>
            <a:endParaRPr lang="en-US" i="1" dirty="0"/>
          </a:p>
        </p:txBody>
      </p:sp>
      <p:sp>
        <p:nvSpPr>
          <p:cNvPr id="3" name="Content Placeholder 2">
            <a:extLst>
              <a:ext uri="{FF2B5EF4-FFF2-40B4-BE49-F238E27FC236}">
                <a16:creationId xmlns:a16="http://schemas.microsoft.com/office/drawing/2014/main" id="{26ECE864-0145-41AC-A9DE-FCB4B2A3F3B3}"/>
              </a:ext>
            </a:extLst>
          </p:cNvPr>
          <p:cNvSpPr>
            <a:spLocks noGrp="1"/>
          </p:cNvSpPr>
          <p:nvPr>
            <p:ph idx="1"/>
          </p:nvPr>
        </p:nvSpPr>
        <p:spPr>
          <a:xfrm>
            <a:off x="838200" y="1409700"/>
            <a:ext cx="10515600" cy="5346700"/>
          </a:xfrm>
        </p:spPr>
        <p:txBody>
          <a:bodyPr>
            <a:normAutofit fontScale="55000" lnSpcReduction="20000"/>
          </a:bodyPr>
          <a:lstStyle/>
          <a:p>
            <a:pPr marL="0" indent="0">
              <a:spcBef>
                <a:spcPts val="600"/>
              </a:spcBef>
              <a:buNone/>
            </a:pPr>
            <a:r>
              <a:rPr lang="en-US" b="1" dirty="0">
                <a:latin typeface="Courier New" panose="02070309020205020404" pitchFamily="49" charset="0"/>
                <a:cs typeface="Courier New" panose="02070309020205020404" pitchFamily="49" charset="0"/>
              </a:rPr>
              <a:t>#define BLOCK_SIZE 512  @@ You can change this</a:t>
            </a:r>
          </a:p>
          <a:p>
            <a:pPr marL="0" indent="0">
              <a:spcBef>
                <a:spcPts val="600"/>
              </a:spcBef>
              <a:buNone/>
            </a:pPr>
            <a:r>
              <a:rPr lang="en-US" b="1" dirty="0">
                <a:latin typeface="Courier New" panose="02070309020205020404" pitchFamily="49" charset="0"/>
                <a:cs typeface="Courier New" panose="02070309020205020404" pitchFamily="49" charset="0"/>
              </a:rPr>
              <a:t>__global__ void total(float *input, float *output, int </a:t>
            </a:r>
            <a:r>
              <a:rPr lang="en-US" b="1" dirty="0" err="1">
                <a:latin typeface="Courier New" panose="02070309020205020404" pitchFamily="49" charset="0"/>
                <a:cs typeface="Courier New" panose="02070309020205020404" pitchFamily="49" charset="0"/>
              </a:rPr>
              <a:t>len</a:t>
            </a:r>
            <a:r>
              <a:rPr lang="en-US" b="1" dirty="0">
                <a:latin typeface="Courier New" panose="02070309020205020404" pitchFamily="49" charset="0"/>
                <a:cs typeface="Courier New" panose="02070309020205020404" pitchFamily="49" charset="0"/>
              </a:rPr>
              <a:t>) {</a:t>
            </a:r>
          </a:p>
          <a:p>
            <a:pPr marL="0" indent="0">
              <a:spcBef>
                <a:spcPts val="600"/>
              </a:spcBef>
              <a:buNone/>
            </a:pPr>
            <a:r>
              <a:rPr lang="en-US" b="1" dirty="0">
                <a:latin typeface="Courier New" panose="02070309020205020404" pitchFamily="49" charset="0"/>
                <a:cs typeface="Courier New" panose="02070309020205020404" pitchFamily="49" charset="0"/>
              </a:rPr>
              <a:t>  __shared__ float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[2 * BLOCK_SIZE];</a:t>
            </a:r>
          </a:p>
          <a:p>
            <a:pPr marL="0" indent="0">
              <a:spcBef>
                <a:spcPts val="600"/>
              </a:spcBef>
              <a:buNone/>
            </a:pPr>
            <a:r>
              <a:rPr lang="en-US" b="1" dirty="0">
                <a:latin typeface="Courier New" panose="02070309020205020404" pitchFamily="49" charset="0"/>
                <a:cs typeface="Courier New" panose="02070309020205020404" pitchFamily="49" charset="0"/>
              </a:rPr>
              <a:t>  unsigned int t = </a:t>
            </a:r>
            <a:r>
              <a:rPr lang="en-US" b="1" dirty="0" err="1">
                <a:latin typeface="Courier New" panose="02070309020205020404" pitchFamily="49" charset="0"/>
                <a:cs typeface="Courier New" panose="02070309020205020404" pitchFamily="49" charset="0"/>
              </a:rPr>
              <a:t>threadIdx.x</a:t>
            </a:r>
            <a:r>
              <a:rPr lang="en-US" b="1" dirty="0">
                <a:latin typeface="Courier New" panose="02070309020205020404" pitchFamily="49" charset="0"/>
                <a:cs typeface="Courier New" panose="02070309020205020404" pitchFamily="49" charset="0"/>
              </a:rPr>
              <a:t>, start = 2 * </a:t>
            </a:r>
            <a:r>
              <a:rPr lang="en-US" b="1" dirty="0" err="1">
                <a:latin typeface="Courier New" panose="02070309020205020404" pitchFamily="49" charset="0"/>
                <a:cs typeface="Courier New" panose="02070309020205020404" pitchFamily="49" charset="0"/>
              </a:rPr>
              <a:t>blockIdx.x</a:t>
            </a:r>
            <a:r>
              <a:rPr lang="en-US" b="1" dirty="0">
                <a:latin typeface="Courier New" panose="02070309020205020404" pitchFamily="49" charset="0"/>
                <a:cs typeface="Courier New" panose="02070309020205020404" pitchFamily="49" charset="0"/>
              </a:rPr>
              <a:t> * BLOCK_SIZE;</a:t>
            </a:r>
          </a:p>
          <a:p>
            <a:pPr marL="0" indent="0">
              <a:spcBef>
                <a:spcPts val="600"/>
              </a:spcBef>
              <a:buNone/>
            </a:pPr>
            <a:r>
              <a:rPr lang="en-US" b="1" dirty="0">
                <a:latin typeface="Courier New" panose="02070309020205020404" pitchFamily="49" charset="0"/>
                <a:cs typeface="Courier New" panose="02070309020205020404" pitchFamily="49" charset="0"/>
              </a:rPr>
              <a:t>  if (start + t &lt; </a:t>
            </a:r>
            <a:r>
              <a:rPr lang="en-US" b="1" dirty="0" err="1">
                <a:latin typeface="Courier New" panose="02070309020205020404" pitchFamily="49" charset="0"/>
                <a:cs typeface="Courier New" panose="02070309020205020404" pitchFamily="49" charset="0"/>
              </a:rPr>
              <a:t>len</a:t>
            </a: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[t] = input[start + t];</a:t>
            </a:r>
          </a:p>
          <a:p>
            <a:pPr marL="0" indent="0">
              <a:spcBef>
                <a:spcPts val="600"/>
              </a:spcBef>
              <a:buNone/>
            </a:pPr>
            <a:r>
              <a:rPr lang="en-US" b="1" dirty="0">
                <a:latin typeface="Courier New" panose="02070309020205020404" pitchFamily="49" charset="0"/>
                <a:cs typeface="Courier New" panose="02070309020205020404" pitchFamily="49" charset="0"/>
              </a:rPr>
              <a:t>  else</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[t] = 0;</a:t>
            </a:r>
          </a:p>
          <a:p>
            <a:pPr marL="0" indent="0">
              <a:spcBef>
                <a:spcPts val="600"/>
              </a:spcBef>
              <a:buNone/>
            </a:pPr>
            <a:r>
              <a:rPr lang="en-US" b="1" dirty="0">
                <a:latin typeface="Courier New" panose="02070309020205020404" pitchFamily="49" charset="0"/>
                <a:cs typeface="Courier New" panose="02070309020205020404" pitchFamily="49" charset="0"/>
              </a:rPr>
              <a:t>  if (start + BLOCK_SIZE + t &lt; </a:t>
            </a:r>
            <a:r>
              <a:rPr lang="en-US" b="1" dirty="0" err="1">
                <a:latin typeface="Courier New" panose="02070309020205020404" pitchFamily="49" charset="0"/>
                <a:cs typeface="Courier New" panose="02070309020205020404" pitchFamily="49" charset="0"/>
              </a:rPr>
              <a:t>len</a:t>
            </a: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[BLOCK_SIZE + t] = input[start + BLOCK_SIZE + t];</a:t>
            </a:r>
          </a:p>
          <a:p>
            <a:pPr marL="0" indent="0">
              <a:spcBef>
                <a:spcPts val="600"/>
              </a:spcBef>
              <a:buNone/>
            </a:pPr>
            <a:r>
              <a:rPr lang="en-US" b="1" dirty="0">
                <a:latin typeface="Courier New" panose="02070309020205020404" pitchFamily="49" charset="0"/>
                <a:cs typeface="Courier New" panose="02070309020205020404" pitchFamily="49" charset="0"/>
              </a:rPr>
              <a:t>  else</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[BLOCK_SIZE + t] = 0;</a:t>
            </a:r>
          </a:p>
          <a:p>
            <a:pPr marL="0" indent="0">
              <a:spcBef>
                <a:spcPts val="600"/>
              </a:spcBef>
              <a:buNone/>
            </a:pPr>
            <a:r>
              <a:rPr lang="en-US" b="1" dirty="0">
                <a:latin typeface="Courier New" panose="02070309020205020404" pitchFamily="49" charset="0"/>
                <a:cs typeface="Courier New" panose="02070309020205020404" pitchFamily="49" charset="0"/>
              </a:rPr>
              <a:t>  for (unsigned int stride = BLOCK_SIZE; stride &gt;= 1; stride &gt;&gt;= 1) {</a:t>
            </a:r>
          </a:p>
          <a:p>
            <a:pPr marL="0" indent="0">
              <a:spcBef>
                <a:spcPts val="600"/>
              </a:spcBef>
              <a:buNone/>
            </a:pPr>
            <a:r>
              <a:rPr lang="en-US" b="1" dirty="0">
                <a:latin typeface="Courier New" panose="02070309020205020404" pitchFamily="49" charset="0"/>
                <a:cs typeface="Courier New" panose="02070309020205020404" pitchFamily="49" charset="0"/>
              </a:rPr>
              <a:t>    __</a:t>
            </a:r>
            <a:r>
              <a:rPr lang="en-US" b="1" dirty="0" err="1">
                <a:latin typeface="Courier New" panose="02070309020205020404" pitchFamily="49" charset="0"/>
                <a:cs typeface="Courier New" panose="02070309020205020404" pitchFamily="49" charset="0"/>
              </a:rPr>
              <a:t>syncthreads</a:t>
            </a: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    if (t &lt; stride)</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[t] +=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[t + stride];</a:t>
            </a:r>
          </a:p>
          <a:p>
            <a:pPr marL="0" indent="0">
              <a:spcBef>
                <a:spcPts val="600"/>
              </a:spcBef>
              <a:buNone/>
            </a:pPr>
            <a:r>
              <a:rPr lang="en-US" b="1" dirty="0">
                <a:latin typeface="Courier New" panose="02070309020205020404" pitchFamily="49" charset="0"/>
                <a:cs typeface="Courier New" panose="02070309020205020404" pitchFamily="49" charset="0"/>
              </a:rPr>
              <a:t>  }</a:t>
            </a:r>
          </a:p>
          <a:p>
            <a:pPr marL="0" indent="0">
              <a:spcBef>
                <a:spcPts val="600"/>
              </a:spcBef>
              <a:buNone/>
            </a:pPr>
            <a:r>
              <a:rPr lang="en-US" b="1" dirty="0">
                <a:latin typeface="Courier New" panose="02070309020205020404" pitchFamily="49" charset="0"/>
                <a:cs typeface="Courier New" panose="02070309020205020404" pitchFamily="49" charset="0"/>
              </a:rPr>
              <a:t>  if (t == 0)</a:t>
            </a:r>
          </a:p>
          <a:p>
            <a:pPr marL="0" indent="0">
              <a:spcBef>
                <a:spcPts val="600"/>
              </a:spcBef>
              <a:buNone/>
            </a:pPr>
            <a:r>
              <a:rPr lang="en-US" b="1" dirty="0">
                <a:latin typeface="Courier New" panose="02070309020205020404" pitchFamily="49" charset="0"/>
                <a:cs typeface="Courier New" panose="02070309020205020404" pitchFamily="49" charset="0"/>
              </a:rPr>
              <a:t>    output[</a:t>
            </a:r>
            <a:r>
              <a:rPr lang="en-US" b="1" dirty="0" err="1">
                <a:latin typeface="Courier New" panose="02070309020205020404" pitchFamily="49" charset="0"/>
                <a:cs typeface="Courier New" panose="02070309020205020404" pitchFamily="49" charset="0"/>
              </a:rPr>
              <a:t>blockIdx.x</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partialSum</a:t>
            </a:r>
            <a:r>
              <a:rPr lang="en-US" b="1" dirty="0">
                <a:latin typeface="Courier New" panose="02070309020205020404" pitchFamily="49" charset="0"/>
                <a:cs typeface="Courier New" panose="02070309020205020404" pitchFamily="49" charset="0"/>
              </a:rPr>
              <a:t>[0];</a:t>
            </a:r>
          </a:p>
          <a:p>
            <a:pPr marL="0" indent="0">
              <a:spcBef>
                <a:spcPts val="600"/>
              </a:spcBef>
              <a:buNone/>
            </a:pPr>
            <a:r>
              <a:rPr lang="en-US" b="1" dirty="0">
                <a:latin typeface="Courier New" panose="02070309020205020404" pitchFamily="49" charset="0"/>
                <a:cs typeface="Courier New" panose="02070309020205020404" pitchFamily="49" charset="0"/>
              </a:rPr>
              <a:t>}</a:t>
            </a:r>
          </a:p>
        </p:txBody>
      </p:sp>
      <p:sp>
        <p:nvSpPr>
          <p:cNvPr id="4" name="Speech Bubble: Rectangle 3">
            <a:extLst>
              <a:ext uri="{FF2B5EF4-FFF2-40B4-BE49-F238E27FC236}">
                <a16:creationId xmlns:a16="http://schemas.microsoft.com/office/drawing/2014/main" id="{4E86FCE1-15FA-4154-890F-DEA745FAC21C}"/>
              </a:ext>
            </a:extLst>
          </p:cNvPr>
          <p:cNvSpPr/>
          <p:nvPr/>
        </p:nvSpPr>
        <p:spPr>
          <a:xfrm>
            <a:off x="4715773" y="2902077"/>
            <a:ext cx="6423803" cy="313532"/>
          </a:xfrm>
          <a:prstGeom prst="wedgeRectCallout">
            <a:avLst>
              <a:gd name="adj1" fmla="val -60902"/>
              <a:gd name="adj2" fmla="val -51000"/>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Initialize GPU memory array with input array data</a:t>
            </a:r>
          </a:p>
        </p:txBody>
      </p:sp>
    </p:spTree>
    <p:extLst>
      <p:ext uri="{BB962C8B-B14F-4D97-AF65-F5344CB8AC3E}">
        <p14:creationId xmlns:p14="http://schemas.microsoft.com/office/powerpoint/2010/main" val="32081104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BB98-1B25-49FF-91E1-5BE8E8DEAFC2}"/>
              </a:ext>
            </a:extLst>
          </p:cNvPr>
          <p:cNvSpPr>
            <a:spLocks noGrp="1"/>
          </p:cNvSpPr>
          <p:nvPr>
            <p:ph type="title"/>
          </p:nvPr>
        </p:nvSpPr>
        <p:spPr/>
        <p:txBody>
          <a:bodyPr/>
          <a:lstStyle/>
          <a:p>
            <a:r>
              <a:rPr lang="en-US" sz="4400" dirty="0"/>
              <a:t>Parallel reduction </a:t>
            </a:r>
            <a:r>
              <a:rPr lang="en-US" sz="4400" i="1" dirty="0"/>
              <a:t>host code</a:t>
            </a:r>
            <a:endParaRPr lang="en-US" i="1" dirty="0"/>
          </a:p>
        </p:txBody>
      </p:sp>
      <p:sp>
        <p:nvSpPr>
          <p:cNvPr id="3" name="Content Placeholder 2">
            <a:extLst>
              <a:ext uri="{FF2B5EF4-FFF2-40B4-BE49-F238E27FC236}">
                <a16:creationId xmlns:a16="http://schemas.microsoft.com/office/drawing/2014/main" id="{26ECE864-0145-41AC-A9DE-FCB4B2A3F3B3}"/>
              </a:ext>
            </a:extLst>
          </p:cNvPr>
          <p:cNvSpPr>
            <a:spLocks noGrp="1"/>
          </p:cNvSpPr>
          <p:nvPr>
            <p:ph idx="1"/>
          </p:nvPr>
        </p:nvSpPr>
        <p:spPr>
          <a:xfrm>
            <a:off x="240632" y="1409700"/>
            <a:ext cx="11951368" cy="5346700"/>
          </a:xfrm>
        </p:spPr>
        <p:txBody>
          <a:bodyPr>
            <a:normAutofit fontScale="92500" lnSpcReduction="10000"/>
          </a:bodyPr>
          <a:lstStyle/>
          <a:p>
            <a:pPr marL="0" indent="0">
              <a:spcBef>
                <a:spcPts val="600"/>
              </a:spcBef>
              <a:buNone/>
            </a:pPr>
            <a:r>
              <a:rPr lang="en-US" sz="1800" b="1" dirty="0">
                <a:latin typeface="Courier New" panose="02070309020205020404" pitchFamily="49" charset="0"/>
                <a:cs typeface="Courier New" panose="02070309020205020404" pitchFamily="49" charset="0"/>
              </a:rPr>
              <a:t>float *</a:t>
            </a:r>
            <a:r>
              <a:rPr lang="en-US" sz="1800" b="1" dirty="0" err="1">
                <a:latin typeface="Courier New" panose="02070309020205020404" pitchFamily="49" charset="0"/>
                <a:cs typeface="Courier New" panose="02070309020205020404" pitchFamily="49" charset="0"/>
              </a:rPr>
              <a:t>hostInput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hostOutput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deviceInput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deviceOutput</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a:latin typeface="Courier New" panose="02070309020205020404" pitchFamily="49" charset="0"/>
                <a:cs typeface="Courier New" panose="02070309020205020404" pitchFamily="49" charset="0"/>
              </a:rPr>
              <a:t>int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a:t>
            </a:r>
          </a:p>
          <a:p>
            <a:pPr marL="0" indent="0">
              <a:spcBef>
                <a:spcPts val="600"/>
              </a:spcBef>
              <a:buNone/>
            </a:pPr>
            <a:r>
              <a:rPr lang="en-US" sz="1800" b="1" dirty="0" err="1">
                <a:latin typeface="Courier New" panose="02070309020205020404" pitchFamily="49" charset="0"/>
                <a:cs typeface="Courier New" panose="02070309020205020404" pitchFamily="49" charset="0"/>
              </a:rPr>
              <a:t>hostInput</a:t>
            </a:r>
            <a:r>
              <a:rPr lang="en-US" sz="1800" b="1" dirty="0">
                <a:latin typeface="Courier New" panose="02070309020205020404" pitchFamily="49" charset="0"/>
                <a:cs typeface="Courier New" panose="02070309020205020404" pitchFamily="49" charset="0"/>
              </a:rPr>
              <a:t> = (float *)malloc(</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sizeof</a:t>
            </a:r>
            <a:r>
              <a:rPr lang="en-US" sz="1800" b="1" dirty="0">
                <a:latin typeface="Courier New" panose="02070309020205020404" pitchFamily="49" charset="0"/>
                <a:cs typeface="Courier New" panose="02070309020205020404" pitchFamily="49" charset="0"/>
              </a:rPr>
              <a:t>(float));</a:t>
            </a:r>
          </a:p>
          <a:p>
            <a:pPr marL="0" indent="0">
              <a:spcBef>
                <a:spcPts val="600"/>
              </a:spcBef>
              <a:buNone/>
            </a:pPr>
            <a:r>
              <a:rPr lang="en-US" sz="1800" b="1" dirty="0">
                <a:latin typeface="Courier New" panose="02070309020205020404" pitchFamily="49" charset="0"/>
                <a:cs typeface="Courier New" panose="02070309020205020404" pitchFamily="49" charset="0"/>
              </a:rPr>
              <a:t>for(</a:t>
            </a:r>
            <a:r>
              <a:rPr lang="en-US" sz="1800" b="1" dirty="0" err="1">
                <a:latin typeface="Courier New" panose="02070309020205020404" pitchFamily="49" charset="0"/>
                <a:cs typeface="Courier New" panose="02070309020205020404" pitchFamily="49" charset="0"/>
              </a:rPr>
              <a:t>size_t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 0;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hostInput</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 (float)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+ 1;</a:t>
            </a:r>
          </a:p>
          <a:p>
            <a:pPr marL="0" indent="0">
              <a:spcBef>
                <a:spcPts val="600"/>
              </a:spcBef>
              <a:buNone/>
            </a:pPr>
            <a:r>
              <a:rPr lang="en-US" sz="1800" b="1" dirty="0" err="1">
                <a:latin typeface="Courier New" panose="02070309020205020404" pitchFamily="49" charset="0"/>
                <a:cs typeface="Courier New" panose="02070309020205020404" pitchFamily="49" charset="0"/>
              </a:rPr>
              <a:t>cudaMalloc</a:t>
            </a:r>
            <a:r>
              <a:rPr lang="en-US" sz="1800" b="1" dirty="0">
                <a:latin typeface="Courier New" panose="02070309020205020404" pitchFamily="49" charset="0"/>
                <a:cs typeface="Courier New" panose="02070309020205020404" pitchFamily="49" charset="0"/>
              </a:rPr>
              <a:t>(&amp;</a:t>
            </a:r>
            <a:r>
              <a:rPr lang="en-US" sz="1800" b="1" dirty="0" err="1">
                <a:latin typeface="Courier New" panose="02070309020205020404" pitchFamily="49" charset="0"/>
                <a:cs typeface="Courier New" panose="02070309020205020404" pitchFamily="49" charset="0"/>
              </a:rPr>
              <a:t>deviceInput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sizeof</a:t>
            </a:r>
            <a:r>
              <a:rPr lang="en-US" sz="1800" b="1" dirty="0">
                <a:latin typeface="Courier New" panose="02070309020205020404" pitchFamily="49" charset="0"/>
                <a:cs typeface="Courier New" panose="02070309020205020404" pitchFamily="49" charset="0"/>
              </a:rPr>
              <a:t>(float) *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 (BLOCK_SIZE &lt;&lt; 1);</a:t>
            </a:r>
          </a:p>
          <a:p>
            <a:pPr marL="0" indent="0">
              <a:spcBef>
                <a:spcPts val="600"/>
              </a:spcBef>
              <a:buNone/>
            </a:pPr>
            <a:r>
              <a:rPr lang="en-US" sz="1800" b="1" dirty="0" err="1">
                <a:latin typeface="Courier New" panose="02070309020205020404" pitchFamily="49" charset="0"/>
                <a:cs typeface="Courier New" panose="02070309020205020404" pitchFamily="49" charset="0"/>
              </a:rPr>
              <a:t>cudaMalloc</a:t>
            </a:r>
            <a:r>
              <a:rPr lang="en-US" sz="1800" b="1" dirty="0">
                <a:latin typeface="Courier New" panose="02070309020205020404" pitchFamily="49" charset="0"/>
                <a:cs typeface="Courier New" panose="02070309020205020404" pitchFamily="49" charset="0"/>
              </a:rPr>
              <a:t>(&amp;</a:t>
            </a:r>
            <a:r>
              <a:rPr lang="en-US" sz="1800" b="1" dirty="0" err="1">
                <a:latin typeface="Courier New" panose="02070309020205020404" pitchFamily="49" charset="0"/>
                <a:cs typeface="Courier New" panose="02070309020205020404" pitchFamily="49" charset="0"/>
              </a:rPr>
              <a:t>deviceOutput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sizeof</a:t>
            </a:r>
            <a:r>
              <a:rPr lang="en-US" sz="1800" b="1" dirty="0">
                <a:latin typeface="Courier New" panose="02070309020205020404" pitchFamily="49" charset="0"/>
                <a:cs typeface="Courier New" panose="02070309020205020404" pitchFamily="49" charset="0"/>
              </a:rPr>
              <a:t>(float) * </a:t>
            </a: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cudaMemcpy</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deviceInput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hostInput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sizeof</a:t>
            </a:r>
            <a:r>
              <a:rPr lang="en-US" sz="1800" b="1" dirty="0">
                <a:latin typeface="Courier New" panose="02070309020205020404" pitchFamily="49" charset="0"/>
                <a:cs typeface="Courier New" panose="02070309020205020404" pitchFamily="49" charset="0"/>
              </a:rPr>
              <a:t>(float) *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cudaMemcpyHostToDevice</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a:latin typeface="Courier New" panose="02070309020205020404" pitchFamily="49" charset="0"/>
                <a:cs typeface="Courier New" panose="02070309020205020404" pitchFamily="49" charset="0"/>
              </a:rPr>
              <a:t>dim3 </a:t>
            </a:r>
            <a:r>
              <a:rPr lang="en-US" sz="1800" b="1" dirty="0" err="1">
                <a:latin typeface="Courier New" panose="02070309020205020404" pitchFamily="49" charset="0"/>
                <a:cs typeface="Courier New" panose="02070309020205020404" pitchFamily="49" charset="0"/>
              </a:rPr>
              <a:t>dimGrid</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1, 1);</a:t>
            </a:r>
          </a:p>
          <a:p>
            <a:pPr marL="0" indent="0">
              <a:spcBef>
                <a:spcPts val="600"/>
              </a:spcBef>
              <a:buNone/>
            </a:pPr>
            <a:r>
              <a:rPr lang="en-US" sz="1800" b="1" dirty="0">
                <a:latin typeface="Courier New" panose="02070309020205020404" pitchFamily="49" charset="0"/>
                <a:cs typeface="Courier New" panose="02070309020205020404" pitchFamily="49" charset="0"/>
              </a:rPr>
              <a:t>dim3 </a:t>
            </a:r>
            <a:r>
              <a:rPr lang="en-US" sz="1800" b="1" dirty="0" err="1">
                <a:latin typeface="Courier New" panose="02070309020205020404" pitchFamily="49" charset="0"/>
                <a:cs typeface="Courier New" panose="02070309020205020404" pitchFamily="49" charset="0"/>
              </a:rPr>
              <a:t>dimBlock</a:t>
            </a:r>
            <a:r>
              <a:rPr lang="en-US" sz="1800" b="1" dirty="0">
                <a:latin typeface="Courier New" panose="02070309020205020404" pitchFamily="49" charset="0"/>
                <a:cs typeface="Courier New" panose="02070309020205020404" pitchFamily="49" charset="0"/>
              </a:rPr>
              <a:t>(BLOCK_SIZE, 1, 1);</a:t>
            </a:r>
          </a:p>
          <a:p>
            <a:pPr marL="0" indent="0">
              <a:spcBef>
                <a:spcPts val="600"/>
              </a:spcBef>
              <a:buNone/>
            </a:pPr>
            <a:r>
              <a:rPr lang="en-US" sz="1800" b="1" dirty="0">
                <a:latin typeface="Courier New" panose="02070309020205020404" pitchFamily="49" charset="0"/>
                <a:cs typeface="Courier New" panose="02070309020205020404" pitchFamily="49" charset="0"/>
              </a:rPr>
              <a:t>total&lt;&lt;&lt;</a:t>
            </a:r>
            <a:r>
              <a:rPr lang="en-US" sz="1800" b="1" dirty="0" err="1">
                <a:latin typeface="Courier New" panose="02070309020205020404" pitchFamily="49" charset="0"/>
                <a:cs typeface="Courier New" panose="02070309020205020404" pitchFamily="49" charset="0"/>
              </a:rPr>
              <a:t>dimGrid</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dimBlock</a:t>
            </a:r>
            <a:r>
              <a:rPr lang="en-US" sz="1800" b="1" dirty="0">
                <a:latin typeface="Courier New" panose="02070309020205020404" pitchFamily="49" charset="0"/>
                <a:cs typeface="Courier New" panose="02070309020205020404" pitchFamily="49" charset="0"/>
              </a:rPr>
              <a:t>&gt;&gt;&gt;(</a:t>
            </a:r>
            <a:r>
              <a:rPr lang="en-US" sz="1800" b="1" dirty="0" err="1">
                <a:latin typeface="Courier New" panose="02070309020205020404" pitchFamily="49" charset="0"/>
                <a:cs typeface="Courier New" panose="02070309020205020404" pitchFamily="49" charset="0"/>
              </a:rPr>
              <a:t>deviceInput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deviceOutput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cudaDeviceSynchronize</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cudaMemcpy</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hostOutput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deviceOutput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sizeof</a:t>
            </a:r>
            <a:r>
              <a:rPr lang="en-US" sz="1800" b="1" dirty="0">
                <a:latin typeface="Courier New" panose="02070309020205020404" pitchFamily="49" charset="0"/>
                <a:cs typeface="Courier New" panose="02070309020205020404" pitchFamily="49" charset="0"/>
              </a:rPr>
              <a:t>(float) * </a:t>
            </a: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cudaMemcpyDeviceToHost</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cudaFree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deviceInput</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err="1">
                <a:latin typeface="Courier New" panose="02070309020205020404" pitchFamily="49" charset="0"/>
                <a:cs typeface="Courier New" panose="02070309020205020404" pitchFamily="49" charset="0"/>
              </a:rPr>
              <a:t>cudaFree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deviceOutput</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a:latin typeface="Courier New" panose="02070309020205020404" pitchFamily="49" charset="0"/>
                <a:cs typeface="Courier New" panose="02070309020205020404" pitchFamily="49" charset="0"/>
              </a:rPr>
              <a:t>free(</a:t>
            </a:r>
            <a:r>
              <a:rPr lang="en-US" sz="1800" b="1" dirty="0" err="1">
                <a:latin typeface="Courier New" panose="02070309020205020404" pitchFamily="49" charset="0"/>
                <a:cs typeface="Courier New" panose="02070309020205020404" pitchFamily="49" charset="0"/>
              </a:rPr>
              <a:t>hostOutput</a:t>
            </a:r>
            <a:r>
              <a:rPr lang="en-US" sz="1800" b="1" dirty="0">
                <a:latin typeface="Courier New" panose="02070309020205020404" pitchFamily="49" charset="0"/>
                <a:cs typeface="Courier New" panose="02070309020205020404" pitchFamily="49" charset="0"/>
              </a:rPr>
              <a:t>);</a:t>
            </a:r>
          </a:p>
          <a:p>
            <a:pPr marL="0" indent="0">
              <a:spcBef>
                <a:spcPts val="600"/>
              </a:spcBef>
              <a:buNone/>
            </a:pPr>
            <a:r>
              <a:rPr lang="en-US" sz="1800" b="1" dirty="0">
                <a:latin typeface="Courier New" panose="02070309020205020404" pitchFamily="49" charset="0"/>
                <a:cs typeface="Courier New" panose="02070309020205020404" pitchFamily="49" charset="0"/>
              </a:rPr>
              <a:t>free(</a:t>
            </a:r>
            <a:r>
              <a:rPr lang="en-US" sz="1800" b="1" dirty="0" err="1">
                <a:latin typeface="Courier New" panose="02070309020205020404" pitchFamily="49" charset="0"/>
                <a:cs typeface="Courier New" panose="02070309020205020404" pitchFamily="49" charset="0"/>
              </a:rPr>
              <a:t>hostInput</a:t>
            </a:r>
            <a:r>
              <a:rPr lang="en-US"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01191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BB98-1B25-49FF-91E1-5BE8E8DEAFC2}"/>
              </a:ext>
            </a:extLst>
          </p:cNvPr>
          <p:cNvSpPr>
            <a:spLocks noGrp="1"/>
          </p:cNvSpPr>
          <p:nvPr>
            <p:ph type="title"/>
          </p:nvPr>
        </p:nvSpPr>
        <p:spPr/>
        <p:txBody>
          <a:bodyPr/>
          <a:lstStyle/>
          <a:p>
            <a:r>
              <a:rPr lang="en-US" sz="4400" dirty="0"/>
              <a:t>Parallel reduction </a:t>
            </a:r>
            <a:r>
              <a:rPr lang="en-US" sz="4400" i="1" dirty="0"/>
              <a:t>host code</a:t>
            </a:r>
            <a:endParaRPr lang="en-US" i="1" dirty="0"/>
          </a:p>
        </p:txBody>
      </p:sp>
      <p:sp>
        <p:nvSpPr>
          <p:cNvPr id="3" name="Content Placeholder 2">
            <a:extLst>
              <a:ext uri="{FF2B5EF4-FFF2-40B4-BE49-F238E27FC236}">
                <a16:creationId xmlns:a16="http://schemas.microsoft.com/office/drawing/2014/main" id="{26ECE864-0145-41AC-A9DE-FCB4B2A3F3B3}"/>
              </a:ext>
            </a:extLst>
          </p:cNvPr>
          <p:cNvSpPr>
            <a:spLocks noGrp="1"/>
          </p:cNvSpPr>
          <p:nvPr>
            <p:ph idx="1"/>
          </p:nvPr>
        </p:nvSpPr>
        <p:spPr>
          <a:xfrm>
            <a:off x="240632" y="1409700"/>
            <a:ext cx="11951368" cy="5346700"/>
          </a:xfrm>
        </p:spPr>
        <p:txBody>
          <a:bodyPr>
            <a:normAutofit lnSpcReduction="10000"/>
          </a:bodyPr>
          <a:lstStyle/>
          <a:p>
            <a:pPr marL="0" indent="0">
              <a:spcBef>
                <a:spcPts val="600"/>
              </a:spcBef>
              <a:buNone/>
            </a:pPr>
            <a:r>
              <a:rPr lang="en-US" sz="1800" b="1" dirty="0" err="1">
                <a:latin typeface="Courier New" panose="02070309020205020404" pitchFamily="49" charset="0"/>
                <a:cs typeface="Courier New" panose="02070309020205020404" pitchFamily="49" charset="0"/>
              </a:rPr>
              <a:t>paolini@dgx</a:t>
            </a:r>
            <a:r>
              <a:rPr lang="en-US" sz="1800" b="1" dirty="0">
                <a:latin typeface="Courier New" panose="02070309020205020404" pitchFamily="49" charset="0"/>
                <a:cs typeface="Courier New" panose="02070309020205020404" pitchFamily="49" charset="0"/>
              </a:rPr>
              <a:t>:~/compe160$ </a:t>
            </a:r>
            <a:r>
              <a:rPr lang="en-US" sz="1800" b="1" dirty="0" err="1">
                <a:highlight>
                  <a:srgbClr val="FFFF00"/>
                </a:highlight>
                <a:latin typeface="Courier New" panose="02070309020205020404" pitchFamily="49" charset="0"/>
                <a:cs typeface="Courier New" panose="02070309020205020404" pitchFamily="49" charset="0"/>
              </a:rPr>
              <a:t>nvcc</a:t>
            </a:r>
            <a:r>
              <a:rPr lang="en-US" sz="1800" b="1" dirty="0">
                <a:highlight>
                  <a:srgbClr val="FFFF00"/>
                </a:highlight>
                <a:latin typeface="Courier New" panose="02070309020205020404" pitchFamily="49" charset="0"/>
                <a:cs typeface="Courier New" panose="02070309020205020404" pitchFamily="49" charset="0"/>
              </a:rPr>
              <a:t> reduction.cu -o reduction</a:t>
            </a:r>
          </a:p>
          <a:p>
            <a:pPr marL="0" indent="0">
              <a:spcBef>
                <a:spcPts val="600"/>
              </a:spcBef>
              <a:buNone/>
            </a:pPr>
            <a:r>
              <a:rPr lang="en-US" sz="1800" b="1" dirty="0" err="1">
                <a:latin typeface="Courier New" panose="02070309020205020404" pitchFamily="49" charset="0"/>
                <a:cs typeface="Courier New" panose="02070309020205020404" pitchFamily="49" charset="0"/>
              </a:rPr>
              <a:t>paolini@dgx</a:t>
            </a:r>
            <a:r>
              <a:rPr lang="en-US" sz="1800" b="1" dirty="0">
                <a:latin typeface="Courier New" panose="02070309020205020404" pitchFamily="49" charset="0"/>
                <a:cs typeface="Courier New" panose="02070309020205020404" pitchFamily="49" charset="0"/>
              </a:rPr>
              <a:t>:~/compe160$ </a:t>
            </a:r>
            <a:r>
              <a:rPr lang="en-US" sz="1800" b="1" dirty="0">
                <a:highlight>
                  <a:srgbClr val="FFFF00"/>
                </a:highlight>
                <a:latin typeface="Courier New" panose="02070309020205020404" pitchFamily="49" charset="0"/>
                <a:cs typeface="Courier New" panose="02070309020205020404" pitchFamily="49" charset="0"/>
              </a:rPr>
              <a:t>./reduction 1024</a:t>
            </a:r>
          </a:p>
          <a:p>
            <a:pPr marL="0" indent="0">
              <a:spcBef>
                <a:spcPts val="600"/>
              </a:spcBef>
              <a:buNone/>
            </a:pPr>
            <a:r>
              <a:rPr lang="en-US" sz="1800" b="1" dirty="0">
                <a:latin typeface="Courier New" panose="02070309020205020404" pitchFamily="49" charset="0"/>
                <a:cs typeface="Courier New" panose="02070309020205020404" pitchFamily="49" charset="0"/>
              </a:rPr>
              <a:t>1024 elements</a:t>
            </a:r>
          </a:p>
          <a:p>
            <a:pPr marL="0" indent="0">
              <a:spcBef>
                <a:spcPts val="600"/>
              </a:spcBef>
              <a:buNone/>
            </a:pPr>
            <a:r>
              <a:rPr lang="en-US" sz="1800" b="1" dirty="0">
                <a:latin typeface="Courier New" panose="02070309020205020404" pitchFamily="49" charset="0"/>
                <a:cs typeface="Courier New" panose="02070309020205020404" pitchFamily="49" charset="0"/>
              </a:rPr>
              <a:t>Creating random input data on host</a:t>
            </a:r>
          </a:p>
          <a:p>
            <a:pPr marL="0" indent="0">
              <a:spcBef>
                <a:spcPts val="600"/>
              </a:spcBef>
              <a:buNone/>
            </a:pPr>
            <a:r>
              <a:rPr lang="en-US" sz="1800" b="1" dirty="0" err="1">
                <a:latin typeface="Courier New" panose="02070309020205020404" pitchFamily="49" charset="0"/>
                <a:cs typeface="Courier New" panose="02070309020205020404" pitchFamily="49" charset="0"/>
              </a:rPr>
              <a:t>numInputElements</a:t>
            </a:r>
            <a:r>
              <a:rPr lang="en-US" sz="1800" b="1" dirty="0">
                <a:latin typeface="Courier New" panose="02070309020205020404" pitchFamily="49" charset="0"/>
                <a:cs typeface="Courier New" panose="02070309020205020404" pitchFamily="49" charset="0"/>
              </a:rPr>
              <a:t>: 1024</a:t>
            </a:r>
          </a:p>
          <a:p>
            <a:pPr marL="0" indent="0">
              <a:spcBef>
                <a:spcPts val="600"/>
              </a:spcBef>
              <a:buNone/>
            </a:pP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1</a:t>
            </a:r>
          </a:p>
          <a:p>
            <a:pPr marL="0" indent="0">
              <a:spcBef>
                <a:spcPts val="600"/>
              </a:spcBef>
              <a:buNone/>
            </a:pPr>
            <a:r>
              <a:rPr lang="en-US" sz="1800" b="1" dirty="0">
                <a:latin typeface="Courier New" panose="02070309020205020404" pitchFamily="49" charset="0"/>
                <a:cs typeface="Courier New" panose="02070309020205020404" pitchFamily="49" charset="0"/>
              </a:rPr>
              <a:t>BLOCK_SIZE: 512</a:t>
            </a:r>
          </a:p>
          <a:p>
            <a:pPr marL="0" indent="0">
              <a:spcBef>
                <a:spcPts val="600"/>
              </a:spcBef>
              <a:buNone/>
            </a:pPr>
            <a:r>
              <a:rPr lang="en-US" sz="1800" b="1" dirty="0">
                <a:latin typeface="Courier New" panose="02070309020205020404" pitchFamily="49" charset="0"/>
                <a:cs typeface="Courier New" panose="02070309020205020404" pitchFamily="49" charset="0"/>
              </a:rPr>
              <a:t>Each thread block takes 2*</a:t>
            </a:r>
            <a:r>
              <a:rPr lang="en-US" sz="1800" b="1" dirty="0" err="1">
                <a:latin typeface="Courier New" panose="02070309020205020404" pitchFamily="49" charset="0"/>
                <a:cs typeface="Courier New" panose="02070309020205020404" pitchFamily="49" charset="0"/>
              </a:rPr>
              <a:t>BlockDim.x</a:t>
            </a:r>
            <a:r>
              <a:rPr lang="en-US" sz="1800" b="1" dirty="0">
                <a:latin typeface="Courier New" panose="02070309020205020404" pitchFamily="49" charset="0"/>
                <a:cs typeface="Courier New" panose="02070309020205020404" pitchFamily="49" charset="0"/>
              </a:rPr>
              <a:t> = 1024 input elements</a:t>
            </a:r>
          </a:p>
          <a:p>
            <a:pPr marL="0" indent="0">
              <a:spcBef>
                <a:spcPts val="600"/>
              </a:spcBef>
              <a:buNone/>
            </a:pPr>
            <a:r>
              <a:rPr lang="en-US" sz="1800" b="1" dirty="0">
                <a:latin typeface="Courier New" panose="02070309020205020404" pitchFamily="49" charset="0"/>
                <a:cs typeface="Courier New" panose="02070309020205020404" pitchFamily="49" charset="0"/>
              </a:rPr>
              <a:t>adjusted </a:t>
            </a:r>
            <a:r>
              <a:rPr lang="en-US" sz="1800" b="1" dirty="0" err="1">
                <a:latin typeface="Courier New" panose="02070309020205020404" pitchFamily="49" charset="0"/>
                <a:cs typeface="Courier New" panose="02070309020205020404" pitchFamily="49" charset="0"/>
              </a:rPr>
              <a:t>numOutputElements</a:t>
            </a:r>
            <a:r>
              <a:rPr lang="en-US" sz="1800" b="1" dirty="0">
                <a:latin typeface="Courier New" panose="02070309020205020404" pitchFamily="49" charset="0"/>
                <a:cs typeface="Courier New" panose="02070309020205020404" pitchFamily="49" charset="0"/>
              </a:rPr>
              <a:t>: 1</a:t>
            </a:r>
          </a:p>
          <a:p>
            <a:pPr marL="0" indent="0">
              <a:spcBef>
                <a:spcPts val="600"/>
              </a:spcBef>
              <a:buNone/>
            </a:pPr>
            <a:r>
              <a:rPr lang="en-US" sz="1800" b="1" dirty="0">
                <a:latin typeface="Courier New" panose="02070309020205020404" pitchFamily="49" charset="0"/>
                <a:cs typeface="Courier New" panose="02070309020205020404" pitchFamily="49" charset="0"/>
              </a:rPr>
              <a:t>Allocating GPU memory</a:t>
            </a:r>
          </a:p>
          <a:p>
            <a:pPr marL="0" indent="0">
              <a:spcBef>
                <a:spcPts val="600"/>
              </a:spcBef>
              <a:buNone/>
            </a:pPr>
            <a:r>
              <a:rPr lang="en-US" sz="1800" b="1" dirty="0">
                <a:latin typeface="Courier New" panose="02070309020205020404" pitchFamily="49" charset="0"/>
                <a:cs typeface="Courier New" panose="02070309020205020404" pitchFamily="49" charset="0"/>
              </a:rPr>
              <a:t>Copying input memory to the GPU</a:t>
            </a:r>
          </a:p>
          <a:p>
            <a:pPr marL="0" indent="0">
              <a:spcBef>
                <a:spcPts val="600"/>
              </a:spcBef>
              <a:buNone/>
            </a:pPr>
            <a:r>
              <a:rPr lang="en-US" sz="1800" b="1" dirty="0">
                <a:latin typeface="Courier New" panose="02070309020205020404" pitchFamily="49" charset="0"/>
                <a:cs typeface="Courier New" panose="02070309020205020404" pitchFamily="49" charset="0"/>
              </a:rPr>
              <a:t>Performing CUDA computation</a:t>
            </a:r>
          </a:p>
          <a:p>
            <a:pPr marL="0" indent="0">
              <a:spcBef>
                <a:spcPts val="600"/>
              </a:spcBef>
              <a:buNone/>
            </a:pPr>
            <a:r>
              <a:rPr lang="en-US" sz="1800" b="1" dirty="0">
                <a:highlight>
                  <a:srgbClr val="FFFF00"/>
                </a:highlight>
                <a:latin typeface="Courier New" panose="02070309020205020404" pitchFamily="49" charset="0"/>
                <a:cs typeface="Courier New" panose="02070309020205020404" pitchFamily="49" charset="0"/>
              </a:rPr>
              <a:t>device elapsed time : 0.033568 </a:t>
            </a:r>
            <a:r>
              <a:rPr lang="en-US" sz="1800" b="1" dirty="0" err="1">
                <a:highlight>
                  <a:srgbClr val="FFFF00"/>
                </a:highlight>
                <a:latin typeface="Courier New" panose="02070309020205020404" pitchFamily="49" charset="0"/>
                <a:cs typeface="Courier New" panose="02070309020205020404" pitchFamily="49" charset="0"/>
              </a:rPr>
              <a:t>ms</a:t>
            </a:r>
            <a:endParaRPr lang="en-US" sz="1800" b="1" dirty="0">
              <a:highlight>
                <a:srgbClr val="FFFF00"/>
              </a:highlight>
              <a:latin typeface="Courier New" panose="02070309020205020404" pitchFamily="49" charset="0"/>
              <a:cs typeface="Courier New" panose="02070309020205020404" pitchFamily="49" charset="0"/>
            </a:endParaRPr>
          </a:p>
          <a:p>
            <a:pPr marL="0" indent="0">
              <a:spcBef>
                <a:spcPts val="600"/>
              </a:spcBef>
              <a:buNone/>
            </a:pPr>
            <a:r>
              <a:rPr lang="en-US" sz="1800" b="1" dirty="0">
                <a:latin typeface="Courier New" panose="02070309020205020404" pitchFamily="49" charset="0"/>
                <a:cs typeface="Courier New" panose="02070309020205020404" pitchFamily="49" charset="0"/>
              </a:rPr>
              <a:t>Copying output memory to the CPU</a:t>
            </a:r>
          </a:p>
          <a:p>
            <a:pPr marL="0" indent="0">
              <a:spcBef>
                <a:spcPts val="600"/>
              </a:spcBef>
              <a:buNone/>
            </a:pPr>
            <a:r>
              <a:rPr lang="en-US" sz="1800" b="1" dirty="0">
                <a:latin typeface="Courier New" panose="02070309020205020404" pitchFamily="49" charset="0"/>
                <a:cs typeface="Courier New" panose="02070309020205020404" pitchFamily="49" charset="0"/>
              </a:rPr>
              <a:t>Sum via GPU reduction: 524800</a:t>
            </a:r>
          </a:p>
          <a:p>
            <a:pPr marL="0" indent="0">
              <a:spcBef>
                <a:spcPts val="600"/>
              </a:spcBef>
              <a:buNone/>
            </a:pPr>
            <a:r>
              <a:rPr lang="en-US" sz="1800" b="1" dirty="0">
                <a:highlight>
                  <a:srgbClr val="FFFF00"/>
                </a:highlight>
                <a:latin typeface="Courier New" panose="02070309020205020404" pitchFamily="49" charset="0"/>
                <a:cs typeface="Courier New" panose="02070309020205020404" pitchFamily="49" charset="0"/>
              </a:rPr>
              <a:t>host elapsed time :   0.004000 </a:t>
            </a:r>
            <a:r>
              <a:rPr lang="en-US" sz="1800" b="1" dirty="0" err="1">
                <a:highlight>
                  <a:srgbClr val="FFFF00"/>
                </a:highlight>
                <a:latin typeface="Courier New" panose="02070309020205020404" pitchFamily="49" charset="0"/>
                <a:cs typeface="Courier New" panose="02070309020205020404" pitchFamily="49" charset="0"/>
              </a:rPr>
              <a:t>ms</a:t>
            </a:r>
            <a:endParaRPr lang="en-US" sz="1800" b="1" dirty="0">
              <a:highlight>
                <a:srgbClr val="FFFF00"/>
              </a:highlight>
              <a:latin typeface="Courier New" panose="02070309020205020404" pitchFamily="49" charset="0"/>
              <a:cs typeface="Courier New" panose="02070309020205020404" pitchFamily="49" charset="0"/>
            </a:endParaRPr>
          </a:p>
          <a:p>
            <a:pPr marL="0" indent="0">
              <a:spcBef>
                <a:spcPts val="600"/>
              </a:spcBef>
              <a:buNone/>
            </a:pPr>
            <a:r>
              <a:rPr lang="en-US" sz="1800" b="1" dirty="0">
                <a:latin typeface="Courier New" panose="02070309020205020404" pitchFamily="49" charset="0"/>
                <a:cs typeface="Courier New" panose="02070309020205020404" pitchFamily="49" charset="0"/>
              </a:rPr>
              <a:t>Sum via host iteration 524800</a:t>
            </a:r>
          </a:p>
          <a:p>
            <a:pPr marL="0" indent="0">
              <a:spcBef>
                <a:spcPts val="600"/>
              </a:spcBef>
              <a:buNone/>
            </a:pPr>
            <a:r>
              <a:rPr lang="en-US" sz="1800" b="1" dirty="0">
                <a:latin typeface="Courier New" panose="02070309020205020404" pitchFamily="49" charset="0"/>
                <a:cs typeface="Courier New" panose="02070309020205020404" pitchFamily="49" charset="0"/>
              </a:rPr>
              <a:t>Free GPU Memory</a:t>
            </a:r>
          </a:p>
          <a:p>
            <a:pPr marL="0" indent="0">
              <a:spcBef>
                <a:spcPts val="600"/>
              </a:spcBef>
              <a:buNone/>
            </a:pP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73799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790-D978-4022-B475-70A5648EF8A7}"/>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70C9E917-FE45-42C0-8704-23CE02B996BF}"/>
              </a:ext>
            </a:extLst>
          </p:cNvPr>
          <p:cNvSpPr>
            <a:spLocks noGrp="1"/>
          </p:cNvSpPr>
          <p:nvPr>
            <p:ph idx="1"/>
          </p:nvPr>
        </p:nvSpPr>
        <p:spPr/>
        <p:txBody>
          <a:bodyPr/>
          <a:lstStyle/>
          <a:p>
            <a:r>
              <a:rPr lang="en-US" dirty="0"/>
              <a:t>How long must an array be (as a power of 2) to see a runtime improvement? (i.e., for which value of </a:t>
            </a:r>
            <a:r>
              <a:rPr lang="en-US" i="1" dirty="0"/>
              <a:t>N</a:t>
            </a:r>
            <a:r>
              <a:rPr lang="en-US" dirty="0"/>
              <a:t> (a power of 2) will elapsed time for </a:t>
            </a:r>
            <a:r>
              <a:rPr lang="en-US" i="1" dirty="0"/>
              <a:t>host</a:t>
            </a:r>
            <a:r>
              <a:rPr lang="en-US" dirty="0"/>
              <a:t> (CPU) summation exceed elapsed time for </a:t>
            </a:r>
            <a:r>
              <a:rPr lang="en-US" i="1" dirty="0"/>
              <a:t>device</a:t>
            </a:r>
            <a:r>
              <a:rPr lang="en-US" dirty="0"/>
              <a:t> (GPU) summation?)</a:t>
            </a:r>
          </a:p>
        </p:txBody>
      </p:sp>
    </p:spTree>
    <p:extLst>
      <p:ext uri="{BB962C8B-B14F-4D97-AF65-F5344CB8AC3E}">
        <p14:creationId xmlns:p14="http://schemas.microsoft.com/office/powerpoint/2010/main" val="9944317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D35B-4A1D-40D7-BB8E-7F7558BBC565}"/>
              </a:ext>
            </a:extLst>
          </p:cNvPr>
          <p:cNvSpPr>
            <a:spLocks noGrp="1"/>
          </p:cNvSpPr>
          <p:nvPr>
            <p:ph type="title"/>
          </p:nvPr>
        </p:nvSpPr>
        <p:spPr/>
        <p:txBody>
          <a:bodyPr/>
          <a:lstStyle/>
          <a:p>
            <a:r>
              <a:rPr lang="en-US" dirty="0"/>
              <a:t>The </a:t>
            </a:r>
            <a:r>
              <a:rPr lang="en-US" dirty="0" err="1"/>
              <a:t>cuBLAS</a:t>
            </a:r>
            <a:r>
              <a:rPr lang="en-US" dirty="0"/>
              <a:t> API</a:t>
            </a:r>
          </a:p>
        </p:txBody>
      </p:sp>
      <p:sp>
        <p:nvSpPr>
          <p:cNvPr id="3" name="Content Placeholder 2">
            <a:extLst>
              <a:ext uri="{FF2B5EF4-FFF2-40B4-BE49-F238E27FC236}">
                <a16:creationId xmlns:a16="http://schemas.microsoft.com/office/drawing/2014/main" id="{3473CA18-7431-49D0-9495-AC5D58E69D98}"/>
              </a:ext>
            </a:extLst>
          </p:cNvPr>
          <p:cNvSpPr>
            <a:spLocks noGrp="1"/>
          </p:cNvSpPr>
          <p:nvPr>
            <p:ph idx="1"/>
          </p:nvPr>
        </p:nvSpPr>
        <p:spPr/>
        <p:txBody>
          <a:bodyPr/>
          <a:lstStyle/>
          <a:p>
            <a:r>
              <a:rPr lang="en-US" dirty="0"/>
              <a:t>BLAS (Basic Linear Algebra Subprograms)</a:t>
            </a:r>
          </a:p>
          <a:p>
            <a:r>
              <a:rPr lang="en-US" dirty="0"/>
              <a:t>Reference: </a:t>
            </a:r>
            <a:r>
              <a:rPr lang="en-US" dirty="0">
                <a:hlinkClick r:id="rId2"/>
              </a:rPr>
              <a:t>http: www.netlib.org/blas/</a:t>
            </a:r>
            <a:endParaRPr lang="en-US" dirty="0"/>
          </a:p>
          <a:p>
            <a:r>
              <a:rPr lang="en-US" dirty="0"/>
              <a:t>API provides three levels of functions to perform operations on scalars, vectors, and matrices</a:t>
            </a:r>
          </a:p>
          <a:p>
            <a:r>
              <a:rPr lang="en-US" dirty="0"/>
              <a:t>Level 1: scalar, vector, and vector-vector operations</a:t>
            </a:r>
          </a:p>
          <a:p>
            <a:r>
              <a:rPr lang="en-US" dirty="0"/>
              <a:t>Level 2: matrix-vector operations</a:t>
            </a:r>
          </a:p>
          <a:p>
            <a:r>
              <a:rPr lang="en-US" dirty="0"/>
              <a:t>Level 3: matrix-matrix operations</a:t>
            </a:r>
          </a:p>
          <a:p>
            <a:r>
              <a:rPr lang="en-US" dirty="0"/>
              <a:t>BLAS API uses by many higher-layer APIs (e.g., LAPACK)</a:t>
            </a:r>
          </a:p>
          <a:p>
            <a:endParaRPr lang="en-US" dirty="0"/>
          </a:p>
        </p:txBody>
      </p:sp>
    </p:spTree>
    <p:extLst>
      <p:ext uri="{BB962C8B-B14F-4D97-AF65-F5344CB8AC3E}">
        <p14:creationId xmlns:p14="http://schemas.microsoft.com/office/powerpoint/2010/main" val="2406262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F0AF-41A5-454E-B09A-6A206B54A3E3}"/>
              </a:ext>
            </a:extLst>
          </p:cNvPr>
          <p:cNvSpPr>
            <a:spLocks noGrp="1"/>
          </p:cNvSpPr>
          <p:nvPr>
            <p:ph type="title"/>
          </p:nvPr>
        </p:nvSpPr>
        <p:spPr/>
        <p:txBody>
          <a:bodyPr>
            <a:normAutofit/>
          </a:bodyPr>
          <a:lstStyle/>
          <a:p>
            <a:r>
              <a:rPr lang="en-US" dirty="0"/>
              <a:t>Level 1: scalar, vector, and vector-vector operations</a:t>
            </a:r>
          </a:p>
        </p:txBody>
      </p:sp>
      <p:sp>
        <p:nvSpPr>
          <p:cNvPr id="3" name="Content Placeholder 2">
            <a:extLst>
              <a:ext uri="{FF2B5EF4-FFF2-40B4-BE49-F238E27FC236}">
                <a16:creationId xmlns:a16="http://schemas.microsoft.com/office/drawing/2014/main" id="{594DF537-E0A7-4576-AD79-C286F93C8841}"/>
              </a:ext>
            </a:extLst>
          </p:cNvPr>
          <p:cNvSpPr>
            <a:spLocks noGrp="1"/>
          </p:cNvSpPr>
          <p:nvPr>
            <p:ph idx="1"/>
          </p:nvPr>
        </p:nvSpPr>
        <p:spPr>
          <a:xfrm>
            <a:off x="838200" y="1825624"/>
            <a:ext cx="10515600" cy="4736407"/>
          </a:xfrm>
        </p:spPr>
        <p:txBody>
          <a:bodyPr>
            <a:normAutofit lnSpcReduction="10000"/>
          </a:bodyPr>
          <a:lstStyle/>
          <a:p>
            <a:r>
              <a:rPr lang="en-US" dirty="0"/>
              <a:t>First character of function identifies data type: </a:t>
            </a:r>
            <a:r>
              <a:rPr lang="en-US" i="1" dirty="0"/>
              <a:t>S</a:t>
            </a:r>
            <a:r>
              <a:rPr lang="en-US" dirty="0"/>
              <a:t>, </a:t>
            </a:r>
            <a:r>
              <a:rPr lang="en-US" i="1" dirty="0"/>
              <a:t>D</a:t>
            </a:r>
            <a:r>
              <a:rPr lang="en-US" dirty="0"/>
              <a:t>, </a:t>
            </a:r>
            <a:r>
              <a:rPr lang="en-US" i="1" dirty="0"/>
              <a:t>C</a:t>
            </a:r>
            <a:r>
              <a:rPr lang="en-US" dirty="0"/>
              <a:t>, or </a:t>
            </a:r>
            <a:r>
              <a:rPr lang="en-US" i="1" dirty="0"/>
              <a:t>Z</a:t>
            </a:r>
          </a:p>
          <a:p>
            <a:r>
              <a:rPr lang="en-US" dirty="0"/>
              <a:t>S: single precision floating point</a:t>
            </a:r>
          </a:p>
          <a:p>
            <a:pPr marL="0" indent="0">
              <a:buNone/>
            </a:pPr>
            <a:endParaRPr lang="en-US" dirty="0"/>
          </a:p>
          <a:p>
            <a:pPr marL="0" indent="0">
              <a:buNone/>
            </a:pPr>
            <a:endParaRPr lang="en-US" dirty="0"/>
          </a:p>
          <a:p>
            <a:r>
              <a:rPr lang="en-US" dirty="0"/>
              <a:t>D: double precision floating point</a:t>
            </a:r>
          </a:p>
          <a:p>
            <a:pPr marL="0" indent="0">
              <a:buNone/>
            </a:pPr>
            <a:endParaRPr lang="en-US" dirty="0"/>
          </a:p>
          <a:p>
            <a:pPr marL="0" indent="0">
              <a:buNone/>
            </a:pPr>
            <a:endParaRPr lang="en-US" dirty="0"/>
          </a:p>
          <a:p>
            <a:pPr marL="0" indent="0">
              <a:buNone/>
            </a:pPr>
            <a:endParaRPr lang="en-US" dirty="0"/>
          </a:p>
          <a:p>
            <a:r>
              <a:rPr lang="en-US" dirty="0"/>
              <a:t>C: complex, single precision </a:t>
            </a:r>
          </a:p>
          <a:p>
            <a:r>
              <a:rPr lang="en-US" dirty="0"/>
              <a:t>Z: complex, double precision </a:t>
            </a:r>
          </a:p>
        </p:txBody>
      </p:sp>
      <p:graphicFrame>
        <p:nvGraphicFramePr>
          <p:cNvPr id="4" name="Table 4">
            <a:extLst>
              <a:ext uri="{FF2B5EF4-FFF2-40B4-BE49-F238E27FC236}">
                <a16:creationId xmlns:a16="http://schemas.microsoft.com/office/drawing/2014/main" id="{B7C63C00-F458-4A5E-B5AE-DAFCF6F79C89}"/>
              </a:ext>
            </a:extLst>
          </p:cNvPr>
          <p:cNvGraphicFramePr>
            <a:graphicFrameLocks noGrp="1"/>
          </p:cNvGraphicFramePr>
          <p:nvPr>
            <p:extLst>
              <p:ext uri="{D42A27DB-BD31-4B8C-83A1-F6EECF244321}">
                <p14:modId xmlns:p14="http://schemas.microsoft.com/office/powerpoint/2010/main" val="138909987"/>
              </p:ext>
            </p:extLst>
          </p:nvPr>
        </p:nvGraphicFramePr>
        <p:xfrm>
          <a:off x="2041366" y="2917154"/>
          <a:ext cx="8109268" cy="767080"/>
        </p:xfrm>
        <a:graphic>
          <a:graphicData uri="http://schemas.openxmlformats.org/drawingml/2006/table">
            <a:tbl>
              <a:tblPr firstRow="1" bandRow="1">
                <a:tableStyleId>{5940675A-B579-460E-94D1-54222C63F5DA}</a:tableStyleId>
              </a:tblPr>
              <a:tblGrid>
                <a:gridCol w="280988">
                  <a:extLst>
                    <a:ext uri="{9D8B030D-6E8A-4147-A177-3AD203B41FA5}">
                      <a16:colId xmlns:a16="http://schemas.microsoft.com/office/drawing/2014/main" val="728502694"/>
                    </a:ext>
                  </a:extLst>
                </a:gridCol>
                <a:gridCol w="208280">
                  <a:extLst>
                    <a:ext uri="{9D8B030D-6E8A-4147-A177-3AD203B41FA5}">
                      <a16:colId xmlns:a16="http://schemas.microsoft.com/office/drawing/2014/main" val="1254999934"/>
                    </a:ext>
                  </a:extLst>
                </a:gridCol>
                <a:gridCol w="254000">
                  <a:extLst>
                    <a:ext uri="{9D8B030D-6E8A-4147-A177-3AD203B41FA5}">
                      <a16:colId xmlns:a16="http://schemas.microsoft.com/office/drawing/2014/main" val="3522445128"/>
                    </a:ext>
                  </a:extLst>
                </a:gridCol>
                <a:gridCol w="254000">
                  <a:extLst>
                    <a:ext uri="{9D8B030D-6E8A-4147-A177-3AD203B41FA5}">
                      <a16:colId xmlns:a16="http://schemas.microsoft.com/office/drawing/2014/main" val="498502918"/>
                    </a:ext>
                  </a:extLst>
                </a:gridCol>
                <a:gridCol w="254000">
                  <a:extLst>
                    <a:ext uri="{9D8B030D-6E8A-4147-A177-3AD203B41FA5}">
                      <a16:colId xmlns:a16="http://schemas.microsoft.com/office/drawing/2014/main" val="2574965703"/>
                    </a:ext>
                  </a:extLst>
                </a:gridCol>
                <a:gridCol w="254000">
                  <a:extLst>
                    <a:ext uri="{9D8B030D-6E8A-4147-A177-3AD203B41FA5}">
                      <a16:colId xmlns:a16="http://schemas.microsoft.com/office/drawing/2014/main" val="643811584"/>
                    </a:ext>
                  </a:extLst>
                </a:gridCol>
                <a:gridCol w="254000">
                  <a:extLst>
                    <a:ext uri="{9D8B030D-6E8A-4147-A177-3AD203B41FA5}">
                      <a16:colId xmlns:a16="http://schemas.microsoft.com/office/drawing/2014/main" val="2160284453"/>
                    </a:ext>
                  </a:extLst>
                </a:gridCol>
                <a:gridCol w="254000">
                  <a:extLst>
                    <a:ext uri="{9D8B030D-6E8A-4147-A177-3AD203B41FA5}">
                      <a16:colId xmlns:a16="http://schemas.microsoft.com/office/drawing/2014/main" val="1581540991"/>
                    </a:ext>
                  </a:extLst>
                </a:gridCol>
                <a:gridCol w="254000">
                  <a:extLst>
                    <a:ext uri="{9D8B030D-6E8A-4147-A177-3AD203B41FA5}">
                      <a16:colId xmlns:a16="http://schemas.microsoft.com/office/drawing/2014/main" val="2006195168"/>
                    </a:ext>
                  </a:extLst>
                </a:gridCol>
                <a:gridCol w="254000">
                  <a:extLst>
                    <a:ext uri="{9D8B030D-6E8A-4147-A177-3AD203B41FA5}">
                      <a16:colId xmlns:a16="http://schemas.microsoft.com/office/drawing/2014/main" val="3769127801"/>
                    </a:ext>
                  </a:extLst>
                </a:gridCol>
                <a:gridCol w="254000">
                  <a:extLst>
                    <a:ext uri="{9D8B030D-6E8A-4147-A177-3AD203B41FA5}">
                      <a16:colId xmlns:a16="http://schemas.microsoft.com/office/drawing/2014/main" val="3280202064"/>
                    </a:ext>
                  </a:extLst>
                </a:gridCol>
                <a:gridCol w="254000">
                  <a:extLst>
                    <a:ext uri="{9D8B030D-6E8A-4147-A177-3AD203B41FA5}">
                      <a16:colId xmlns:a16="http://schemas.microsoft.com/office/drawing/2014/main" val="3228199168"/>
                    </a:ext>
                  </a:extLst>
                </a:gridCol>
                <a:gridCol w="254000">
                  <a:extLst>
                    <a:ext uri="{9D8B030D-6E8A-4147-A177-3AD203B41FA5}">
                      <a16:colId xmlns:a16="http://schemas.microsoft.com/office/drawing/2014/main" val="1364904758"/>
                    </a:ext>
                  </a:extLst>
                </a:gridCol>
                <a:gridCol w="254000">
                  <a:extLst>
                    <a:ext uri="{9D8B030D-6E8A-4147-A177-3AD203B41FA5}">
                      <a16:colId xmlns:a16="http://schemas.microsoft.com/office/drawing/2014/main" val="1450002195"/>
                    </a:ext>
                  </a:extLst>
                </a:gridCol>
                <a:gridCol w="254000">
                  <a:extLst>
                    <a:ext uri="{9D8B030D-6E8A-4147-A177-3AD203B41FA5}">
                      <a16:colId xmlns:a16="http://schemas.microsoft.com/office/drawing/2014/main" val="4095347261"/>
                    </a:ext>
                  </a:extLst>
                </a:gridCol>
                <a:gridCol w="208280">
                  <a:extLst>
                    <a:ext uri="{9D8B030D-6E8A-4147-A177-3AD203B41FA5}">
                      <a16:colId xmlns:a16="http://schemas.microsoft.com/office/drawing/2014/main" val="2801255908"/>
                    </a:ext>
                  </a:extLst>
                </a:gridCol>
                <a:gridCol w="299720">
                  <a:extLst>
                    <a:ext uri="{9D8B030D-6E8A-4147-A177-3AD203B41FA5}">
                      <a16:colId xmlns:a16="http://schemas.microsoft.com/office/drawing/2014/main" val="1289367542"/>
                    </a:ext>
                  </a:extLst>
                </a:gridCol>
                <a:gridCol w="254000">
                  <a:extLst>
                    <a:ext uri="{9D8B030D-6E8A-4147-A177-3AD203B41FA5}">
                      <a16:colId xmlns:a16="http://schemas.microsoft.com/office/drawing/2014/main" val="828246604"/>
                    </a:ext>
                  </a:extLst>
                </a:gridCol>
                <a:gridCol w="254000">
                  <a:extLst>
                    <a:ext uri="{9D8B030D-6E8A-4147-A177-3AD203B41FA5}">
                      <a16:colId xmlns:a16="http://schemas.microsoft.com/office/drawing/2014/main" val="2600702908"/>
                    </a:ext>
                  </a:extLst>
                </a:gridCol>
                <a:gridCol w="254000">
                  <a:extLst>
                    <a:ext uri="{9D8B030D-6E8A-4147-A177-3AD203B41FA5}">
                      <a16:colId xmlns:a16="http://schemas.microsoft.com/office/drawing/2014/main" val="2059088227"/>
                    </a:ext>
                  </a:extLst>
                </a:gridCol>
                <a:gridCol w="254000">
                  <a:extLst>
                    <a:ext uri="{9D8B030D-6E8A-4147-A177-3AD203B41FA5}">
                      <a16:colId xmlns:a16="http://schemas.microsoft.com/office/drawing/2014/main" val="1468390991"/>
                    </a:ext>
                  </a:extLst>
                </a:gridCol>
                <a:gridCol w="254000">
                  <a:extLst>
                    <a:ext uri="{9D8B030D-6E8A-4147-A177-3AD203B41FA5}">
                      <a16:colId xmlns:a16="http://schemas.microsoft.com/office/drawing/2014/main" val="2290256990"/>
                    </a:ext>
                  </a:extLst>
                </a:gridCol>
                <a:gridCol w="254000">
                  <a:extLst>
                    <a:ext uri="{9D8B030D-6E8A-4147-A177-3AD203B41FA5}">
                      <a16:colId xmlns:a16="http://schemas.microsoft.com/office/drawing/2014/main" val="3649474209"/>
                    </a:ext>
                  </a:extLst>
                </a:gridCol>
                <a:gridCol w="254000">
                  <a:extLst>
                    <a:ext uri="{9D8B030D-6E8A-4147-A177-3AD203B41FA5}">
                      <a16:colId xmlns:a16="http://schemas.microsoft.com/office/drawing/2014/main" val="3390251835"/>
                    </a:ext>
                  </a:extLst>
                </a:gridCol>
                <a:gridCol w="254000">
                  <a:extLst>
                    <a:ext uri="{9D8B030D-6E8A-4147-A177-3AD203B41FA5}">
                      <a16:colId xmlns:a16="http://schemas.microsoft.com/office/drawing/2014/main" val="4191841960"/>
                    </a:ext>
                  </a:extLst>
                </a:gridCol>
                <a:gridCol w="254000">
                  <a:extLst>
                    <a:ext uri="{9D8B030D-6E8A-4147-A177-3AD203B41FA5}">
                      <a16:colId xmlns:a16="http://schemas.microsoft.com/office/drawing/2014/main" val="2560402338"/>
                    </a:ext>
                  </a:extLst>
                </a:gridCol>
                <a:gridCol w="254000">
                  <a:extLst>
                    <a:ext uri="{9D8B030D-6E8A-4147-A177-3AD203B41FA5}">
                      <a16:colId xmlns:a16="http://schemas.microsoft.com/office/drawing/2014/main" val="369770706"/>
                    </a:ext>
                  </a:extLst>
                </a:gridCol>
                <a:gridCol w="254000">
                  <a:extLst>
                    <a:ext uri="{9D8B030D-6E8A-4147-A177-3AD203B41FA5}">
                      <a16:colId xmlns:a16="http://schemas.microsoft.com/office/drawing/2014/main" val="452111498"/>
                    </a:ext>
                  </a:extLst>
                </a:gridCol>
                <a:gridCol w="254000">
                  <a:extLst>
                    <a:ext uri="{9D8B030D-6E8A-4147-A177-3AD203B41FA5}">
                      <a16:colId xmlns:a16="http://schemas.microsoft.com/office/drawing/2014/main" val="3882925185"/>
                    </a:ext>
                  </a:extLst>
                </a:gridCol>
                <a:gridCol w="254000">
                  <a:extLst>
                    <a:ext uri="{9D8B030D-6E8A-4147-A177-3AD203B41FA5}">
                      <a16:colId xmlns:a16="http://schemas.microsoft.com/office/drawing/2014/main" val="1124803476"/>
                    </a:ext>
                  </a:extLst>
                </a:gridCol>
                <a:gridCol w="254000">
                  <a:extLst>
                    <a:ext uri="{9D8B030D-6E8A-4147-A177-3AD203B41FA5}">
                      <a16:colId xmlns:a16="http://schemas.microsoft.com/office/drawing/2014/main" val="2752753751"/>
                    </a:ext>
                  </a:extLst>
                </a:gridCol>
                <a:gridCol w="254000">
                  <a:extLst>
                    <a:ext uri="{9D8B030D-6E8A-4147-A177-3AD203B41FA5}">
                      <a16:colId xmlns:a16="http://schemas.microsoft.com/office/drawing/2014/main" val="2502560727"/>
                    </a:ext>
                  </a:extLst>
                </a:gridCol>
              </a:tblGrid>
              <a:tr h="370840">
                <a:tc>
                  <a:txBody>
                    <a:bodyPr/>
                    <a:lstStyle/>
                    <a:p>
                      <a:endParaRPr lang="en-US" sz="1000" dirty="0"/>
                    </a:p>
                  </a:txBody>
                  <a:tcPr>
                    <a:solidFill>
                      <a:schemeClr val="accent5">
                        <a:lumMod val="40000"/>
                        <a:lumOff val="60000"/>
                      </a:schemeClr>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extLst>
                  <a:ext uri="{0D108BD9-81ED-4DB2-BD59-A6C34878D82A}">
                    <a16:rowId xmlns:a16="http://schemas.microsoft.com/office/drawing/2014/main" val="3665194976"/>
                  </a:ext>
                </a:extLst>
              </a:tr>
              <a:tr h="370840">
                <a:tc>
                  <a:txBody>
                    <a:bodyPr/>
                    <a:lstStyle/>
                    <a:p>
                      <a:r>
                        <a:rPr lang="en-US" sz="1000" dirty="0"/>
                        <a:t>31</a:t>
                      </a:r>
                    </a:p>
                  </a:txBody>
                  <a:tcPr/>
                </a:tc>
                <a:tc>
                  <a:txBody>
                    <a:bodyPr/>
                    <a:lstStyle/>
                    <a:p>
                      <a:r>
                        <a:rPr lang="en-US" sz="1000" dirty="0"/>
                        <a:t>30</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r>
                        <a:rPr lang="en-US" sz="1000" dirty="0"/>
                        <a:t>23</a:t>
                      </a:r>
                    </a:p>
                  </a:txBody>
                  <a:tcPr/>
                </a:tc>
                <a:tc>
                  <a:txBody>
                    <a:bodyPr/>
                    <a:lstStyle/>
                    <a:p>
                      <a:r>
                        <a:rPr lang="en-US" sz="1000" dirty="0"/>
                        <a:t>22</a:t>
                      </a:r>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a:t>0</a:t>
                      </a:r>
                    </a:p>
                  </a:txBody>
                  <a:tcPr/>
                </a:tc>
                <a:extLst>
                  <a:ext uri="{0D108BD9-81ED-4DB2-BD59-A6C34878D82A}">
                    <a16:rowId xmlns:a16="http://schemas.microsoft.com/office/drawing/2014/main" val="3745074137"/>
                  </a:ext>
                </a:extLst>
              </a:tr>
            </a:tbl>
          </a:graphicData>
        </a:graphic>
      </p:graphicFrame>
      <p:sp>
        <p:nvSpPr>
          <p:cNvPr id="5" name="TextBox 4">
            <a:extLst>
              <a:ext uri="{FF2B5EF4-FFF2-40B4-BE49-F238E27FC236}">
                <a16:creationId xmlns:a16="http://schemas.microsoft.com/office/drawing/2014/main" id="{7EE85898-D01F-4942-AC02-E9BA0509A08A}"/>
              </a:ext>
            </a:extLst>
          </p:cNvPr>
          <p:cNvSpPr txBox="1"/>
          <p:nvPr/>
        </p:nvSpPr>
        <p:spPr>
          <a:xfrm>
            <a:off x="2709333" y="2596441"/>
            <a:ext cx="1813668" cy="369332"/>
          </a:xfrm>
          <a:prstGeom prst="rect">
            <a:avLst/>
          </a:prstGeom>
          <a:noFill/>
        </p:spPr>
        <p:txBody>
          <a:bodyPr wrap="square" rtlCol="0">
            <a:spAutoFit/>
          </a:bodyPr>
          <a:lstStyle/>
          <a:p>
            <a:r>
              <a:rPr lang="en-US" dirty="0"/>
              <a:t>exponent (8b)</a:t>
            </a:r>
          </a:p>
        </p:txBody>
      </p:sp>
      <p:sp>
        <p:nvSpPr>
          <p:cNvPr id="7" name="TextBox 6">
            <a:extLst>
              <a:ext uri="{FF2B5EF4-FFF2-40B4-BE49-F238E27FC236}">
                <a16:creationId xmlns:a16="http://schemas.microsoft.com/office/drawing/2014/main" id="{D668C8B8-6390-4129-A6B6-51B2EF39A838}"/>
              </a:ext>
            </a:extLst>
          </p:cNvPr>
          <p:cNvSpPr txBox="1"/>
          <p:nvPr/>
        </p:nvSpPr>
        <p:spPr>
          <a:xfrm>
            <a:off x="6666090" y="2590796"/>
            <a:ext cx="1813668" cy="369332"/>
          </a:xfrm>
          <a:prstGeom prst="rect">
            <a:avLst/>
          </a:prstGeom>
          <a:noFill/>
        </p:spPr>
        <p:txBody>
          <a:bodyPr wrap="square" rtlCol="0">
            <a:spAutoFit/>
          </a:bodyPr>
          <a:lstStyle/>
          <a:p>
            <a:r>
              <a:rPr lang="en-US" dirty="0"/>
              <a:t>fraction (23b)</a:t>
            </a:r>
          </a:p>
        </p:txBody>
      </p:sp>
      <p:sp>
        <p:nvSpPr>
          <p:cNvPr id="8" name="TextBox 7">
            <a:extLst>
              <a:ext uri="{FF2B5EF4-FFF2-40B4-BE49-F238E27FC236}">
                <a16:creationId xmlns:a16="http://schemas.microsoft.com/office/drawing/2014/main" id="{1EDA4BAE-A580-42DD-A014-6282093D38E3}"/>
              </a:ext>
            </a:extLst>
          </p:cNvPr>
          <p:cNvSpPr txBox="1"/>
          <p:nvPr/>
        </p:nvSpPr>
        <p:spPr>
          <a:xfrm>
            <a:off x="1823154" y="2594842"/>
            <a:ext cx="1332089" cy="369332"/>
          </a:xfrm>
          <a:prstGeom prst="rect">
            <a:avLst/>
          </a:prstGeom>
          <a:noFill/>
        </p:spPr>
        <p:txBody>
          <a:bodyPr wrap="square" rtlCol="0">
            <a:spAutoFit/>
          </a:bodyPr>
          <a:lstStyle/>
          <a:p>
            <a:r>
              <a:rPr lang="en-US" dirty="0"/>
              <a:t>sign</a:t>
            </a:r>
          </a:p>
        </p:txBody>
      </p:sp>
      <p:graphicFrame>
        <p:nvGraphicFramePr>
          <p:cNvPr id="6" name="Table 8">
            <a:extLst>
              <a:ext uri="{FF2B5EF4-FFF2-40B4-BE49-F238E27FC236}">
                <a16:creationId xmlns:a16="http://schemas.microsoft.com/office/drawing/2014/main" id="{C352B299-45F8-4DBD-8386-9CE8FCD147AD}"/>
              </a:ext>
            </a:extLst>
          </p:cNvPr>
          <p:cNvGraphicFramePr>
            <a:graphicFrameLocks noGrp="1"/>
          </p:cNvGraphicFramePr>
          <p:nvPr>
            <p:extLst>
              <p:ext uri="{D42A27DB-BD31-4B8C-83A1-F6EECF244321}">
                <p14:modId xmlns:p14="http://schemas.microsoft.com/office/powerpoint/2010/main" val="839462224"/>
              </p:ext>
            </p:extLst>
          </p:nvPr>
        </p:nvGraphicFramePr>
        <p:xfrm>
          <a:off x="168475" y="4496726"/>
          <a:ext cx="13329920" cy="7670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94328894"/>
                    </a:ext>
                  </a:extLst>
                </a:gridCol>
                <a:gridCol w="208280">
                  <a:extLst>
                    <a:ext uri="{9D8B030D-6E8A-4147-A177-3AD203B41FA5}">
                      <a16:colId xmlns:a16="http://schemas.microsoft.com/office/drawing/2014/main" val="2195578550"/>
                    </a:ext>
                  </a:extLst>
                </a:gridCol>
                <a:gridCol w="208280">
                  <a:extLst>
                    <a:ext uri="{9D8B030D-6E8A-4147-A177-3AD203B41FA5}">
                      <a16:colId xmlns:a16="http://schemas.microsoft.com/office/drawing/2014/main" val="3372754576"/>
                    </a:ext>
                  </a:extLst>
                </a:gridCol>
                <a:gridCol w="208280">
                  <a:extLst>
                    <a:ext uri="{9D8B030D-6E8A-4147-A177-3AD203B41FA5}">
                      <a16:colId xmlns:a16="http://schemas.microsoft.com/office/drawing/2014/main" val="3675412740"/>
                    </a:ext>
                  </a:extLst>
                </a:gridCol>
                <a:gridCol w="208280">
                  <a:extLst>
                    <a:ext uri="{9D8B030D-6E8A-4147-A177-3AD203B41FA5}">
                      <a16:colId xmlns:a16="http://schemas.microsoft.com/office/drawing/2014/main" val="3939601479"/>
                    </a:ext>
                  </a:extLst>
                </a:gridCol>
                <a:gridCol w="208280">
                  <a:extLst>
                    <a:ext uri="{9D8B030D-6E8A-4147-A177-3AD203B41FA5}">
                      <a16:colId xmlns:a16="http://schemas.microsoft.com/office/drawing/2014/main" val="2156270107"/>
                    </a:ext>
                  </a:extLst>
                </a:gridCol>
                <a:gridCol w="208280">
                  <a:extLst>
                    <a:ext uri="{9D8B030D-6E8A-4147-A177-3AD203B41FA5}">
                      <a16:colId xmlns:a16="http://schemas.microsoft.com/office/drawing/2014/main" val="4241143627"/>
                    </a:ext>
                  </a:extLst>
                </a:gridCol>
                <a:gridCol w="208280">
                  <a:extLst>
                    <a:ext uri="{9D8B030D-6E8A-4147-A177-3AD203B41FA5}">
                      <a16:colId xmlns:a16="http://schemas.microsoft.com/office/drawing/2014/main" val="3313777163"/>
                    </a:ext>
                  </a:extLst>
                </a:gridCol>
                <a:gridCol w="208280">
                  <a:extLst>
                    <a:ext uri="{9D8B030D-6E8A-4147-A177-3AD203B41FA5}">
                      <a16:colId xmlns:a16="http://schemas.microsoft.com/office/drawing/2014/main" val="2924921679"/>
                    </a:ext>
                  </a:extLst>
                </a:gridCol>
                <a:gridCol w="208280">
                  <a:extLst>
                    <a:ext uri="{9D8B030D-6E8A-4147-A177-3AD203B41FA5}">
                      <a16:colId xmlns:a16="http://schemas.microsoft.com/office/drawing/2014/main" val="2424281364"/>
                    </a:ext>
                  </a:extLst>
                </a:gridCol>
                <a:gridCol w="208280">
                  <a:extLst>
                    <a:ext uri="{9D8B030D-6E8A-4147-A177-3AD203B41FA5}">
                      <a16:colId xmlns:a16="http://schemas.microsoft.com/office/drawing/2014/main" val="3583188644"/>
                    </a:ext>
                  </a:extLst>
                </a:gridCol>
                <a:gridCol w="208280">
                  <a:extLst>
                    <a:ext uri="{9D8B030D-6E8A-4147-A177-3AD203B41FA5}">
                      <a16:colId xmlns:a16="http://schemas.microsoft.com/office/drawing/2014/main" val="2259311920"/>
                    </a:ext>
                  </a:extLst>
                </a:gridCol>
                <a:gridCol w="208280">
                  <a:extLst>
                    <a:ext uri="{9D8B030D-6E8A-4147-A177-3AD203B41FA5}">
                      <a16:colId xmlns:a16="http://schemas.microsoft.com/office/drawing/2014/main" val="1348569183"/>
                    </a:ext>
                  </a:extLst>
                </a:gridCol>
                <a:gridCol w="208280">
                  <a:extLst>
                    <a:ext uri="{9D8B030D-6E8A-4147-A177-3AD203B41FA5}">
                      <a16:colId xmlns:a16="http://schemas.microsoft.com/office/drawing/2014/main" val="348409294"/>
                    </a:ext>
                  </a:extLst>
                </a:gridCol>
                <a:gridCol w="208280">
                  <a:extLst>
                    <a:ext uri="{9D8B030D-6E8A-4147-A177-3AD203B41FA5}">
                      <a16:colId xmlns:a16="http://schemas.microsoft.com/office/drawing/2014/main" val="1255725079"/>
                    </a:ext>
                  </a:extLst>
                </a:gridCol>
                <a:gridCol w="208280">
                  <a:extLst>
                    <a:ext uri="{9D8B030D-6E8A-4147-A177-3AD203B41FA5}">
                      <a16:colId xmlns:a16="http://schemas.microsoft.com/office/drawing/2014/main" val="2344038756"/>
                    </a:ext>
                  </a:extLst>
                </a:gridCol>
                <a:gridCol w="208280">
                  <a:extLst>
                    <a:ext uri="{9D8B030D-6E8A-4147-A177-3AD203B41FA5}">
                      <a16:colId xmlns:a16="http://schemas.microsoft.com/office/drawing/2014/main" val="2900405359"/>
                    </a:ext>
                  </a:extLst>
                </a:gridCol>
                <a:gridCol w="208280">
                  <a:extLst>
                    <a:ext uri="{9D8B030D-6E8A-4147-A177-3AD203B41FA5}">
                      <a16:colId xmlns:a16="http://schemas.microsoft.com/office/drawing/2014/main" val="59435406"/>
                    </a:ext>
                  </a:extLst>
                </a:gridCol>
                <a:gridCol w="208280">
                  <a:extLst>
                    <a:ext uri="{9D8B030D-6E8A-4147-A177-3AD203B41FA5}">
                      <a16:colId xmlns:a16="http://schemas.microsoft.com/office/drawing/2014/main" val="779923424"/>
                    </a:ext>
                  </a:extLst>
                </a:gridCol>
                <a:gridCol w="208280">
                  <a:extLst>
                    <a:ext uri="{9D8B030D-6E8A-4147-A177-3AD203B41FA5}">
                      <a16:colId xmlns:a16="http://schemas.microsoft.com/office/drawing/2014/main" val="923392034"/>
                    </a:ext>
                  </a:extLst>
                </a:gridCol>
                <a:gridCol w="208280">
                  <a:extLst>
                    <a:ext uri="{9D8B030D-6E8A-4147-A177-3AD203B41FA5}">
                      <a16:colId xmlns:a16="http://schemas.microsoft.com/office/drawing/2014/main" val="3715912050"/>
                    </a:ext>
                  </a:extLst>
                </a:gridCol>
                <a:gridCol w="208280">
                  <a:extLst>
                    <a:ext uri="{9D8B030D-6E8A-4147-A177-3AD203B41FA5}">
                      <a16:colId xmlns:a16="http://schemas.microsoft.com/office/drawing/2014/main" val="454401889"/>
                    </a:ext>
                  </a:extLst>
                </a:gridCol>
                <a:gridCol w="208280">
                  <a:extLst>
                    <a:ext uri="{9D8B030D-6E8A-4147-A177-3AD203B41FA5}">
                      <a16:colId xmlns:a16="http://schemas.microsoft.com/office/drawing/2014/main" val="2075916571"/>
                    </a:ext>
                  </a:extLst>
                </a:gridCol>
                <a:gridCol w="208280">
                  <a:extLst>
                    <a:ext uri="{9D8B030D-6E8A-4147-A177-3AD203B41FA5}">
                      <a16:colId xmlns:a16="http://schemas.microsoft.com/office/drawing/2014/main" val="1592981705"/>
                    </a:ext>
                  </a:extLst>
                </a:gridCol>
                <a:gridCol w="208280">
                  <a:extLst>
                    <a:ext uri="{9D8B030D-6E8A-4147-A177-3AD203B41FA5}">
                      <a16:colId xmlns:a16="http://schemas.microsoft.com/office/drawing/2014/main" val="2105587053"/>
                    </a:ext>
                  </a:extLst>
                </a:gridCol>
                <a:gridCol w="208280">
                  <a:extLst>
                    <a:ext uri="{9D8B030D-6E8A-4147-A177-3AD203B41FA5}">
                      <a16:colId xmlns:a16="http://schemas.microsoft.com/office/drawing/2014/main" val="2399834421"/>
                    </a:ext>
                  </a:extLst>
                </a:gridCol>
                <a:gridCol w="208280">
                  <a:extLst>
                    <a:ext uri="{9D8B030D-6E8A-4147-A177-3AD203B41FA5}">
                      <a16:colId xmlns:a16="http://schemas.microsoft.com/office/drawing/2014/main" val="2726667104"/>
                    </a:ext>
                  </a:extLst>
                </a:gridCol>
                <a:gridCol w="208280">
                  <a:extLst>
                    <a:ext uri="{9D8B030D-6E8A-4147-A177-3AD203B41FA5}">
                      <a16:colId xmlns:a16="http://schemas.microsoft.com/office/drawing/2014/main" val="2898829801"/>
                    </a:ext>
                  </a:extLst>
                </a:gridCol>
                <a:gridCol w="208280">
                  <a:extLst>
                    <a:ext uri="{9D8B030D-6E8A-4147-A177-3AD203B41FA5}">
                      <a16:colId xmlns:a16="http://schemas.microsoft.com/office/drawing/2014/main" val="2161230658"/>
                    </a:ext>
                  </a:extLst>
                </a:gridCol>
                <a:gridCol w="208280">
                  <a:extLst>
                    <a:ext uri="{9D8B030D-6E8A-4147-A177-3AD203B41FA5}">
                      <a16:colId xmlns:a16="http://schemas.microsoft.com/office/drawing/2014/main" val="207194065"/>
                    </a:ext>
                  </a:extLst>
                </a:gridCol>
                <a:gridCol w="208280">
                  <a:extLst>
                    <a:ext uri="{9D8B030D-6E8A-4147-A177-3AD203B41FA5}">
                      <a16:colId xmlns:a16="http://schemas.microsoft.com/office/drawing/2014/main" val="2912019962"/>
                    </a:ext>
                  </a:extLst>
                </a:gridCol>
                <a:gridCol w="208280">
                  <a:extLst>
                    <a:ext uri="{9D8B030D-6E8A-4147-A177-3AD203B41FA5}">
                      <a16:colId xmlns:a16="http://schemas.microsoft.com/office/drawing/2014/main" val="3886117766"/>
                    </a:ext>
                  </a:extLst>
                </a:gridCol>
                <a:gridCol w="208280">
                  <a:extLst>
                    <a:ext uri="{9D8B030D-6E8A-4147-A177-3AD203B41FA5}">
                      <a16:colId xmlns:a16="http://schemas.microsoft.com/office/drawing/2014/main" val="2094203709"/>
                    </a:ext>
                  </a:extLst>
                </a:gridCol>
                <a:gridCol w="208280">
                  <a:extLst>
                    <a:ext uri="{9D8B030D-6E8A-4147-A177-3AD203B41FA5}">
                      <a16:colId xmlns:a16="http://schemas.microsoft.com/office/drawing/2014/main" val="2483949278"/>
                    </a:ext>
                  </a:extLst>
                </a:gridCol>
                <a:gridCol w="208280">
                  <a:extLst>
                    <a:ext uri="{9D8B030D-6E8A-4147-A177-3AD203B41FA5}">
                      <a16:colId xmlns:a16="http://schemas.microsoft.com/office/drawing/2014/main" val="3519448145"/>
                    </a:ext>
                  </a:extLst>
                </a:gridCol>
                <a:gridCol w="208280">
                  <a:extLst>
                    <a:ext uri="{9D8B030D-6E8A-4147-A177-3AD203B41FA5}">
                      <a16:colId xmlns:a16="http://schemas.microsoft.com/office/drawing/2014/main" val="933285415"/>
                    </a:ext>
                  </a:extLst>
                </a:gridCol>
                <a:gridCol w="208280">
                  <a:extLst>
                    <a:ext uri="{9D8B030D-6E8A-4147-A177-3AD203B41FA5}">
                      <a16:colId xmlns:a16="http://schemas.microsoft.com/office/drawing/2014/main" val="1964060775"/>
                    </a:ext>
                  </a:extLst>
                </a:gridCol>
                <a:gridCol w="208280">
                  <a:extLst>
                    <a:ext uri="{9D8B030D-6E8A-4147-A177-3AD203B41FA5}">
                      <a16:colId xmlns:a16="http://schemas.microsoft.com/office/drawing/2014/main" val="2090470245"/>
                    </a:ext>
                  </a:extLst>
                </a:gridCol>
                <a:gridCol w="208280">
                  <a:extLst>
                    <a:ext uri="{9D8B030D-6E8A-4147-A177-3AD203B41FA5}">
                      <a16:colId xmlns:a16="http://schemas.microsoft.com/office/drawing/2014/main" val="404390412"/>
                    </a:ext>
                  </a:extLst>
                </a:gridCol>
                <a:gridCol w="208280">
                  <a:extLst>
                    <a:ext uri="{9D8B030D-6E8A-4147-A177-3AD203B41FA5}">
                      <a16:colId xmlns:a16="http://schemas.microsoft.com/office/drawing/2014/main" val="3129341299"/>
                    </a:ext>
                  </a:extLst>
                </a:gridCol>
                <a:gridCol w="208280">
                  <a:extLst>
                    <a:ext uri="{9D8B030D-6E8A-4147-A177-3AD203B41FA5}">
                      <a16:colId xmlns:a16="http://schemas.microsoft.com/office/drawing/2014/main" val="1786641972"/>
                    </a:ext>
                  </a:extLst>
                </a:gridCol>
                <a:gridCol w="208280">
                  <a:extLst>
                    <a:ext uri="{9D8B030D-6E8A-4147-A177-3AD203B41FA5}">
                      <a16:colId xmlns:a16="http://schemas.microsoft.com/office/drawing/2014/main" val="3386438799"/>
                    </a:ext>
                  </a:extLst>
                </a:gridCol>
                <a:gridCol w="208280">
                  <a:extLst>
                    <a:ext uri="{9D8B030D-6E8A-4147-A177-3AD203B41FA5}">
                      <a16:colId xmlns:a16="http://schemas.microsoft.com/office/drawing/2014/main" val="3786904936"/>
                    </a:ext>
                  </a:extLst>
                </a:gridCol>
                <a:gridCol w="208280">
                  <a:extLst>
                    <a:ext uri="{9D8B030D-6E8A-4147-A177-3AD203B41FA5}">
                      <a16:colId xmlns:a16="http://schemas.microsoft.com/office/drawing/2014/main" val="2015150413"/>
                    </a:ext>
                  </a:extLst>
                </a:gridCol>
                <a:gridCol w="208280">
                  <a:extLst>
                    <a:ext uri="{9D8B030D-6E8A-4147-A177-3AD203B41FA5}">
                      <a16:colId xmlns:a16="http://schemas.microsoft.com/office/drawing/2014/main" val="2753340953"/>
                    </a:ext>
                  </a:extLst>
                </a:gridCol>
                <a:gridCol w="208280">
                  <a:extLst>
                    <a:ext uri="{9D8B030D-6E8A-4147-A177-3AD203B41FA5}">
                      <a16:colId xmlns:a16="http://schemas.microsoft.com/office/drawing/2014/main" val="555100462"/>
                    </a:ext>
                  </a:extLst>
                </a:gridCol>
                <a:gridCol w="208280">
                  <a:extLst>
                    <a:ext uri="{9D8B030D-6E8A-4147-A177-3AD203B41FA5}">
                      <a16:colId xmlns:a16="http://schemas.microsoft.com/office/drawing/2014/main" val="4202226019"/>
                    </a:ext>
                  </a:extLst>
                </a:gridCol>
                <a:gridCol w="208280">
                  <a:extLst>
                    <a:ext uri="{9D8B030D-6E8A-4147-A177-3AD203B41FA5}">
                      <a16:colId xmlns:a16="http://schemas.microsoft.com/office/drawing/2014/main" val="1119743072"/>
                    </a:ext>
                  </a:extLst>
                </a:gridCol>
                <a:gridCol w="208280">
                  <a:extLst>
                    <a:ext uri="{9D8B030D-6E8A-4147-A177-3AD203B41FA5}">
                      <a16:colId xmlns:a16="http://schemas.microsoft.com/office/drawing/2014/main" val="121075605"/>
                    </a:ext>
                  </a:extLst>
                </a:gridCol>
                <a:gridCol w="208280">
                  <a:extLst>
                    <a:ext uri="{9D8B030D-6E8A-4147-A177-3AD203B41FA5}">
                      <a16:colId xmlns:a16="http://schemas.microsoft.com/office/drawing/2014/main" val="2985828210"/>
                    </a:ext>
                  </a:extLst>
                </a:gridCol>
                <a:gridCol w="208280">
                  <a:extLst>
                    <a:ext uri="{9D8B030D-6E8A-4147-A177-3AD203B41FA5}">
                      <a16:colId xmlns:a16="http://schemas.microsoft.com/office/drawing/2014/main" val="3429670717"/>
                    </a:ext>
                  </a:extLst>
                </a:gridCol>
                <a:gridCol w="208280">
                  <a:extLst>
                    <a:ext uri="{9D8B030D-6E8A-4147-A177-3AD203B41FA5}">
                      <a16:colId xmlns:a16="http://schemas.microsoft.com/office/drawing/2014/main" val="3993544355"/>
                    </a:ext>
                  </a:extLst>
                </a:gridCol>
                <a:gridCol w="208280">
                  <a:extLst>
                    <a:ext uri="{9D8B030D-6E8A-4147-A177-3AD203B41FA5}">
                      <a16:colId xmlns:a16="http://schemas.microsoft.com/office/drawing/2014/main" val="778678093"/>
                    </a:ext>
                  </a:extLst>
                </a:gridCol>
                <a:gridCol w="208280">
                  <a:extLst>
                    <a:ext uri="{9D8B030D-6E8A-4147-A177-3AD203B41FA5}">
                      <a16:colId xmlns:a16="http://schemas.microsoft.com/office/drawing/2014/main" val="1998096827"/>
                    </a:ext>
                  </a:extLst>
                </a:gridCol>
                <a:gridCol w="208280">
                  <a:extLst>
                    <a:ext uri="{9D8B030D-6E8A-4147-A177-3AD203B41FA5}">
                      <a16:colId xmlns:a16="http://schemas.microsoft.com/office/drawing/2014/main" val="917571968"/>
                    </a:ext>
                  </a:extLst>
                </a:gridCol>
                <a:gridCol w="208280">
                  <a:extLst>
                    <a:ext uri="{9D8B030D-6E8A-4147-A177-3AD203B41FA5}">
                      <a16:colId xmlns:a16="http://schemas.microsoft.com/office/drawing/2014/main" val="3370207465"/>
                    </a:ext>
                  </a:extLst>
                </a:gridCol>
                <a:gridCol w="208280">
                  <a:extLst>
                    <a:ext uri="{9D8B030D-6E8A-4147-A177-3AD203B41FA5}">
                      <a16:colId xmlns:a16="http://schemas.microsoft.com/office/drawing/2014/main" val="3782004863"/>
                    </a:ext>
                  </a:extLst>
                </a:gridCol>
                <a:gridCol w="208280">
                  <a:extLst>
                    <a:ext uri="{9D8B030D-6E8A-4147-A177-3AD203B41FA5}">
                      <a16:colId xmlns:a16="http://schemas.microsoft.com/office/drawing/2014/main" val="2389317887"/>
                    </a:ext>
                  </a:extLst>
                </a:gridCol>
                <a:gridCol w="208280">
                  <a:extLst>
                    <a:ext uri="{9D8B030D-6E8A-4147-A177-3AD203B41FA5}">
                      <a16:colId xmlns:a16="http://schemas.microsoft.com/office/drawing/2014/main" val="2109894635"/>
                    </a:ext>
                  </a:extLst>
                </a:gridCol>
                <a:gridCol w="208280">
                  <a:extLst>
                    <a:ext uri="{9D8B030D-6E8A-4147-A177-3AD203B41FA5}">
                      <a16:colId xmlns:a16="http://schemas.microsoft.com/office/drawing/2014/main" val="1186118246"/>
                    </a:ext>
                  </a:extLst>
                </a:gridCol>
                <a:gridCol w="208280">
                  <a:extLst>
                    <a:ext uri="{9D8B030D-6E8A-4147-A177-3AD203B41FA5}">
                      <a16:colId xmlns:a16="http://schemas.microsoft.com/office/drawing/2014/main" val="1587916507"/>
                    </a:ext>
                  </a:extLst>
                </a:gridCol>
                <a:gridCol w="208280">
                  <a:extLst>
                    <a:ext uri="{9D8B030D-6E8A-4147-A177-3AD203B41FA5}">
                      <a16:colId xmlns:a16="http://schemas.microsoft.com/office/drawing/2014/main" val="1147180727"/>
                    </a:ext>
                  </a:extLst>
                </a:gridCol>
                <a:gridCol w="208280">
                  <a:extLst>
                    <a:ext uri="{9D8B030D-6E8A-4147-A177-3AD203B41FA5}">
                      <a16:colId xmlns:a16="http://schemas.microsoft.com/office/drawing/2014/main" val="785011561"/>
                    </a:ext>
                  </a:extLst>
                </a:gridCol>
                <a:gridCol w="208280">
                  <a:extLst>
                    <a:ext uri="{9D8B030D-6E8A-4147-A177-3AD203B41FA5}">
                      <a16:colId xmlns:a16="http://schemas.microsoft.com/office/drawing/2014/main" val="2441405774"/>
                    </a:ext>
                  </a:extLst>
                </a:gridCol>
              </a:tblGrid>
              <a:tr h="370840">
                <a:tc>
                  <a:txBody>
                    <a:bodyPr/>
                    <a:lstStyle/>
                    <a:p>
                      <a:endParaRPr lang="en-US" sz="1000"/>
                    </a:p>
                  </a:txBody>
                  <a:tcPr>
                    <a:solidFill>
                      <a:schemeClr val="accent5">
                        <a:lumMod val="40000"/>
                        <a:lumOff val="60000"/>
                      </a:schemeClr>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92D05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tc>
                  <a:txBody>
                    <a:bodyPr/>
                    <a:lstStyle/>
                    <a:p>
                      <a:endParaRPr lang="en-US" sz="1000" dirty="0"/>
                    </a:p>
                  </a:txBody>
                  <a:tcPr>
                    <a:solidFill>
                      <a:srgbClr val="FF0000"/>
                    </a:solidFill>
                  </a:tcPr>
                </a:tc>
                <a:extLst>
                  <a:ext uri="{0D108BD9-81ED-4DB2-BD59-A6C34878D82A}">
                    <a16:rowId xmlns:a16="http://schemas.microsoft.com/office/drawing/2014/main" val="3669437127"/>
                  </a:ext>
                </a:extLst>
              </a:tr>
              <a:tr h="370840">
                <a:tc>
                  <a:txBody>
                    <a:bodyPr/>
                    <a:lstStyle/>
                    <a:p>
                      <a:r>
                        <a:rPr lang="en-US" sz="1000" dirty="0"/>
                        <a:t>63</a:t>
                      </a:r>
                    </a:p>
                  </a:txBody>
                  <a:tcPr/>
                </a:tc>
                <a:tc>
                  <a:txBody>
                    <a:bodyPr/>
                    <a:lstStyle/>
                    <a:p>
                      <a:r>
                        <a:rPr lang="en-US" sz="1000" dirty="0"/>
                        <a:t>62</a:t>
                      </a:r>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a:t>52</a:t>
                      </a:r>
                    </a:p>
                  </a:txBody>
                  <a:tcPr/>
                </a:tc>
                <a:tc>
                  <a:txBody>
                    <a:bodyPr/>
                    <a:lstStyle/>
                    <a:p>
                      <a:r>
                        <a:rPr lang="en-US" sz="1000" dirty="0"/>
                        <a:t>51</a:t>
                      </a:r>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a:t>0</a:t>
                      </a:r>
                    </a:p>
                  </a:txBody>
                  <a:tcPr/>
                </a:tc>
                <a:extLst>
                  <a:ext uri="{0D108BD9-81ED-4DB2-BD59-A6C34878D82A}">
                    <a16:rowId xmlns:a16="http://schemas.microsoft.com/office/drawing/2014/main" val="3864555419"/>
                  </a:ext>
                </a:extLst>
              </a:tr>
            </a:tbl>
          </a:graphicData>
        </a:graphic>
      </p:graphicFrame>
      <p:sp>
        <p:nvSpPr>
          <p:cNvPr id="10" name="TextBox 9">
            <a:extLst>
              <a:ext uri="{FF2B5EF4-FFF2-40B4-BE49-F238E27FC236}">
                <a16:creationId xmlns:a16="http://schemas.microsoft.com/office/drawing/2014/main" id="{2C791EF0-B7CD-4B1D-A59D-6BB72E2717D1}"/>
              </a:ext>
            </a:extLst>
          </p:cNvPr>
          <p:cNvSpPr txBox="1"/>
          <p:nvPr/>
        </p:nvSpPr>
        <p:spPr>
          <a:xfrm>
            <a:off x="739422" y="4126085"/>
            <a:ext cx="1813668" cy="369332"/>
          </a:xfrm>
          <a:prstGeom prst="rect">
            <a:avLst/>
          </a:prstGeom>
          <a:noFill/>
        </p:spPr>
        <p:txBody>
          <a:bodyPr wrap="square" rtlCol="0">
            <a:spAutoFit/>
          </a:bodyPr>
          <a:lstStyle/>
          <a:p>
            <a:r>
              <a:rPr lang="en-US" dirty="0"/>
              <a:t>exponent (11b)</a:t>
            </a:r>
          </a:p>
        </p:txBody>
      </p:sp>
      <p:sp>
        <p:nvSpPr>
          <p:cNvPr id="11" name="TextBox 10">
            <a:extLst>
              <a:ext uri="{FF2B5EF4-FFF2-40B4-BE49-F238E27FC236}">
                <a16:creationId xmlns:a16="http://schemas.microsoft.com/office/drawing/2014/main" id="{8FDA3E15-0B97-4845-93BD-63ABB7A9A466}"/>
              </a:ext>
            </a:extLst>
          </p:cNvPr>
          <p:cNvSpPr txBox="1"/>
          <p:nvPr/>
        </p:nvSpPr>
        <p:spPr>
          <a:xfrm>
            <a:off x="7371648" y="4154306"/>
            <a:ext cx="1813668" cy="369332"/>
          </a:xfrm>
          <a:prstGeom prst="rect">
            <a:avLst/>
          </a:prstGeom>
          <a:noFill/>
        </p:spPr>
        <p:txBody>
          <a:bodyPr wrap="square" rtlCol="0">
            <a:spAutoFit/>
          </a:bodyPr>
          <a:lstStyle/>
          <a:p>
            <a:r>
              <a:rPr lang="en-US" dirty="0"/>
              <a:t>fraction (52b)</a:t>
            </a:r>
          </a:p>
        </p:txBody>
      </p:sp>
    </p:spTree>
    <p:extLst>
      <p:ext uri="{BB962C8B-B14F-4D97-AF65-F5344CB8AC3E}">
        <p14:creationId xmlns:p14="http://schemas.microsoft.com/office/powerpoint/2010/main" val="3083000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F0AF-41A5-454E-B09A-6A206B54A3E3}"/>
              </a:ext>
            </a:extLst>
          </p:cNvPr>
          <p:cNvSpPr>
            <a:spLocks noGrp="1"/>
          </p:cNvSpPr>
          <p:nvPr>
            <p:ph type="title"/>
          </p:nvPr>
        </p:nvSpPr>
        <p:spPr/>
        <p:txBody>
          <a:bodyPr>
            <a:normAutofit/>
          </a:bodyPr>
          <a:lstStyle/>
          <a:p>
            <a:r>
              <a:rPr lang="en-US" dirty="0"/>
              <a:t>Level 1: scalar, vector, and vector-vector operations</a:t>
            </a:r>
          </a:p>
        </p:txBody>
      </p:sp>
      <p:sp>
        <p:nvSpPr>
          <p:cNvPr id="3" name="Content Placeholder 2">
            <a:extLst>
              <a:ext uri="{FF2B5EF4-FFF2-40B4-BE49-F238E27FC236}">
                <a16:creationId xmlns:a16="http://schemas.microsoft.com/office/drawing/2014/main" id="{594DF537-E0A7-4576-AD79-C286F93C8841}"/>
              </a:ext>
            </a:extLst>
          </p:cNvPr>
          <p:cNvSpPr>
            <a:spLocks noGrp="1"/>
          </p:cNvSpPr>
          <p:nvPr>
            <p:ph idx="1"/>
          </p:nvPr>
        </p:nvSpPr>
        <p:spPr>
          <a:xfrm>
            <a:off x="838200" y="1825624"/>
            <a:ext cx="10515600" cy="4736407"/>
          </a:xfrm>
        </p:spPr>
        <p:txBody>
          <a:bodyPr>
            <a:normAutofit/>
          </a:bodyPr>
          <a:lstStyle/>
          <a:p>
            <a:pPr marL="0" indent="0">
              <a:buNone/>
            </a:pPr>
            <a:r>
              <a:rPr lang="en-US" dirty="0"/>
              <a:t>Examples:</a:t>
            </a:r>
          </a:p>
          <a:p>
            <a:r>
              <a:rPr lang="en-US" dirty="0"/>
              <a:t> SDOT forms the dot product of two vectors:</a:t>
            </a:r>
          </a:p>
          <a:p>
            <a:pPr marL="0" indent="0">
              <a:buNone/>
            </a:pPr>
            <a:r>
              <a:rPr lang="en-US" sz="2000" dirty="0">
                <a:latin typeface="Courier New" panose="02070309020205020404" pitchFamily="49" charset="0"/>
                <a:cs typeface="Courier New" panose="02070309020205020404" pitchFamily="49" charset="0"/>
              </a:rPr>
              <a:t>float </a:t>
            </a:r>
            <a:r>
              <a:rPr lang="en-US" sz="2000" dirty="0" err="1">
                <a:latin typeface="Courier New" panose="02070309020205020404" pitchFamily="49" charset="0"/>
                <a:cs typeface="Courier New" panose="02070309020205020404" pitchFamily="49" charset="0"/>
              </a:rPr>
              <a:t>sdot</a:t>
            </a:r>
            <a:r>
              <a:rPr lang="en-US" sz="2000" dirty="0">
                <a:latin typeface="Courier New" panose="02070309020205020404" pitchFamily="49" charset="0"/>
                <a:cs typeface="Courier New" panose="02070309020205020404" pitchFamily="49" charset="0"/>
              </a:rPr>
              <a:t>(const MKL_INT *n, const float *x, const MKL_INT *</a:t>
            </a:r>
            <a:r>
              <a:rPr lang="en-US" sz="2000" dirty="0" err="1">
                <a:latin typeface="Courier New" panose="02070309020205020404" pitchFamily="49" charset="0"/>
                <a:cs typeface="Courier New" panose="02070309020205020404" pitchFamily="49" charset="0"/>
              </a:rPr>
              <a:t>incx</a:t>
            </a:r>
            <a:r>
              <a:rPr lang="en-US" sz="2000" dirty="0">
                <a:latin typeface="Courier New" panose="02070309020205020404" pitchFamily="49" charset="0"/>
                <a:cs typeface="Courier New" panose="02070309020205020404" pitchFamily="49" charset="0"/>
              </a:rPr>
              <a:t>, const float *y, const MKL_INT *</a:t>
            </a:r>
            <a:r>
              <a:rPr lang="en-US" sz="2000" dirty="0" err="1">
                <a:latin typeface="Courier New" panose="02070309020205020404" pitchFamily="49" charset="0"/>
                <a:cs typeface="Courier New" panose="02070309020205020404" pitchFamily="49" charset="0"/>
              </a:rPr>
              <a:t>incy</a:t>
            </a:r>
            <a:r>
              <a:rPr lang="en-US" sz="2000"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SNRM2 returns the Euclidean norm of a vector</a:t>
            </a:r>
          </a:p>
          <a:p>
            <a:pPr marL="0" indent="0">
              <a:buNone/>
            </a:pPr>
            <a:r>
              <a:rPr lang="en-US" sz="2000" dirty="0">
                <a:latin typeface="Courier New" panose="02070309020205020404" pitchFamily="49" charset="0"/>
                <a:cs typeface="Courier New" panose="02070309020205020404" pitchFamily="49" charset="0"/>
              </a:rPr>
              <a:t>float snrm2(const MKL_INT *n, const float *x, const MKL_INT *</a:t>
            </a:r>
            <a:r>
              <a:rPr lang="en-US" sz="2000" dirty="0" err="1">
                <a:latin typeface="Courier New" panose="02070309020205020404" pitchFamily="49" charset="0"/>
                <a:cs typeface="Courier New" panose="02070309020205020404" pitchFamily="49" charset="0"/>
              </a:rPr>
              <a:t>incx</a:t>
            </a:r>
            <a:r>
              <a:rPr lang="en-US" sz="2000" dirty="0">
                <a:latin typeface="Courier New" panose="02070309020205020404" pitchFamily="49" charset="0"/>
                <a:cs typeface="Courier New" panose="02070309020205020404" pitchFamily="49" charset="0"/>
              </a:rPr>
              <a:t>)</a:t>
            </a:r>
          </a:p>
          <a:p>
            <a:r>
              <a:rPr lang="es-ES" dirty="0">
                <a:cs typeface="Courier New" panose="02070309020205020404" pitchFamily="49" charset="0"/>
              </a:rPr>
              <a:t>SAXPY </a:t>
            </a:r>
            <a:r>
              <a:rPr lang="es-ES" dirty="0" err="1">
                <a:cs typeface="Courier New" panose="02070309020205020404" pitchFamily="49" charset="0"/>
              </a:rPr>
              <a:t>returns</a:t>
            </a:r>
            <a:r>
              <a:rPr lang="es-ES" dirty="0">
                <a:cs typeface="Courier New" panose="02070309020205020404" pitchFamily="49" charset="0"/>
              </a:rPr>
              <a:t> a </a:t>
            </a:r>
            <a:r>
              <a:rPr lang="es-ES" dirty="0" err="1">
                <a:cs typeface="Courier New" panose="02070309020205020404" pitchFamily="49" charset="0"/>
              </a:rPr>
              <a:t>constant</a:t>
            </a:r>
            <a:r>
              <a:rPr lang="es-ES" dirty="0">
                <a:cs typeface="Courier New" panose="02070309020205020404" pitchFamily="49" charset="0"/>
              </a:rPr>
              <a:t> times a vector </a:t>
            </a:r>
            <a:r>
              <a:rPr lang="es-ES" b="1" dirty="0">
                <a:cs typeface="Courier New" panose="02070309020205020404" pitchFamily="49" charset="0"/>
              </a:rPr>
              <a:t>x</a:t>
            </a:r>
            <a:r>
              <a:rPr lang="es-ES" dirty="0">
                <a:cs typeface="Courier New" panose="02070309020205020404" pitchFamily="49" charset="0"/>
              </a:rPr>
              <a:t> plus a vector </a:t>
            </a:r>
            <a:r>
              <a:rPr lang="es-ES" b="1" dirty="0">
                <a:cs typeface="Courier New" panose="02070309020205020404" pitchFamily="49" charset="0"/>
              </a:rPr>
              <a:t>y</a:t>
            </a:r>
            <a:r>
              <a:rPr lang="es-ES" dirty="0">
                <a:cs typeface="Courier New" panose="02070309020205020404" pitchFamily="49" charset="0"/>
              </a:rPr>
              <a:t> = a*</a:t>
            </a:r>
            <a:r>
              <a:rPr lang="es-ES" b="1" dirty="0">
                <a:cs typeface="Courier New" panose="02070309020205020404" pitchFamily="49" charset="0"/>
              </a:rPr>
              <a:t>x</a:t>
            </a:r>
            <a:r>
              <a:rPr lang="es-ES" dirty="0">
                <a:cs typeface="Courier New" panose="02070309020205020404" pitchFamily="49" charset="0"/>
              </a:rPr>
              <a:t> + </a:t>
            </a:r>
            <a:r>
              <a:rPr lang="es-ES" b="1" dirty="0">
                <a:cs typeface="Courier New" panose="02070309020205020404" pitchFamily="49" charset="0"/>
              </a:rPr>
              <a:t>y</a:t>
            </a:r>
          </a:p>
          <a:p>
            <a:pPr marL="0" indent="0">
              <a:buNone/>
            </a:pPr>
            <a:r>
              <a:rPr lang="en-US" sz="2000" dirty="0">
                <a:latin typeface="Courier New" panose="02070309020205020404" pitchFamily="49" charset="0"/>
                <a:cs typeface="Courier New" panose="02070309020205020404" pitchFamily="49" charset="0"/>
              </a:rPr>
              <a:t>void </a:t>
            </a:r>
            <a:r>
              <a:rPr lang="en-US" sz="2000" dirty="0" err="1">
                <a:latin typeface="Courier New" panose="02070309020205020404" pitchFamily="49" charset="0"/>
                <a:cs typeface="Courier New" panose="02070309020205020404" pitchFamily="49" charset="0"/>
              </a:rPr>
              <a:t>saxpy</a:t>
            </a:r>
            <a:r>
              <a:rPr lang="en-US" sz="2000" dirty="0">
                <a:latin typeface="Courier New" panose="02070309020205020404" pitchFamily="49" charset="0"/>
                <a:cs typeface="Courier New" panose="02070309020205020404" pitchFamily="49" charset="0"/>
              </a:rPr>
              <a:t>(const MKL_INT *n, const float *alpha, const float *x, const MKL_INT *</a:t>
            </a:r>
            <a:r>
              <a:rPr lang="en-US" sz="2000" dirty="0" err="1">
                <a:latin typeface="Courier New" panose="02070309020205020404" pitchFamily="49" charset="0"/>
                <a:cs typeface="Courier New" panose="02070309020205020404" pitchFamily="49" charset="0"/>
              </a:rPr>
              <a:t>incx</a:t>
            </a:r>
            <a:r>
              <a:rPr lang="en-US" sz="2000" dirty="0">
                <a:latin typeface="Courier New" panose="02070309020205020404" pitchFamily="49" charset="0"/>
                <a:cs typeface="Courier New" panose="02070309020205020404" pitchFamily="49" charset="0"/>
              </a:rPr>
              <a:t>, float *y, const MKL_INT *</a:t>
            </a:r>
            <a:r>
              <a:rPr lang="en-US" sz="2000" dirty="0" err="1">
                <a:latin typeface="Courier New" panose="02070309020205020404" pitchFamily="49" charset="0"/>
                <a:cs typeface="Courier New" panose="02070309020205020404" pitchFamily="49" charset="0"/>
              </a:rPr>
              <a:t>incy</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06290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History of functionality</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Google Shape;356;p21">
            <a:extLst>
              <a:ext uri="{FF2B5EF4-FFF2-40B4-BE49-F238E27FC236}">
                <a16:creationId xmlns:a16="http://schemas.microsoft.com/office/drawing/2014/main" id="{7D09312B-541C-ABDD-AB61-29B458FC30A9}"/>
              </a:ext>
            </a:extLst>
          </p:cNvPr>
          <p:cNvCxnSpPr/>
          <p:nvPr/>
        </p:nvCxnSpPr>
        <p:spPr>
          <a:xfrm>
            <a:off x="1981485" y="2749768"/>
            <a:ext cx="8616000" cy="20800"/>
          </a:xfrm>
          <a:prstGeom prst="straightConnector1">
            <a:avLst/>
          </a:prstGeom>
          <a:noFill/>
          <a:ln w="38100" cap="flat" cmpd="sng">
            <a:solidFill>
              <a:schemeClr val="dk2"/>
            </a:solidFill>
            <a:prstDash val="solid"/>
            <a:round/>
            <a:headEnd type="none" w="med" len="med"/>
            <a:tailEnd type="none" w="med" len="med"/>
          </a:ln>
        </p:spPr>
      </p:cxnSp>
      <p:sp>
        <p:nvSpPr>
          <p:cNvPr id="39" name="Google Shape;357;p21">
            <a:extLst>
              <a:ext uri="{FF2B5EF4-FFF2-40B4-BE49-F238E27FC236}">
                <a16:creationId xmlns:a16="http://schemas.microsoft.com/office/drawing/2014/main" id="{01A4FB32-9B37-ED28-E37F-8820A9B9BECC}"/>
              </a:ext>
            </a:extLst>
          </p:cNvPr>
          <p:cNvSpPr txBox="1">
            <a:spLocks noGrp="1"/>
          </p:cNvSpPr>
          <p:nvPr>
            <p:ph type="sldNum" idx="12"/>
          </p:nvPr>
        </p:nvSpPr>
        <p:spPr>
          <a:xfrm>
            <a:off x="11268061" y="7271104"/>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a:t>
            </a:fld>
            <a:endParaRPr/>
          </a:p>
        </p:txBody>
      </p:sp>
      <p:sp>
        <p:nvSpPr>
          <p:cNvPr id="40" name="Google Shape;358;p21">
            <a:extLst>
              <a:ext uri="{FF2B5EF4-FFF2-40B4-BE49-F238E27FC236}">
                <a16:creationId xmlns:a16="http://schemas.microsoft.com/office/drawing/2014/main" id="{9F21159F-FADA-C624-7FFF-4398588074EC}"/>
              </a:ext>
            </a:extLst>
          </p:cNvPr>
          <p:cNvSpPr/>
          <p:nvPr/>
        </p:nvSpPr>
        <p:spPr>
          <a:xfrm>
            <a:off x="1783644"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1" name="Google Shape;359;p21">
            <a:extLst>
              <a:ext uri="{FF2B5EF4-FFF2-40B4-BE49-F238E27FC236}">
                <a16:creationId xmlns:a16="http://schemas.microsoft.com/office/drawing/2014/main" id="{580B57C8-BA96-3640-7616-FE14AE021F31}"/>
              </a:ext>
            </a:extLst>
          </p:cNvPr>
          <p:cNvSpPr/>
          <p:nvPr/>
        </p:nvSpPr>
        <p:spPr>
          <a:xfrm>
            <a:off x="2205125"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2" name="Google Shape;360;p21">
            <a:extLst>
              <a:ext uri="{FF2B5EF4-FFF2-40B4-BE49-F238E27FC236}">
                <a16:creationId xmlns:a16="http://schemas.microsoft.com/office/drawing/2014/main" id="{9FD30B75-3DA5-6D0D-A5E4-4C72E82C59EB}"/>
              </a:ext>
            </a:extLst>
          </p:cNvPr>
          <p:cNvSpPr/>
          <p:nvPr/>
        </p:nvSpPr>
        <p:spPr>
          <a:xfrm>
            <a:off x="3016671" y="259192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3" name="Google Shape;361;p21">
            <a:extLst>
              <a:ext uri="{FF2B5EF4-FFF2-40B4-BE49-F238E27FC236}">
                <a16:creationId xmlns:a16="http://schemas.microsoft.com/office/drawing/2014/main" id="{21E8879B-871C-4D8F-1608-654569112150}"/>
              </a:ext>
            </a:extLst>
          </p:cNvPr>
          <p:cNvSpPr/>
          <p:nvPr/>
        </p:nvSpPr>
        <p:spPr>
          <a:xfrm>
            <a:off x="4133192" y="258754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4" name="Google Shape;362;p21">
            <a:extLst>
              <a:ext uri="{FF2B5EF4-FFF2-40B4-BE49-F238E27FC236}">
                <a16:creationId xmlns:a16="http://schemas.microsoft.com/office/drawing/2014/main" id="{6B595939-4F7B-22BB-A0D7-2E02AE625E29}"/>
              </a:ext>
            </a:extLst>
          </p:cNvPr>
          <p:cNvSpPr/>
          <p:nvPr/>
        </p:nvSpPr>
        <p:spPr>
          <a:xfrm>
            <a:off x="1418603" y="2073281"/>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45" name="Google Shape;363;p21">
            <a:extLst>
              <a:ext uri="{FF2B5EF4-FFF2-40B4-BE49-F238E27FC236}">
                <a16:creationId xmlns:a16="http://schemas.microsoft.com/office/drawing/2014/main" id="{70982BF3-C4A6-F4D3-DE38-F30967C07C60}"/>
              </a:ext>
            </a:extLst>
          </p:cNvPr>
          <p:cNvSpPr/>
          <p:nvPr/>
        </p:nvSpPr>
        <p:spPr>
          <a:xfrm>
            <a:off x="2205099" y="1554595"/>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6" name="Google Shape;364;p21">
            <a:extLst>
              <a:ext uri="{FF2B5EF4-FFF2-40B4-BE49-F238E27FC236}">
                <a16:creationId xmlns:a16="http://schemas.microsoft.com/office/drawing/2014/main" id="{8E642038-10CC-2D66-FB7D-EDC7AF4C5935}"/>
              </a:ext>
            </a:extLst>
          </p:cNvPr>
          <p:cNvSpPr/>
          <p:nvPr/>
        </p:nvSpPr>
        <p:spPr>
          <a:xfrm>
            <a:off x="2728185" y="2073281"/>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47" name="Google Shape;365;p21">
            <a:extLst>
              <a:ext uri="{FF2B5EF4-FFF2-40B4-BE49-F238E27FC236}">
                <a16:creationId xmlns:a16="http://schemas.microsoft.com/office/drawing/2014/main" id="{588EC4A7-049D-E7D8-83D8-A02CE76DDC4E}"/>
              </a:ext>
            </a:extLst>
          </p:cNvPr>
          <p:cNvSpPr/>
          <p:nvPr/>
        </p:nvSpPr>
        <p:spPr>
          <a:xfrm>
            <a:off x="3525328" y="1554611"/>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48" name="Google Shape;366;p21">
            <a:extLst>
              <a:ext uri="{FF2B5EF4-FFF2-40B4-BE49-F238E27FC236}">
                <a16:creationId xmlns:a16="http://schemas.microsoft.com/office/drawing/2014/main" id="{63B13ECF-AD1D-079F-32E3-E30E9E2BB0B4}"/>
              </a:ext>
            </a:extLst>
          </p:cNvPr>
          <p:cNvSpPr/>
          <p:nvPr/>
        </p:nvSpPr>
        <p:spPr>
          <a:xfrm>
            <a:off x="5201119" y="26188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49" name="Google Shape;367;p21">
            <a:extLst>
              <a:ext uri="{FF2B5EF4-FFF2-40B4-BE49-F238E27FC236}">
                <a16:creationId xmlns:a16="http://schemas.microsoft.com/office/drawing/2014/main" id="{5CD0F85E-A6F3-97A6-4635-C55989194C61}"/>
              </a:ext>
            </a:extLst>
          </p:cNvPr>
          <p:cNvSpPr/>
          <p:nvPr/>
        </p:nvSpPr>
        <p:spPr>
          <a:xfrm>
            <a:off x="4655456" y="2100225"/>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50" name="Google Shape;368;p21">
            <a:extLst>
              <a:ext uri="{FF2B5EF4-FFF2-40B4-BE49-F238E27FC236}">
                <a16:creationId xmlns:a16="http://schemas.microsoft.com/office/drawing/2014/main" id="{3152E973-7AE2-9BB9-AADE-3822CDE8ADE2}"/>
              </a:ext>
            </a:extLst>
          </p:cNvPr>
          <p:cNvSpPr/>
          <p:nvPr/>
        </p:nvSpPr>
        <p:spPr>
          <a:xfrm>
            <a:off x="6332292" y="2606823"/>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1" name="Google Shape;369;p21">
            <a:extLst>
              <a:ext uri="{FF2B5EF4-FFF2-40B4-BE49-F238E27FC236}">
                <a16:creationId xmlns:a16="http://schemas.microsoft.com/office/drawing/2014/main" id="{03D4A3B5-DC84-01B7-BE18-9966A66A9B40}"/>
              </a:ext>
            </a:extLst>
          </p:cNvPr>
          <p:cNvSpPr/>
          <p:nvPr/>
        </p:nvSpPr>
        <p:spPr>
          <a:xfrm>
            <a:off x="5786629" y="1609720"/>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52" name="Google Shape;370;p21">
            <a:extLst>
              <a:ext uri="{FF2B5EF4-FFF2-40B4-BE49-F238E27FC236}">
                <a16:creationId xmlns:a16="http://schemas.microsoft.com/office/drawing/2014/main" id="{8B00CADD-F362-B265-DAA3-0AB92F51838C}"/>
              </a:ext>
            </a:extLst>
          </p:cNvPr>
          <p:cNvSpPr/>
          <p:nvPr/>
        </p:nvSpPr>
        <p:spPr>
          <a:xfrm>
            <a:off x="7093971" y="2602116"/>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3" name="Google Shape;371;p21">
            <a:extLst>
              <a:ext uri="{FF2B5EF4-FFF2-40B4-BE49-F238E27FC236}">
                <a16:creationId xmlns:a16="http://schemas.microsoft.com/office/drawing/2014/main" id="{2F4DA953-668A-E8CD-8143-70A9FEF68462}"/>
              </a:ext>
            </a:extLst>
          </p:cNvPr>
          <p:cNvSpPr/>
          <p:nvPr/>
        </p:nvSpPr>
        <p:spPr>
          <a:xfrm>
            <a:off x="6719760" y="2083475"/>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54" name="Google Shape;372;p21">
            <a:extLst>
              <a:ext uri="{FF2B5EF4-FFF2-40B4-BE49-F238E27FC236}">
                <a16:creationId xmlns:a16="http://schemas.microsoft.com/office/drawing/2014/main" id="{3DFDBC09-7444-70C5-A53D-E7AFB63E9FA3}"/>
              </a:ext>
            </a:extLst>
          </p:cNvPr>
          <p:cNvSpPr/>
          <p:nvPr/>
        </p:nvSpPr>
        <p:spPr>
          <a:xfrm>
            <a:off x="7838519" y="2619535"/>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5" name="Google Shape;373;p21">
            <a:extLst>
              <a:ext uri="{FF2B5EF4-FFF2-40B4-BE49-F238E27FC236}">
                <a16:creationId xmlns:a16="http://schemas.microsoft.com/office/drawing/2014/main" id="{99559C28-ABFF-827B-ED45-93DBF2E1912C}"/>
              </a:ext>
            </a:extLst>
          </p:cNvPr>
          <p:cNvSpPr/>
          <p:nvPr/>
        </p:nvSpPr>
        <p:spPr>
          <a:xfrm>
            <a:off x="7550033" y="1632591"/>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56" name="Google Shape;374;p21">
            <a:extLst>
              <a:ext uri="{FF2B5EF4-FFF2-40B4-BE49-F238E27FC236}">
                <a16:creationId xmlns:a16="http://schemas.microsoft.com/office/drawing/2014/main" id="{26DF17CA-FCE5-9D71-BF66-7A749CBD6601}"/>
              </a:ext>
            </a:extLst>
          </p:cNvPr>
          <p:cNvSpPr/>
          <p:nvPr/>
        </p:nvSpPr>
        <p:spPr>
          <a:xfrm>
            <a:off x="8252207" y="2086737"/>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57" name="Google Shape;375;p21">
            <a:extLst>
              <a:ext uri="{FF2B5EF4-FFF2-40B4-BE49-F238E27FC236}">
                <a16:creationId xmlns:a16="http://schemas.microsoft.com/office/drawing/2014/main" id="{CB4D7F39-A5C1-D264-FFD3-086741C75163}"/>
              </a:ext>
            </a:extLst>
          </p:cNvPr>
          <p:cNvSpPr/>
          <p:nvPr/>
        </p:nvSpPr>
        <p:spPr>
          <a:xfrm>
            <a:off x="8930719" y="26188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58" name="Google Shape;376;p21">
            <a:extLst>
              <a:ext uri="{FF2B5EF4-FFF2-40B4-BE49-F238E27FC236}">
                <a16:creationId xmlns:a16="http://schemas.microsoft.com/office/drawing/2014/main" id="{780FC1B6-144B-6436-A7E6-CA07F6EE84F2}"/>
              </a:ext>
            </a:extLst>
          </p:cNvPr>
          <p:cNvSpPr/>
          <p:nvPr/>
        </p:nvSpPr>
        <p:spPr>
          <a:xfrm>
            <a:off x="8893607" y="1632604"/>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59" name="Google Shape;377;p21">
            <a:extLst>
              <a:ext uri="{FF2B5EF4-FFF2-40B4-BE49-F238E27FC236}">
                <a16:creationId xmlns:a16="http://schemas.microsoft.com/office/drawing/2014/main" id="{64F5E4E7-D091-A459-2BB7-8BE2B7946513}"/>
              </a:ext>
            </a:extLst>
          </p:cNvPr>
          <p:cNvSpPr/>
          <p:nvPr/>
        </p:nvSpPr>
        <p:spPr>
          <a:xfrm>
            <a:off x="9807019"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0" name="Google Shape;378;p21">
            <a:extLst>
              <a:ext uri="{FF2B5EF4-FFF2-40B4-BE49-F238E27FC236}">
                <a16:creationId xmlns:a16="http://schemas.microsoft.com/office/drawing/2014/main" id="{16E55F6E-8A0A-CCFA-C20D-E9C7C862FB5D}"/>
              </a:ext>
            </a:extLst>
          </p:cNvPr>
          <p:cNvSpPr/>
          <p:nvPr/>
        </p:nvSpPr>
        <p:spPr>
          <a:xfrm>
            <a:off x="9928607" y="2086737"/>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61" name="Google Shape;379;p21">
            <a:extLst>
              <a:ext uri="{FF2B5EF4-FFF2-40B4-BE49-F238E27FC236}">
                <a16:creationId xmlns:a16="http://schemas.microsoft.com/office/drawing/2014/main" id="{57217157-EB4D-C34D-DAE7-26CE1D92522E}"/>
              </a:ext>
            </a:extLst>
          </p:cNvPr>
          <p:cNvSpPr/>
          <p:nvPr/>
        </p:nvSpPr>
        <p:spPr>
          <a:xfrm>
            <a:off x="10254685" y="2632368"/>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2" name="Google Shape;380;p21">
            <a:extLst>
              <a:ext uri="{FF2B5EF4-FFF2-40B4-BE49-F238E27FC236}">
                <a16:creationId xmlns:a16="http://schemas.microsoft.com/office/drawing/2014/main" id="{56203749-78D4-D2EC-FC16-108FFF62D67F}"/>
              </a:ext>
            </a:extLst>
          </p:cNvPr>
          <p:cNvSpPr txBox="1"/>
          <p:nvPr/>
        </p:nvSpPr>
        <p:spPr>
          <a:xfrm>
            <a:off x="1019547"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1998</a:t>
            </a:r>
            <a:endParaRPr sz="2400">
              <a:latin typeface="Nunito"/>
              <a:ea typeface="Nunito"/>
              <a:cs typeface="Nunito"/>
              <a:sym typeface="Nunito"/>
            </a:endParaRPr>
          </a:p>
        </p:txBody>
      </p:sp>
      <p:sp>
        <p:nvSpPr>
          <p:cNvPr id="63" name="Google Shape;381;p21">
            <a:extLst>
              <a:ext uri="{FF2B5EF4-FFF2-40B4-BE49-F238E27FC236}">
                <a16:creationId xmlns:a16="http://schemas.microsoft.com/office/drawing/2014/main" id="{AE41ACBE-182E-DAA8-6922-85F0F8665FDC}"/>
              </a:ext>
            </a:extLst>
          </p:cNvPr>
          <p:cNvSpPr txBox="1"/>
          <p:nvPr/>
        </p:nvSpPr>
        <p:spPr>
          <a:xfrm>
            <a:off x="9538813" y="2908769"/>
            <a:ext cx="1870800" cy="615513"/>
          </a:xfrm>
          <a:prstGeom prst="rect">
            <a:avLst/>
          </a:prstGeom>
          <a:noFill/>
          <a:ln>
            <a:noFill/>
          </a:ln>
        </p:spPr>
        <p:txBody>
          <a:bodyPr spcFirstLastPara="1" wrap="square" lIns="121900" tIns="121900" rIns="121900" bIns="121900" anchor="t" anchorCtr="0">
            <a:spAutoFit/>
          </a:bodyPr>
          <a:lstStyle/>
          <a:p>
            <a:pPr algn="ctr"/>
            <a:r>
              <a:rPr lang="en" sz="2400">
                <a:latin typeface="Nunito"/>
                <a:ea typeface="Nunito"/>
                <a:cs typeface="Nunito"/>
                <a:sym typeface="Nunito"/>
              </a:rPr>
              <a:t>2022</a:t>
            </a:r>
            <a:endParaRPr sz="2400">
              <a:latin typeface="Nunito"/>
              <a:ea typeface="Nunito"/>
              <a:cs typeface="Nunito"/>
              <a:sym typeface="Nunito"/>
            </a:endParaRPr>
          </a:p>
        </p:txBody>
      </p:sp>
      <p:cxnSp>
        <p:nvCxnSpPr>
          <p:cNvPr id="70" name="Google Shape;356;p21">
            <a:extLst>
              <a:ext uri="{FF2B5EF4-FFF2-40B4-BE49-F238E27FC236}">
                <a16:creationId xmlns:a16="http://schemas.microsoft.com/office/drawing/2014/main" id="{B55CCF29-EAC2-90DF-62D5-0BC317449099}"/>
              </a:ext>
            </a:extLst>
          </p:cNvPr>
          <p:cNvCxnSpPr/>
          <p:nvPr/>
        </p:nvCxnSpPr>
        <p:spPr>
          <a:xfrm>
            <a:off x="1981485" y="2769412"/>
            <a:ext cx="8616000" cy="20800"/>
          </a:xfrm>
          <a:prstGeom prst="straightConnector1">
            <a:avLst/>
          </a:prstGeom>
          <a:noFill/>
          <a:ln w="38100" cap="flat" cmpd="sng">
            <a:solidFill>
              <a:schemeClr val="dk2"/>
            </a:solidFill>
            <a:prstDash val="solid"/>
            <a:round/>
            <a:headEnd type="none" w="med" len="med"/>
            <a:tailEnd type="none" w="med" len="med"/>
          </a:ln>
        </p:spPr>
      </p:cxnSp>
      <p:sp>
        <p:nvSpPr>
          <p:cNvPr id="72" name="Google Shape;358;p21">
            <a:extLst>
              <a:ext uri="{FF2B5EF4-FFF2-40B4-BE49-F238E27FC236}">
                <a16:creationId xmlns:a16="http://schemas.microsoft.com/office/drawing/2014/main" id="{52D1524D-145A-A1C3-7483-05611893D6C6}"/>
              </a:ext>
            </a:extLst>
          </p:cNvPr>
          <p:cNvSpPr/>
          <p:nvPr/>
        </p:nvSpPr>
        <p:spPr>
          <a:xfrm>
            <a:off x="1783644"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3" name="Google Shape;359;p21">
            <a:extLst>
              <a:ext uri="{FF2B5EF4-FFF2-40B4-BE49-F238E27FC236}">
                <a16:creationId xmlns:a16="http://schemas.microsoft.com/office/drawing/2014/main" id="{FC7CF004-64D3-040A-AE33-0B282A465FC9}"/>
              </a:ext>
            </a:extLst>
          </p:cNvPr>
          <p:cNvSpPr/>
          <p:nvPr/>
        </p:nvSpPr>
        <p:spPr>
          <a:xfrm>
            <a:off x="2205125"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4" name="Google Shape;360;p21">
            <a:extLst>
              <a:ext uri="{FF2B5EF4-FFF2-40B4-BE49-F238E27FC236}">
                <a16:creationId xmlns:a16="http://schemas.microsoft.com/office/drawing/2014/main" id="{6E456414-79A1-0E58-E8A9-3D1B5B4308DC}"/>
              </a:ext>
            </a:extLst>
          </p:cNvPr>
          <p:cNvSpPr/>
          <p:nvPr/>
        </p:nvSpPr>
        <p:spPr>
          <a:xfrm>
            <a:off x="3016671" y="2611568"/>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5" name="Google Shape;361;p21">
            <a:extLst>
              <a:ext uri="{FF2B5EF4-FFF2-40B4-BE49-F238E27FC236}">
                <a16:creationId xmlns:a16="http://schemas.microsoft.com/office/drawing/2014/main" id="{F007DC09-4731-869F-D8D6-CE501A527410}"/>
              </a:ext>
            </a:extLst>
          </p:cNvPr>
          <p:cNvSpPr/>
          <p:nvPr/>
        </p:nvSpPr>
        <p:spPr>
          <a:xfrm>
            <a:off x="4133192" y="2607184"/>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76" name="Google Shape;362;p21">
            <a:extLst>
              <a:ext uri="{FF2B5EF4-FFF2-40B4-BE49-F238E27FC236}">
                <a16:creationId xmlns:a16="http://schemas.microsoft.com/office/drawing/2014/main" id="{20A09D35-FCD4-CB1F-4693-D48069C004A7}"/>
              </a:ext>
            </a:extLst>
          </p:cNvPr>
          <p:cNvSpPr/>
          <p:nvPr/>
        </p:nvSpPr>
        <p:spPr>
          <a:xfrm>
            <a:off x="1418603" y="2092925"/>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77" name="Google Shape;363;p21">
            <a:extLst>
              <a:ext uri="{FF2B5EF4-FFF2-40B4-BE49-F238E27FC236}">
                <a16:creationId xmlns:a16="http://schemas.microsoft.com/office/drawing/2014/main" id="{B59E7619-2C67-32D7-256C-FE6CE878EB18}"/>
              </a:ext>
            </a:extLst>
          </p:cNvPr>
          <p:cNvSpPr/>
          <p:nvPr/>
        </p:nvSpPr>
        <p:spPr>
          <a:xfrm>
            <a:off x="2205099" y="1574239"/>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8" name="Google Shape;364;p21">
            <a:extLst>
              <a:ext uri="{FF2B5EF4-FFF2-40B4-BE49-F238E27FC236}">
                <a16:creationId xmlns:a16="http://schemas.microsoft.com/office/drawing/2014/main" id="{6CE9C6B2-C554-D3B7-5AF8-9AB92AE8176A}"/>
              </a:ext>
            </a:extLst>
          </p:cNvPr>
          <p:cNvSpPr/>
          <p:nvPr/>
        </p:nvSpPr>
        <p:spPr>
          <a:xfrm>
            <a:off x="2728185" y="2092925"/>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79" name="Google Shape;365;p21">
            <a:extLst>
              <a:ext uri="{FF2B5EF4-FFF2-40B4-BE49-F238E27FC236}">
                <a16:creationId xmlns:a16="http://schemas.microsoft.com/office/drawing/2014/main" id="{03A71FEA-4655-724D-F2B5-5A94464E83B6}"/>
              </a:ext>
            </a:extLst>
          </p:cNvPr>
          <p:cNvSpPr/>
          <p:nvPr/>
        </p:nvSpPr>
        <p:spPr>
          <a:xfrm>
            <a:off x="3525328" y="1574255"/>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80" name="Google Shape;366;p21">
            <a:extLst>
              <a:ext uri="{FF2B5EF4-FFF2-40B4-BE49-F238E27FC236}">
                <a16:creationId xmlns:a16="http://schemas.microsoft.com/office/drawing/2014/main" id="{645590D1-882F-FBCC-BB6D-8F4E88226542}"/>
              </a:ext>
            </a:extLst>
          </p:cNvPr>
          <p:cNvSpPr/>
          <p:nvPr/>
        </p:nvSpPr>
        <p:spPr>
          <a:xfrm>
            <a:off x="5201119" y="2638511"/>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1" name="Google Shape;367;p21">
            <a:extLst>
              <a:ext uri="{FF2B5EF4-FFF2-40B4-BE49-F238E27FC236}">
                <a16:creationId xmlns:a16="http://schemas.microsoft.com/office/drawing/2014/main" id="{17BB50E0-4695-1C81-E131-DD987E6CDFF0}"/>
              </a:ext>
            </a:extLst>
          </p:cNvPr>
          <p:cNvSpPr/>
          <p:nvPr/>
        </p:nvSpPr>
        <p:spPr>
          <a:xfrm>
            <a:off x="4655456" y="2119869"/>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82" name="Google Shape;368;p21">
            <a:extLst>
              <a:ext uri="{FF2B5EF4-FFF2-40B4-BE49-F238E27FC236}">
                <a16:creationId xmlns:a16="http://schemas.microsoft.com/office/drawing/2014/main" id="{C05369D4-5267-85B5-14DC-0B296DF1793C}"/>
              </a:ext>
            </a:extLst>
          </p:cNvPr>
          <p:cNvSpPr/>
          <p:nvPr/>
        </p:nvSpPr>
        <p:spPr>
          <a:xfrm>
            <a:off x="6332292" y="2626467"/>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3" name="Google Shape;369;p21">
            <a:extLst>
              <a:ext uri="{FF2B5EF4-FFF2-40B4-BE49-F238E27FC236}">
                <a16:creationId xmlns:a16="http://schemas.microsoft.com/office/drawing/2014/main" id="{B9D7FE2E-0C0D-8DE4-056B-56D2782D8654}"/>
              </a:ext>
            </a:extLst>
          </p:cNvPr>
          <p:cNvSpPr/>
          <p:nvPr/>
        </p:nvSpPr>
        <p:spPr>
          <a:xfrm>
            <a:off x="5786629" y="1629364"/>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84" name="Google Shape;370;p21">
            <a:extLst>
              <a:ext uri="{FF2B5EF4-FFF2-40B4-BE49-F238E27FC236}">
                <a16:creationId xmlns:a16="http://schemas.microsoft.com/office/drawing/2014/main" id="{49C8C4F2-C9D0-26CF-0D0E-47FC865699C0}"/>
              </a:ext>
            </a:extLst>
          </p:cNvPr>
          <p:cNvSpPr/>
          <p:nvPr/>
        </p:nvSpPr>
        <p:spPr>
          <a:xfrm>
            <a:off x="7093971" y="2621760"/>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5" name="Google Shape;371;p21">
            <a:extLst>
              <a:ext uri="{FF2B5EF4-FFF2-40B4-BE49-F238E27FC236}">
                <a16:creationId xmlns:a16="http://schemas.microsoft.com/office/drawing/2014/main" id="{B68129ED-E3DE-04E5-55C6-623649BB292C}"/>
              </a:ext>
            </a:extLst>
          </p:cNvPr>
          <p:cNvSpPr/>
          <p:nvPr/>
        </p:nvSpPr>
        <p:spPr>
          <a:xfrm>
            <a:off x="6719760" y="2103119"/>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86" name="Google Shape;372;p21">
            <a:extLst>
              <a:ext uri="{FF2B5EF4-FFF2-40B4-BE49-F238E27FC236}">
                <a16:creationId xmlns:a16="http://schemas.microsoft.com/office/drawing/2014/main" id="{1881113C-6C3A-467E-8A48-13382B4769C7}"/>
              </a:ext>
            </a:extLst>
          </p:cNvPr>
          <p:cNvSpPr/>
          <p:nvPr/>
        </p:nvSpPr>
        <p:spPr>
          <a:xfrm>
            <a:off x="7838519" y="2639179"/>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87" name="Google Shape;373;p21">
            <a:extLst>
              <a:ext uri="{FF2B5EF4-FFF2-40B4-BE49-F238E27FC236}">
                <a16:creationId xmlns:a16="http://schemas.microsoft.com/office/drawing/2014/main" id="{8B10C565-5375-37AA-8666-FE45D171DD0C}"/>
              </a:ext>
            </a:extLst>
          </p:cNvPr>
          <p:cNvSpPr/>
          <p:nvPr/>
        </p:nvSpPr>
        <p:spPr>
          <a:xfrm>
            <a:off x="7550033" y="1652235"/>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88" name="Google Shape;374;p21">
            <a:extLst>
              <a:ext uri="{FF2B5EF4-FFF2-40B4-BE49-F238E27FC236}">
                <a16:creationId xmlns:a16="http://schemas.microsoft.com/office/drawing/2014/main" id="{7AAF2EB0-824C-6830-9132-1E7CC1DC3525}"/>
              </a:ext>
            </a:extLst>
          </p:cNvPr>
          <p:cNvSpPr/>
          <p:nvPr/>
        </p:nvSpPr>
        <p:spPr>
          <a:xfrm>
            <a:off x="8252207" y="2106381"/>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89" name="Google Shape;375;p21">
            <a:extLst>
              <a:ext uri="{FF2B5EF4-FFF2-40B4-BE49-F238E27FC236}">
                <a16:creationId xmlns:a16="http://schemas.microsoft.com/office/drawing/2014/main" id="{2B29A12E-D21E-980B-5268-545CD82C7F25}"/>
              </a:ext>
            </a:extLst>
          </p:cNvPr>
          <p:cNvSpPr/>
          <p:nvPr/>
        </p:nvSpPr>
        <p:spPr>
          <a:xfrm>
            <a:off x="8930719" y="26385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0" name="Google Shape;376;p21">
            <a:extLst>
              <a:ext uri="{FF2B5EF4-FFF2-40B4-BE49-F238E27FC236}">
                <a16:creationId xmlns:a16="http://schemas.microsoft.com/office/drawing/2014/main" id="{1543393A-E72C-3046-C7E7-3B957E7464FF}"/>
              </a:ext>
            </a:extLst>
          </p:cNvPr>
          <p:cNvSpPr/>
          <p:nvPr/>
        </p:nvSpPr>
        <p:spPr>
          <a:xfrm>
            <a:off x="8893607" y="1652248"/>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91" name="Google Shape;377;p21">
            <a:extLst>
              <a:ext uri="{FF2B5EF4-FFF2-40B4-BE49-F238E27FC236}">
                <a16:creationId xmlns:a16="http://schemas.microsoft.com/office/drawing/2014/main" id="{FFDD3706-5A4F-8D52-40A8-DDB78EFE223A}"/>
              </a:ext>
            </a:extLst>
          </p:cNvPr>
          <p:cNvSpPr/>
          <p:nvPr/>
        </p:nvSpPr>
        <p:spPr>
          <a:xfrm>
            <a:off x="9807019"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2" name="Google Shape;378;p21">
            <a:extLst>
              <a:ext uri="{FF2B5EF4-FFF2-40B4-BE49-F238E27FC236}">
                <a16:creationId xmlns:a16="http://schemas.microsoft.com/office/drawing/2014/main" id="{A4D25856-D529-27A2-1BEE-D6B9C8C8DA7F}"/>
              </a:ext>
            </a:extLst>
          </p:cNvPr>
          <p:cNvSpPr/>
          <p:nvPr/>
        </p:nvSpPr>
        <p:spPr>
          <a:xfrm>
            <a:off x="9928607" y="2106381"/>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93" name="Google Shape;379;p21">
            <a:extLst>
              <a:ext uri="{FF2B5EF4-FFF2-40B4-BE49-F238E27FC236}">
                <a16:creationId xmlns:a16="http://schemas.microsoft.com/office/drawing/2014/main" id="{991F946B-EA5A-3098-9E0B-8C5724042242}"/>
              </a:ext>
            </a:extLst>
          </p:cNvPr>
          <p:cNvSpPr/>
          <p:nvPr/>
        </p:nvSpPr>
        <p:spPr>
          <a:xfrm>
            <a:off x="10254685" y="265201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65" name="Google Shape;429;p23">
            <a:extLst>
              <a:ext uri="{FF2B5EF4-FFF2-40B4-BE49-F238E27FC236}">
                <a16:creationId xmlns:a16="http://schemas.microsoft.com/office/drawing/2014/main" id="{D8975ECB-2D95-DBD0-28DA-6359AE65016E}"/>
              </a:ext>
            </a:extLst>
          </p:cNvPr>
          <p:cNvSpPr/>
          <p:nvPr/>
        </p:nvSpPr>
        <p:spPr>
          <a:xfrm rot="5400000">
            <a:off x="8744167" y="1085374"/>
            <a:ext cx="329600" cy="3823200"/>
          </a:xfrm>
          <a:prstGeom prst="rightBrace">
            <a:avLst>
              <a:gd name="adj1" fmla="val 44711"/>
              <a:gd name="adj2" fmla="val 50000"/>
            </a:avLst>
          </a:prstGeom>
          <a:noFill/>
          <a:ln w="34925" cap="flat" cmpd="sng">
            <a:solidFill>
              <a:schemeClr val="accent2"/>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chemeClr val="dk1"/>
              </a:solidFill>
              <a:latin typeface="Arial"/>
              <a:ea typeface="Arial"/>
              <a:cs typeface="Arial"/>
              <a:sym typeface="Arial"/>
            </a:endParaRPr>
          </a:p>
        </p:txBody>
      </p:sp>
      <p:sp>
        <p:nvSpPr>
          <p:cNvPr id="66" name="Google Shape;430;p23">
            <a:extLst>
              <a:ext uri="{FF2B5EF4-FFF2-40B4-BE49-F238E27FC236}">
                <a16:creationId xmlns:a16="http://schemas.microsoft.com/office/drawing/2014/main" id="{3F4F3AB4-B86D-2BD2-FD8A-0CC1F41C9C33}"/>
              </a:ext>
            </a:extLst>
          </p:cNvPr>
          <p:cNvSpPr txBox="1"/>
          <p:nvPr/>
        </p:nvSpPr>
        <p:spPr>
          <a:xfrm>
            <a:off x="516679" y="3425958"/>
            <a:ext cx="2253200" cy="2585269"/>
          </a:xfrm>
          <a:prstGeom prst="rect">
            <a:avLst/>
          </a:prstGeom>
          <a:noFill/>
          <a:ln>
            <a:noFill/>
          </a:ln>
        </p:spPr>
        <p:txBody>
          <a:bodyPr spcFirstLastPara="1" wrap="square" lIns="121900" tIns="60933" rIns="121900" bIns="60933" anchor="t" anchorCtr="0">
            <a:spAutoFit/>
          </a:bodyPr>
          <a:lstStyle/>
          <a:p>
            <a:r>
              <a:rPr lang="en" sz="1600" b="1" dirty="0">
                <a:latin typeface="Arial" panose="020B0604020202020204" pitchFamily="34" charset="0"/>
                <a:ea typeface="Arial"/>
                <a:cs typeface="Arial" panose="020B0604020202020204" pitchFamily="34" charset="0"/>
                <a:sym typeface="Arial"/>
              </a:rPr>
              <a:t>OpenMP 4.0</a:t>
            </a:r>
            <a:endParaRPr sz="1600" b="1"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target [data]</a:t>
            </a:r>
            <a:endParaRPr sz="1600"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declare target</a:t>
            </a:r>
            <a:endParaRPr sz="1600"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target update</a:t>
            </a:r>
            <a:endParaRPr sz="1600"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simd</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declare simd</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loop simd</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Teams</a:t>
            </a:r>
            <a:endParaRPr sz="1600"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distribute</a:t>
            </a:r>
            <a:endParaRPr sz="1600" dirty="0">
              <a:latin typeface="Arial" panose="020B0604020202020204" pitchFamily="34" charset="0"/>
              <a:ea typeface="Arial"/>
              <a:cs typeface="Arial" panose="020B0604020202020204" pitchFamily="34" charset="0"/>
              <a:sym typeface="Arial"/>
            </a:endParaRPr>
          </a:p>
          <a:p>
            <a:endParaRPr sz="1600" dirty="0">
              <a:latin typeface="Arial" panose="020B0604020202020204" pitchFamily="34" charset="0"/>
              <a:ea typeface="Arial"/>
              <a:cs typeface="Arial" panose="020B0604020202020204" pitchFamily="34" charset="0"/>
              <a:sym typeface="Arial"/>
            </a:endParaRPr>
          </a:p>
        </p:txBody>
      </p:sp>
      <p:sp>
        <p:nvSpPr>
          <p:cNvPr id="67" name="Google Shape;431;p23">
            <a:extLst>
              <a:ext uri="{FF2B5EF4-FFF2-40B4-BE49-F238E27FC236}">
                <a16:creationId xmlns:a16="http://schemas.microsoft.com/office/drawing/2014/main" id="{C63FA05C-9EA3-864A-1192-FED24BC420BA}"/>
              </a:ext>
            </a:extLst>
          </p:cNvPr>
          <p:cNvSpPr txBox="1"/>
          <p:nvPr/>
        </p:nvSpPr>
        <p:spPr>
          <a:xfrm>
            <a:off x="2769879" y="3435704"/>
            <a:ext cx="2253200" cy="1846605"/>
          </a:xfrm>
          <a:prstGeom prst="rect">
            <a:avLst/>
          </a:prstGeom>
          <a:noFill/>
          <a:ln>
            <a:noFill/>
          </a:ln>
        </p:spPr>
        <p:txBody>
          <a:bodyPr spcFirstLastPara="1" wrap="square" lIns="121900" tIns="60933" rIns="121900" bIns="60933" anchor="t" anchorCtr="0">
            <a:spAutoFit/>
          </a:bodyPr>
          <a:lstStyle/>
          <a:p>
            <a:r>
              <a:rPr lang="en" sz="1600" b="1" dirty="0">
                <a:latin typeface="Arial" panose="020B0604020202020204" pitchFamily="34" charset="0"/>
                <a:ea typeface="Arial"/>
                <a:cs typeface="Arial" panose="020B0604020202020204" pitchFamily="34" charset="0"/>
                <a:sym typeface="Arial"/>
              </a:rPr>
              <a:t>OpenMP 4.5</a:t>
            </a:r>
            <a:endParaRPr sz="1600" b="1"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taskloop</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taskloop simd</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target enter data </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target exit data </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target simd </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ea typeface="Arial"/>
              <a:cs typeface="Arial" panose="020B0604020202020204" pitchFamily="34" charset="0"/>
              <a:sym typeface="Arial"/>
            </a:endParaRPr>
          </a:p>
        </p:txBody>
      </p:sp>
      <p:sp>
        <p:nvSpPr>
          <p:cNvPr id="68" name="Google Shape;432;p23">
            <a:extLst>
              <a:ext uri="{FF2B5EF4-FFF2-40B4-BE49-F238E27FC236}">
                <a16:creationId xmlns:a16="http://schemas.microsoft.com/office/drawing/2014/main" id="{E5AFDB1A-DB97-F3FD-4F09-F51734647A92}"/>
              </a:ext>
            </a:extLst>
          </p:cNvPr>
          <p:cNvSpPr txBox="1"/>
          <p:nvPr/>
        </p:nvSpPr>
        <p:spPr>
          <a:xfrm>
            <a:off x="5147433" y="3432498"/>
            <a:ext cx="2253200" cy="2585269"/>
          </a:xfrm>
          <a:prstGeom prst="rect">
            <a:avLst/>
          </a:prstGeom>
          <a:noFill/>
          <a:ln>
            <a:noFill/>
          </a:ln>
        </p:spPr>
        <p:txBody>
          <a:bodyPr spcFirstLastPara="1" wrap="square" lIns="121900" tIns="60933" rIns="121900" bIns="60933" anchor="t" anchorCtr="0">
            <a:spAutoFit/>
          </a:bodyPr>
          <a:lstStyle/>
          <a:p>
            <a:r>
              <a:rPr lang="en" sz="1600" b="1" dirty="0">
                <a:latin typeface="Arial" panose="020B0604020202020204" pitchFamily="34" charset="0"/>
                <a:ea typeface="Arial"/>
                <a:cs typeface="Arial" panose="020B0604020202020204" pitchFamily="34" charset="0"/>
                <a:sym typeface="Arial"/>
              </a:rPr>
              <a:t>OpenMP 5.0</a:t>
            </a:r>
            <a:endParaRPr sz="1600" b="1"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allocate</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declare mapper</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declare variant </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Memory spaces </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parallel loop </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teams loop</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requires</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scan</a:t>
            </a:r>
            <a:endParaRPr sz="1600" dirty="0">
              <a:latin typeface="Arial" panose="020B0604020202020204" pitchFamily="34" charset="0"/>
              <a:ea typeface="Helvetica Neue"/>
              <a:cs typeface="Arial" panose="020B0604020202020204" pitchFamily="34" charset="0"/>
              <a:sym typeface="Helvetica Neue"/>
            </a:endParaRPr>
          </a:p>
          <a:p>
            <a:endParaRPr sz="1600" dirty="0">
              <a:latin typeface="Arial" panose="020B0604020202020204" pitchFamily="34" charset="0"/>
              <a:ea typeface="Arial"/>
              <a:cs typeface="Arial" panose="020B0604020202020204" pitchFamily="34" charset="0"/>
              <a:sym typeface="Arial"/>
            </a:endParaRPr>
          </a:p>
        </p:txBody>
      </p:sp>
      <p:sp>
        <p:nvSpPr>
          <p:cNvPr id="69" name="Google Shape;434;p23">
            <a:extLst>
              <a:ext uri="{FF2B5EF4-FFF2-40B4-BE49-F238E27FC236}">
                <a16:creationId xmlns:a16="http://schemas.microsoft.com/office/drawing/2014/main" id="{019A5DB3-B12A-B779-AEA9-2893C1B982FC}"/>
              </a:ext>
            </a:extLst>
          </p:cNvPr>
          <p:cNvSpPr txBox="1"/>
          <p:nvPr/>
        </p:nvSpPr>
        <p:spPr>
          <a:xfrm>
            <a:off x="9893207" y="3435703"/>
            <a:ext cx="2253200" cy="1600384"/>
          </a:xfrm>
          <a:prstGeom prst="rect">
            <a:avLst/>
          </a:prstGeom>
          <a:noFill/>
          <a:ln>
            <a:noFill/>
          </a:ln>
        </p:spPr>
        <p:txBody>
          <a:bodyPr spcFirstLastPara="1" wrap="square" lIns="121900" tIns="60933" rIns="121900" bIns="60933" anchor="t" anchorCtr="0">
            <a:spAutoFit/>
          </a:bodyPr>
          <a:lstStyle/>
          <a:p>
            <a:r>
              <a:rPr lang="en" sz="1600" b="1" dirty="0">
                <a:latin typeface="Arial" panose="020B0604020202020204" pitchFamily="34" charset="0"/>
                <a:ea typeface="Arial"/>
                <a:cs typeface="Arial" panose="020B0604020202020204" pitchFamily="34" charset="0"/>
                <a:sym typeface="Arial"/>
              </a:rPr>
              <a:t>OpenMP 5.</a:t>
            </a:r>
            <a:r>
              <a:rPr lang="en" sz="1600" b="1" dirty="0">
                <a:latin typeface="Arial" panose="020B0604020202020204" pitchFamily="34" charset="0"/>
                <a:cs typeface="Arial" panose="020B0604020202020204" pitchFamily="34" charset="0"/>
              </a:rPr>
              <a:t>2</a:t>
            </a:r>
            <a:endParaRPr sz="1600" b="1" dirty="0">
              <a:latin typeface="Arial" panose="020B0604020202020204" pitchFamily="34" charset="0"/>
              <a:cs typeface="Arial" panose="020B0604020202020204" pitchFamily="34" charset="0"/>
            </a:endParaRPr>
          </a:p>
          <a:p>
            <a:r>
              <a:rPr lang="en" sz="1600" dirty="0">
                <a:latin typeface="Arial" panose="020B0604020202020204" pitchFamily="34" charset="0"/>
                <a:ea typeface="Helvetica Neue"/>
                <a:cs typeface="Arial" panose="020B0604020202020204" pitchFamily="34" charset="0"/>
                <a:sym typeface="Helvetica Neue"/>
              </a:rPr>
              <a:t>ompx</a:t>
            </a:r>
            <a:endParaRPr sz="1600" dirty="0">
              <a:latin typeface="Arial" panose="020B0604020202020204" pitchFamily="34" charset="0"/>
              <a:ea typeface="Helvetica Neue"/>
              <a:cs typeface="Arial" panose="020B0604020202020204" pitchFamily="34" charset="0"/>
              <a:sym typeface="Helvetica Neue"/>
            </a:endParaRPr>
          </a:p>
          <a:p>
            <a:r>
              <a:rPr lang="en" sz="1600" dirty="0">
                <a:latin typeface="Arial" panose="020B0604020202020204" pitchFamily="34" charset="0"/>
                <a:ea typeface="Helvetica Neue"/>
                <a:cs typeface="Arial" panose="020B0604020202020204" pitchFamily="34" charset="0"/>
                <a:sym typeface="Helvetica Neue"/>
              </a:rPr>
              <a:t>Reorganization</a:t>
            </a:r>
            <a:endParaRPr sz="1600" dirty="0">
              <a:latin typeface="Arial" panose="020B0604020202020204" pitchFamily="34" charset="0"/>
              <a:ea typeface="Helvetica Neue"/>
              <a:cs typeface="Arial" panose="020B0604020202020204" pitchFamily="34" charset="0"/>
              <a:sym typeface="Helvetica Neue"/>
            </a:endParaRPr>
          </a:p>
          <a:p>
            <a:r>
              <a:rPr lang="en-US" sz="1600" i="1" dirty="0">
                <a:latin typeface="Arial" panose="020B0604020202020204" pitchFamily="34" charset="0"/>
                <a:ea typeface="Helvetica Neue"/>
                <a:cs typeface="Arial" panose="020B0604020202020204" pitchFamily="34" charset="0"/>
                <a:sym typeface="Helvetica Neue"/>
              </a:rPr>
              <a:t>More being added</a:t>
            </a:r>
            <a:endParaRPr sz="1600" i="1" dirty="0">
              <a:latin typeface="Arial" panose="020B0604020202020204" pitchFamily="34" charset="0"/>
              <a:ea typeface="Helvetica Neue"/>
              <a:cs typeface="Arial" panose="020B0604020202020204" pitchFamily="34" charset="0"/>
              <a:sym typeface="Helvetica Neue"/>
            </a:endParaRPr>
          </a:p>
          <a:p>
            <a:endParaRPr sz="1600" dirty="0">
              <a:latin typeface="Arial" panose="020B0604020202020204" pitchFamily="34" charset="0"/>
              <a:ea typeface="Helvetica Neue"/>
              <a:cs typeface="Arial" panose="020B0604020202020204" pitchFamily="34" charset="0"/>
              <a:sym typeface="Helvetica Neue"/>
            </a:endParaRPr>
          </a:p>
          <a:p>
            <a:endParaRPr sz="1600" dirty="0">
              <a:latin typeface="Arial" panose="020B0604020202020204" pitchFamily="34" charset="0"/>
              <a:ea typeface="Arial"/>
              <a:cs typeface="Arial" panose="020B0604020202020204" pitchFamily="34" charset="0"/>
              <a:sym typeface="Arial"/>
            </a:endParaRPr>
          </a:p>
        </p:txBody>
      </p:sp>
      <p:sp>
        <p:nvSpPr>
          <p:cNvPr id="71" name="Google Shape;433;p23">
            <a:extLst>
              <a:ext uri="{FF2B5EF4-FFF2-40B4-BE49-F238E27FC236}">
                <a16:creationId xmlns:a16="http://schemas.microsoft.com/office/drawing/2014/main" id="{155E5DB1-0EF6-55AA-820F-8A9DFE1D182B}"/>
              </a:ext>
            </a:extLst>
          </p:cNvPr>
          <p:cNvSpPr txBox="1"/>
          <p:nvPr/>
        </p:nvSpPr>
        <p:spPr>
          <a:xfrm>
            <a:off x="7515653" y="3428897"/>
            <a:ext cx="1689900"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dirty="0">
                <a:latin typeface="Arial" panose="020B0604020202020204" pitchFamily="34" charset="0"/>
                <a:ea typeface="Arial"/>
                <a:cs typeface="Arial" panose="020B0604020202020204" pitchFamily="34" charset="0"/>
                <a:sym typeface="Arial"/>
              </a:rPr>
              <a:t>OpenMP 5.</a:t>
            </a:r>
            <a:r>
              <a:rPr lang="en" sz="1600" b="1" dirty="0">
                <a:latin typeface="Arial" panose="020B0604020202020204" pitchFamily="34" charset="0"/>
                <a:cs typeface="Arial" panose="020B0604020202020204" pitchFamily="34" charset="0"/>
              </a:rPr>
              <a:t>1</a:t>
            </a:r>
            <a:endParaRPr sz="1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Variant dispatch</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declare mapper </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Memory spaces </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parallel loop </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teams loop</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Interop</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masked</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scope</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None/>
            </a:pPr>
            <a:r>
              <a:rPr lang="en" sz="1600" dirty="0">
                <a:latin typeface="Arial" panose="020B0604020202020204" pitchFamily="34" charset="0"/>
                <a:ea typeface="Helvetica Neue"/>
                <a:cs typeface="Arial" panose="020B0604020202020204" pitchFamily="34" charset="0"/>
                <a:sym typeface="Helvetica Neue"/>
              </a:rPr>
              <a:t>tile/unroll</a:t>
            </a: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sz="1600" dirty="0">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sz="1600" dirty="0">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5146405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C3B0-2FEC-415F-AA33-0124F34C4406}"/>
              </a:ext>
            </a:extLst>
          </p:cNvPr>
          <p:cNvSpPr>
            <a:spLocks noGrp="1"/>
          </p:cNvSpPr>
          <p:nvPr>
            <p:ph type="title"/>
          </p:nvPr>
        </p:nvSpPr>
        <p:spPr/>
        <p:txBody>
          <a:bodyPr/>
          <a:lstStyle/>
          <a:p>
            <a:r>
              <a:rPr lang="en-US" dirty="0"/>
              <a:t>Level 2: matrix-vector operations</a:t>
            </a:r>
          </a:p>
        </p:txBody>
      </p:sp>
      <p:sp>
        <p:nvSpPr>
          <p:cNvPr id="3" name="Content Placeholder 2">
            <a:extLst>
              <a:ext uri="{FF2B5EF4-FFF2-40B4-BE49-F238E27FC236}">
                <a16:creationId xmlns:a16="http://schemas.microsoft.com/office/drawing/2014/main" id="{308D2C3C-CFE6-4537-82A7-F8C115297E07}"/>
              </a:ext>
            </a:extLst>
          </p:cNvPr>
          <p:cNvSpPr>
            <a:spLocks noGrp="1"/>
          </p:cNvSpPr>
          <p:nvPr>
            <p:ph idx="1"/>
          </p:nvPr>
        </p:nvSpPr>
        <p:spPr/>
        <p:txBody>
          <a:bodyPr/>
          <a:lstStyle/>
          <a:p>
            <a:pPr marL="0" indent="0">
              <a:buNone/>
            </a:pPr>
            <a:r>
              <a:rPr lang="en-US" dirty="0"/>
              <a:t>Example</a:t>
            </a:r>
          </a:p>
          <a:p>
            <a:r>
              <a:rPr lang="en-US" dirty="0"/>
              <a:t>SGEMV performs matrix vector multiply </a:t>
            </a:r>
            <a:r>
              <a:rPr lang="es-ES" b="1" dirty="0"/>
              <a:t>y</a:t>
            </a:r>
            <a:r>
              <a:rPr lang="es-ES" dirty="0"/>
              <a:t> = </a:t>
            </a:r>
            <a:r>
              <a:rPr lang="es-ES" dirty="0" err="1"/>
              <a:t>alpha</a:t>
            </a:r>
            <a:r>
              <a:rPr lang="es-ES" dirty="0"/>
              <a:t>*</a:t>
            </a:r>
            <a:r>
              <a:rPr lang="es-ES" b="1" dirty="0"/>
              <a:t>A</a:t>
            </a:r>
            <a:r>
              <a:rPr lang="es-ES" dirty="0"/>
              <a:t>*</a:t>
            </a:r>
            <a:r>
              <a:rPr lang="es-ES" b="1" dirty="0"/>
              <a:t>x</a:t>
            </a:r>
            <a:r>
              <a:rPr lang="es-ES" dirty="0"/>
              <a:t> + beta*</a:t>
            </a:r>
            <a:r>
              <a:rPr lang="es-ES" b="1" dirty="0"/>
              <a:t>y</a:t>
            </a:r>
            <a:endParaRPr lang="en-US" b="1" dirty="0"/>
          </a:p>
          <a:p>
            <a:pPr marL="0" indent="0">
              <a:buNone/>
            </a:pPr>
            <a:r>
              <a:rPr lang="en-US" sz="2000" dirty="0">
                <a:latin typeface="Courier New" panose="02070309020205020404" pitchFamily="49" charset="0"/>
                <a:cs typeface="Courier New" panose="02070309020205020404" pitchFamily="49" charset="0"/>
              </a:rPr>
              <a:t>void </a:t>
            </a:r>
            <a:r>
              <a:rPr lang="en-US" sz="2000" dirty="0" err="1">
                <a:latin typeface="Courier New" panose="02070309020205020404" pitchFamily="49" charset="0"/>
                <a:cs typeface="Courier New" panose="02070309020205020404" pitchFamily="49" charset="0"/>
              </a:rPr>
              <a:t>sgemv</a:t>
            </a:r>
            <a:r>
              <a:rPr lang="en-US" sz="2000" dirty="0">
                <a:latin typeface="Courier New" panose="02070309020205020404" pitchFamily="49" charset="0"/>
                <a:cs typeface="Courier New" panose="02070309020205020404" pitchFamily="49" charset="0"/>
              </a:rPr>
              <a:t>(const char *trans, const MKL_INT *m, const MKL_INT *n, const float *alpha, const float *a, const MKL_INT *</a:t>
            </a:r>
            <a:r>
              <a:rPr lang="en-US" sz="2000" dirty="0" err="1">
                <a:latin typeface="Courier New" panose="02070309020205020404" pitchFamily="49" charset="0"/>
                <a:cs typeface="Courier New" panose="02070309020205020404" pitchFamily="49" charset="0"/>
              </a:rPr>
              <a:t>lda</a:t>
            </a:r>
            <a:r>
              <a:rPr lang="en-US" sz="2000" dirty="0">
                <a:latin typeface="Courier New" panose="02070309020205020404" pitchFamily="49" charset="0"/>
                <a:cs typeface="Courier New" panose="02070309020205020404" pitchFamily="49" charset="0"/>
              </a:rPr>
              <a:t>, const float *x, const MKL_INT *</a:t>
            </a:r>
            <a:r>
              <a:rPr lang="en-US" sz="2000" dirty="0" err="1">
                <a:latin typeface="Courier New" panose="02070309020205020404" pitchFamily="49" charset="0"/>
                <a:cs typeface="Courier New" panose="02070309020205020404" pitchFamily="49" charset="0"/>
              </a:rPr>
              <a:t>incx</a:t>
            </a:r>
            <a:r>
              <a:rPr lang="en-US" sz="2000" dirty="0">
                <a:latin typeface="Courier New" panose="02070309020205020404" pitchFamily="49" charset="0"/>
                <a:cs typeface="Courier New" panose="02070309020205020404" pitchFamily="49" charset="0"/>
              </a:rPr>
              <a:t>, const float *beta, float *y, const MKL_INT *</a:t>
            </a:r>
            <a:r>
              <a:rPr lang="en-US" sz="2000" dirty="0" err="1">
                <a:latin typeface="Courier New" panose="02070309020205020404" pitchFamily="49" charset="0"/>
                <a:cs typeface="Courier New" panose="02070309020205020404" pitchFamily="49" charset="0"/>
              </a:rPr>
              <a:t>incy</a:t>
            </a:r>
            <a:r>
              <a:rPr lang="en-US" sz="2000"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If </a:t>
            </a:r>
            <a:r>
              <a:rPr lang="en-US" sz="2800" dirty="0">
                <a:latin typeface="Courier New" panose="02070309020205020404" pitchFamily="49" charset="0"/>
                <a:cs typeface="Courier New" panose="02070309020205020404" pitchFamily="49" charset="0"/>
              </a:rPr>
              <a:t>trans == ‘T’ </a:t>
            </a:r>
            <a:r>
              <a:rPr lang="en-US" sz="2800" dirty="0">
                <a:cs typeface="Courier New" panose="02070309020205020404" pitchFamily="49" charset="0"/>
              </a:rPr>
              <a:t>compute </a:t>
            </a:r>
            <a:r>
              <a:rPr lang="es-ES" b="1" dirty="0"/>
              <a:t>y</a:t>
            </a:r>
            <a:r>
              <a:rPr lang="es-ES" dirty="0"/>
              <a:t> = </a:t>
            </a:r>
            <a:r>
              <a:rPr lang="es-ES" dirty="0" err="1"/>
              <a:t>alpha</a:t>
            </a:r>
            <a:r>
              <a:rPr lang="es-ES" dirty="0"/>
              <a:t>*</a:t>
            </a:r>
            <a:r>
              <a:rPr lang="es-ES" b="1" dirty="0"/>
              <a:t>A</a:t>
            </a:r>
            <a:r>
              <a:rPr lang="es-ES" baseline="30000" dirty="0"/>
              <a:t>T</a:t>
            </a:r>
            <a:r>
              <a:rPr lang="es-ES" dirty="0"/>
              <a:t>*</a:t>
            </a:r>
            <a:r>
              <a:rPr lang="es-ES" b="1" dirty="0"/>
              <a:t>x</a:t>
            </a:r>
            <a:r>
              <a:rPr lang="es-ES" dirty="0"/>
              <a:t> + beta*</a:t>
            </a:r>
            <a:r>
              <a:rPr lang="es-ES" b="1" dirty="0"/>
              <a:t>y</a:t>
            </a:r>
          </a:p>
          <a:p>
            <a:r>
              <a:rPr lang="en-US" dirty="0">
                <a:cs typeface="Courier New" panose="02070309020205020404" pitchFamily="49" charset="0"/>
              </a:rPr>
              <a:t>If </a:t>
            </a:r>
            <a:r>
              <a:rPr lang="en-US" sz="2800" dirty="0">
                <a:latin typeface="Courier New" panose="02070309020205020404" pitchFamily="49" charset="0"/>
                <a:cs typeface="Courier New" panose="02070309020205020404" pitchFamily="49" charset="0"/>
              </a:rPr>
              <a:t>trans == ‘N’ </a:t>
            </a:r>
            <a:r>
              <a:rPr lang="en-US" sz="2800" dirty="0">
                <a:cs typeface="Courier New" panose="02070309020205020404" pitchFamily="49" charset="0"/>
              </a:rPr>
              <a:t>compute </a:t>
            </a:r>
            <a:r>
              <a:rPr lang="es-ES" b="1" dirty="0"/>
              <a:t>y</a:t>
            </a:r>
            <a:r>
              <a:rPr lang="es-ES" dirty="0"/>
              <a:t> = </a:t>
            </a:r>
            <a:r>
              <a:rPr lang="es-ES" dirty="0" err="1"/>
              <a:t>alpha</a:t>
            </a:r>
            <a:r>
              <a:rPr lang="es-ES" dirty="0"/>
              <a:t>*</a:t>
            </a:r>
            <a:r>
              <a:rPr lang="es-ES" b="1" dirty="0"/>
              <a:t>A</a:t>
            </a:r>
            <a:r>
              <a:rPr lang="es-ES" dirty="0"/>
              <a:t>*</a:t>
            </a:r>
            <a:r>
              <a:rPr lang="es-ES" b="1" dirty="0"/>
              <a:t>x</a:t>
            </a:r>
            <a:r>
              <a:rPr lang="es-ES" dirty="0"/>
              <a:t> + beta*</a:t>
            </a:r>
            <a:r>
              <a:rPr lang="es-ES" b="1" dirty="0"/>
              <a:t>y</a:t>
            </a:r>
            <a:endParaRPr lang="en-US" b="1" dirty="0"/>
          </a:p>
          <a:p>
            <a:endParaRPr lang="en-US" dirty="0"/>
          </a:p>
          <a:p>
            <a:endParaRPr lang="en-US" dirty="0">
              <a:cs typeface="Courier New" panose="02070309020205020404" pitchFamily="49" charset="0"/>
            </a:endParaRPr>
          </a:p>
        </p:txBody>
      </p:sp>
    </p:spTree>
    <p:extLst>
      <p:ext uri="{BB962C8B-B14F-4D97-AF65-F5344CB8AC3E}">
        <p14:creationId xmlns:p14="http://schemas.microsoft.com/office/powerpoint/2010/main" val="22030581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C3B0-2FEC-415F-AA33-0124F34C4406}"/>
              </a:ext>
            </a:extLst>
          </p:cNvPr>
          <p:cNvSpPr>
            <a:spLocks noGrp="1"/>
          </p:cNvSpPr>
          <p:nvPr>
            <p:ph type="title"/>
          </p:nvPr>
        </p:nvSpPr>
        <p:spPr/>
        <p:txBody>
          <a:bodyPr/>
          <a:lstStyle/>
          <a:p>
            <a:r>
              <a:rPr lang="en-US" dirty="0"/>
              <a:t>Level 2: matrix-vector operations</a:t>
            </a:r>
          </a:p>
        </p:txBody>
      </p:sp>
      <p:sp>
        <p:nvSpPr>
          <p:cNvPr id="3" name="Content Placeholder 2">
            <a:extLst>
              <a:ext uri="{FF2B5EF4-FFF2-40B4-BE49-F238E27FC236}">
                <a16:creationId xmlns:a16="http://schemas.microsoft.com/office/drawing/2014/main" id="{308D2C3C-CFE6-4537-82A7-F8C115297E07}"/>
              </a:ext>
            </a:extLst>
          </p:cNvPr>
          <p:cNvSpPr>
            <a:spLocks noGrp="1"/>
          </p:cNvSpPr>
          <p:nvPr>
            <p:ph idx="1"/>
          </p:nvPr>
        </p:nvSpPr>
        <p:spPr>
          <a:xfrm>
            <a:off x="838201" y="1825625"/>
            <a:ext cx="10814823" cy="4351338"/>
          </a:xfrm>
        </p:spPr>
        <p:txBody>
          <a:bodyPr>
            <a:normAutofit fontScale="62500" lnSpcReduction="20000"/>
          </a:bodyPr>
          <a:lstStyle/>
          <a:p>
            <a:pPr marL="0" indent="0">
              <a:buNone/>
            </a:pPr>
            <a:r>
              <a:rPr lang="en-US" dirty="0"/>
              <a:t>Example</a:t>
            </a:r>
          </a:p>
          <a:p>
            <a:r>
              <a:rPr lang="en-US" dirty="0"/>
              <a:t>SGEMV performs matrix vector multiply </a:t>
            </a:r>
            <a:r>
              <a:rPr lang="es-ES" dirty="0"/>
              <a:t>y = </a:t>
            </a:r>
            <a:r>
              <a:rPr lang="es-ES" dirty="0" err="1"/>
              <a:t>alpha</a:t>
            </a:r>
            <a:r>
              <a:rPr lang="es-ES" dirty="0"/>
              <a:t>*A*x + beta*y</a:t>
            </a:r>
            <a:endParaRPr lang="en-US" dirty="0"/>
          </a:p>
          <a:p>
            <a:pPr marL="0" indent="0">
              <a:buNone/>
            </a:pPr>
            <a:r>
              <a:rPr lang="en-US" sz="2000" dirty="0">
                <a:latin typeface="Courier New" panose="02070309020205020404" pitchFamily="49" charset="0"/>
                <a:cs typeface="Courier New" panose="02070309020205020404" pitchFamily="49" charset="0"/>
              </a:rPr>
              <a:t>void </a:t>
            </a:r>
            <a:r>
              <a:rPr lang="en-US" sz="2000" dirty="0" err="1">
                <a:latin typeface="Courier New" panose="02070309020205020404" pitchFamily="49" charset="0"/>
                <a:cs typeface="Courier New" panose="02070309020205020404" pitchFamily="49" charset="0"/>
              </a:rPr>
              <a:t>sgemv</a:t>
            </a:r>
            <a:r>
              <a:rPr lang="en-US" sz="2000" dirty="0">
                <a:latin typeface="Courier New" panose="02070309020205020404" pitchFamily="49" charset="0"/>
                <a:cs typeface="Courier New" panose="02070309020205020404" pitchFamily="49" charset="0"/>
              </a:rPr>
              <a:t>(const char *trans, const MKL_INT *m, const MKL_INT *n, const float *alpha, const float *a, const MKL_INT *</a:t>
            </a:r>
            <a:r>
              <a:rPr lang="en-US" sz="2000" dirty="0" err="1">
                <a:latin typeface="Courier New" panose="02070309020205020404" pitchFamily="49" charset="0"/>
                <a:cs typeface="Courier New" panose="02070309020205020404" pitchFamily="49" charset="0"/>
              </a:rPr>
              <a:t>lda</a:t>
            </a:r>
            <a:r>
              <a:rPr lang="en-US" sz="2000" dirty="0">
                <a:latin typeface="Courier New" panose="02070309020205020404" pitchFamily="49" charset="0"/>
                <a:cs typeface="Courier New" panose="02070309020205020404" pitchFamily="49" charset="0"/>
              </a:rPr>
              <a:t>, const float *x, const MKL_INT *</a:t>
            </a:r>
            <a:r>
              <a:rPr lang="en-US" sz="2000" dirty="0" err="1">
                <a:latin typeface="Courier New" panose="02070309020205020404" pitchFamily="49" charset="0"/>
                <a:cs typeface="Courier New" panose="02070309020205020404" pitchFamily="49" charset="0"/>
              </a:rPr>
              <a:t>incx</a:t>
            </a:r>
            <a:r>
              <a:rPr lang="en-US" sz="2000" dirty="0">
                <a:latin typeface="Courier New" panose="02070309020205020404" pitchFamily="49" charset="0"/>
                <a:cs typeface="Courier New" panose="02070309020205020404" pitchFamily="49" charset="0"/>
              </a:rPr>
              <a:t>, const float *beta, float *y, const MKL_INT *</a:t>
            </a:r>
            <a:r>
              <a:rPr lang="en-US" sz="2000" dirty="0" err="1">
                <a:latin typeface="Courier New" panose="02070309020205020404" pitchFamily="49" charset="0"/>
                <a:cs typeface="Courier New" panose="02070309020205020404" pitchFamily="49" charset="0"/>
              </a:rPr>
              <a:t>incy</a:t>
            </a:r>
            <a:r>
              <a:rPr lang="en-US" sz="2000"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m: number of rows of the matrix A</a:t>
            </a:r>
          </a:p>
          <a:p>
            <a:r>
              <a:rPr lang="en-US" dirty="0">
                <a:cs typeface="Courier New" panose="02070309020205020404" pitchFamily="49" charset="0"/>
              </a:rPr>
              <a:t>n: number of columns of the matrix A</a:t>
            </a:r>
          </a:p>
          <a:p>
            <a:r>
              <a:rPr lang="en-US" dirty="0">
                <a:cs typeface="Courier New" panose="02070309020205020404" pitchFamily="49" charset="0"/>
              </a:rPr>
              <a:t>alpha: scalar coefficient for x</a:t>
            </a:r>
          </a:p>
          <a:p>
            <a:r>
              <a:rPr lang="en-US" dirty="0">
                <a:cs typeface="Courier New" panose="02070309020205020404" pitchFamily="49" charset="0"/>
              </a:rPr>
              <a:t>a: 2D array of dimension [LDA][N]</a:t>
            </a:r>
          </a:p>
          <a:p>
            <a:r>
              <a:rPr lang="en-US" dirty="0" err="1">
                <a:cs typeface="Courier New" panose="02070309020205020404" pitchFamily="49" charset="0"/>
              </a:rPr>
              <a:t>lda</a:t>
            </a:r>
            <a:r>
              <a:rPr lang="en-US" dirty="0">
                <a:cs typeface="Courier New" panose="02070309020205020404" pitchFamily="49" charset="0"/>
              </a:rPr>
              <a:t>: leading dimension of array </a:t>
            </a:r>
            <a:r>
              <a:rPr lang="en-US" i="1" dirty="0">
                <a:cs typeface="Courier New" panose="02070309020205020404" pitchFamily="49" charset="0"/>
              </a:rPr>
              <a:t>a</a:t>
            </a:r>
            <a:r>
              <a:rPr lang="en-US" dirty="0">
                <a:cs typeface="Courier New" panose="02070309020205020404" pitchFamily="49" charset="0"/>
              </a:rPr>
              <a:t> equal to max( 1, m )</a:t>
            </a:r>
          </a:p>
          <a:p>
            <a:r>
              <a:rPr lang="en-US" dirty="0"/>
              <a:t>x: array of dimension </a:t>
            </a:r>
            <a:r>
              <a:rPr lang="pt-BR" dirty="0"/>
              <a:t>( 1 + ( n - 1 )*abs( </a:t>
            </a:r>
            <a:r>
              <a:rPr lang="en-US" dirty="0" err="1"/>
              <a:t>incx</a:t>
            </a:r>
            <a:r>
              <a:rPr lang="pt-BR" dirty="0"/>
              <a:t> ) ) when TRANS = ‘N’ or ( 1 + ( m - 1 )*abs( </a:t>
            </a:r>
            <a:r>
              <a:rPr lang="en-US" dirty="0" err="1"/>
              <a:t>incx</a:t>
            </a:r>
            <a:r>
              <a:rPr lang="pt-BR" dirty="0"/>
              <a:t> ) ) when TRANS = ‘T’ </a:t>
            </a:r>
            <a:endParaRPr lang="en-US" dirty="0"/>
          </a:p>
          <a:p>
            <a:r>
              <a:rPr lang="en-US" dirty="0"/>
              <a:t>y: array of dimension </a:t>
            </a:r>
            <a:r>
              <a:rPr lang="pt-BR" dirty="0"/>
              <a:t>( 1 + ( m - 1 )*abs( </a:t>
            </a:r>
            <a:r>
              <a:rPr lang="en-US" dirty="0" err="1"/>
              <a:t>incx</a:t>
            </a:r>
            <a:r>
              <a:rPr lang="pt-BR" dirty="0"/>
              <a:t> ) ) when TRANS = ‘N’ or ( 1 + ( n - 1 )*abs( </a:t>
            </a:r>
            <a:r>
              <a:rPr lang="en-US" dirty="0" err="1"/>
              <a:t>incx</a:t>
            </a:r>
            <a:r>
              <a:rPr lang="pt-BR" dirty="0"/>
              <a:t> ) ) when TRANS = ‘T’</a:t>
            </a:r>
            <a:endParaRPr lang="en-US" dirty="0"/>
          </a:p>
          <a:p>
            <a:r>
              <a:rPr lang="en-US" dirty="0" err="1"/>
              <a:t>incx</a:t>
            </a:r>
            <a:r>
              <a:rPr lang="en-US" dirty="0"/>
              <a:t>: increment for the elements of array x</a:t>
            </a:r>
          </a:p>
          <a:p>
            <a:r>
              <a:rPr lang="en-US" dirty="0" err="1"/>
              <a:t>incy</a:t>
            </a:r>
            <a:r>
              <a:rPr lang="en-US" dirty="0"/>
              <a:t>: increment for the elements of array y</a:t>
            </a:r>
          </a:p>
          <a:p>
            <a:r>
              <a:rPr lang="en-US" dirty="0"/>
              <a:t>beta</a:t>
            </a:r>
            <a:r>
              <a:rPr lang="en-US" dirty="0">
                <a:cs typeface="Courier New" panose="02070309020205020404" pitchFamily="49" charset="0"/>
              </a:rPr>
              <a:t>: scalar coefficient for y</a:t>
            </a:r>
            <a:endParaRPr lang="en-US" dirty="0"/>
          </a:p>
          <a:p>
            <a:endParaRPr lang="en-US" dirty="0"/>
          </a:p>
          <a:p>
            <a:endParaRPr lang="en-US" dirty="0"/>
          </a:p>
          <a:p>
            <a:endParaRPr lang="en-US" dirty="0">
              <a:cs typeface="Courier New" panose="02070309020205020404" pitchFamily="49" charset="0"/>
            </a:endParaRPr>
          </a:p>
        </p:txBody>
      </p:sp>
    </p:spTree>
    <p:extLst>
      <p:ext uri="{BB962C8B-B14F-4D97-AF65-F5344CB8AC3E}">
        <p14:creationId xmlns:p14="http://schemas.microsoft.com/office/powerpoint/2010/main" val="2114543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D287-142D-40F6-AD48-201F794BE889}"/>
              </a:ext>
            </a:extLst>
          </p:cNvPr>
          <p:cNvSpPr>
            <a:spLocks noGrp="1"/>
          </p:cNvSpPr>
          <p:nvPr>
            <p:ph type="title"/>
          </p:nvPr>
        </p:nvSpPr>
        <p:spPr/>
        <p:txBody>
          <a:bodyPr/>
          <a:lstStyle/>
          <a:p>
            <a:r>
              <a:rPr lang="en-US" dirty="0"/>
              <a:t>Level 3: matrix-matrix operations</a:t>
            </a:r>
          </a:p>
        </p:txBody>
      </p:sp>
      <p:sp>
        <p:nvSpPr>
          <p:cNvPr id="3" name="Content Placeholder 2">
            <a:extLst>
              <a:ext uri="{FF2B5EF4-FFF2-40B4-BE49-F238E27FC236}">
                <a16:creationId xmlns:a16="http://schemas.microsoft.com/office/drawing/2014/main" id="{1B19E1A1-2ADC-4999-891A-D14248A27FC2}"/>
              </a:ext>
            </a:extLst>
          </p:cNvPr>
          <p:cNvSpPr>
            <a:spLocks noGrp="1"/>
          </p:cNvSpPr>
          <p:nvPr>
            <p:ph idx="1"/>
          </p:nvPr>
        </p:nvSpPr>
        <p:spPr>
          <a:xfrm>
            <a:off x="838199" y="1825624"/>
            <a:ext cx="11205117" cy="5032375"/>
          </a:xfrm>
        </p:spPr>
        <p:txBody>
          <a:bodyPr>
            <a:normAutofit fontScale="92500" lnSpcReduction="20000"/>
          </a:bodyPr>
          <a:lstStyle/>
          <a:p>
            <a:pPr marL="0" indent="0">
              <a:lnSpc>
                <a:spcPct val="100000"/>
              </a:lnSpc>
              <a:spcBef>
                <a:spcPts val="600"/>
              </a:spcBef>
              <a:buNone/>
            </a:pPr>
            <a:r>
              <a:rPr lang="en-US" sz="1800" dirty="0"/>
              <a:t>Example</a:t>
            </a:r>
          </a:p>
          <a:p>
            <a:pPr>
              <a:lnSpc>
                <a:spcPct val="100000"/>
              </a:lnSpc>
              <a:spcBef>
                <a:spcPts val="600"/>
              </a:spcBef>
            </a:pPr>
            <a:r>
              <a:rPr lang="en-US" sz="1800" dirty="0"/>
              <a:t>SGEMM matrix-matrix multiply, performs </a:t>
            </a:r>
            <a:r>
              <a:rPr lang="nl-NL" sz="1800" b="1" dirty="0"/>
              <a:t>C</a:t>
            </a:r>
            <a:r>
              <a:rPr lang="nl-NL" sz="1800" dirty="0"/>
              <a:t> = alpha * </a:t>
            </a:r>
            <a:r>
              <a:rPr lang="nl-NL" sz="1800" b="1" dirty="0"/>
              <a:t>A</a:t>
            </a:r>
            <a:r>
              <a:rPr lang="nl-NL" sz="1800" dirty="0"/>
              <a:t> * </a:t>
            </a:r>
            <a:r>
              <a:rPr lang="nl-NL" sz="1800" b="1" dirty="0"/>
              <a:t>B</a:t>
            </a:r>
            <a:r>
              <a:rPr lang="nl-NL" sz="1800" dirty="0"/>
              <a:t> + beta * </a:t>
            </a:r>
            <a:r>
              <a:rPr lang="nl-NL" sz="1800" b="1" dirty="0"/>
              <a:t>C</a:t>
            </a:r>
          </a:p>
          <a:p>
            <a:pPr marL="0" indent="0">
              <a:lnSpc>
                <a:spcPct val="100000"/>
              </a:lnSpc>
              <a:spcBef>
                <a:spcPts val="600"/>
              </a:spcBef>
              <a:buNone/>
            </a:pPr>
            <a:r>
              <a:rPr lang="nl-NL" sz="1800" dirty="0"/>
              <a:t>void cblas_sgemm(const CBLAS_LAYOUT Layout, const CBLAS_TRANSPOSE TransA,  const CBLAS_TRANSPOSE TransB, const MKL_INT M, const MKL_INT N,  const MKL_INT K, const float alpha, const float *A, const MKL_INT lda, const float *B, const MKL_INT ldb,   const float beta, float *C, const MKL_INT ldc)</a:t>
            </a:r>
          </a:p>
          <a:p>
            <a:pPr>
              <a:lnSpc>
                <a:spcPct val="100000"/>
              </a:lnSpc>
              <a:spcBef>
                <a:spcPts val="600"/>
              </a:spcBef>
            </a:pPr>
            <a:r>
              <a:rPr lang="en-US" sz="1800" dirty="0"/>
              <a:t>TRANSA</a:t>
            </a:r>
          </a:p>
          <a:p>
            <a:pPr>
              <a:lnSpc>
                <a:spcPct val="100000"/>
              </a:lnSpc>
              <a:spcBef>
                <a:spcPts val="600"/>
              </a:spcBef>
            </a:pPr>
            <a:r>
              <a:rPr lang="en-US" sz="1800" dirty="0"/>
              <a:t>TRANSB</a:t>
            </a:r>
          </a:p>
          <a:p>
            <a:pPr>
              <a:lnSpc>
                <a:spcPct val="100000"/>
              </a:lnSpc>
              <a:spcBef>
                <a:spcPts val="600"/>
              </a:spcBef>
            </a:pPr>
            <a:r>
              <a:rPr lang="en-US" sz="1800" dirty="0"/>
              <a:t>M: number of rows of the matrix A and of the matrix C</a:t>
            </a:r>
          </a:p>
          <a:p>
            <a:pPr>
              <a:lnSpc>
                <a:spcPct val="100000"/>
              </a:lnSpc>
              <a:spcBef>
                <a:spcPts val="600"/>
              </a:spcBef>
            </a:pPr>
            <a:r>
              <a:rPr lang="en-US" sz="1800" dirty="0"/>
              <a:t>N: number of columns of matrix B and matrix C</a:t>
            </a:r>
          </a:p>
          <a:p>
            <a:pPr>
              <a:lnSpc>
                <a:spcPct val="100000"/>
              </a:lnSpc>
              <a:spcBef>
                <a:spcPts val="600"/>
              </a:spcBef>
            </a:pPr>
            <a:r>
              <a:rPr lang="en-US" sz="1800" dirty="0"/>
              <a:t>K: number of columns of the matrix A and the number of rows of the matrix B </a:t>
            </a:r>
          </a:p>
          <a:p>
            <a:pPr>
              <a:lnSpc>
                <a:spcPct val="100000"/>
              </a:lnSpc>
              <a:spcBef>
                <a:spcPts val="600"/>
              </a:spcBef>
            </a:pPr>
            <a:r>
              <a:rPr lang="en-US" sz="1800" dirty="0"/>
              <a:t>Alpha</a:t>
            </a:r>
          </a:p>
          <a:p>
            <a:pPr>
              <a:lnSpc>
                <a:spcPct val="100000"/>
              </a:lnSpc>
              <a:spcBef>
                <a:spcPts val="600"/>
              </a:spcBef>
            </a:pPr>
            <a:r>
              <a:rPr lang="en-US" sz="1800" dirty="0"/>
              <a:t>A</a:t>
            </a:r>
          </a:p>
          <a:p>
            <a:pPr>
              <a:lnSpc>
                <a:spcPct val="100000"/>
              </a:lnSpc>
              <a:spcBef>
                <a:spcPts val="600"/>
              </a:spcBef>
            </a:pPr>
            <a:r>
              <a:rPr lang="en-US" sz="1800" dirty="0"/>
              <a:t>LDA: When  TRANSA = 'N' or 'n' then LDA must be at least  max( 1, m ), otherwise  LDA must be at  least  max( 1, k )</a:t>
            </a:r>
          </a:p>
          <a:p>
            <a:pPr>
              <a:lnSpc>
                <a:spcPct val="100000"/>
              </a:lnSpc>
              <a:spcBef>
                <a:spcPts val="600"/>
              </a:spcBef>
            </a:pPr>
            <a:r>
              <a:rPr lang="en-US" sz="1800" dirty="0"/>
              <a:t>B</a:t>
            </a:r>
          </a:p>
          <a:p>
            <a:pPr>
              <a:lnSpc>
                <a:spcPct val="100000"/>
              </a:lnSpc>
              <a:spcBef>
                <a:spcPts val="600"/>
              </a:spcBef>
            </a:pPr>
            <a:r>
              <a:rPr lang="en-US" sz="1800" dirty="0"/>
              <a:t>LDB: When  TRANSB = 'N' or 'n' then LDB must be at least  max( 1, k ), otherwise  LDB must be at least  max( 1, n )</a:t>
            </a:r>
          </a:p>
          <a:p>
            <a:pPr>
              <a:lnSpc>
                <a:spcPct val="100000"/>
              </a:lnSpc>
              <a:spcBef>
                <a:spcPts val="600"/>
              </a:spcBef>
            </a:pPr>
            <a:r>
              <a:rPr lang="en-US" sz="1800" dirty="0"/>
              <a:t>Beta</a:t>
            </a:r>
          </a:p>
          <a:p>
            <a:pPr>
              <a:lnSpc>
                <a:spcPct val="100000"/>
              </a:lnSpc>
              <a:spcBef>
                <a:spcPts val="600"/>
              </a:spcBef>
            </a:pPr>
            <a:r>
              <a:rPr lang="en-US" sz="1800" dirty="0"/>
              <a:t>C</a:t>
            </a:r>
          </a:p>
          <a:p>
            <a:pPr>
              <a:lnSpc>
                <a:spcPct val="100000"/>
              </a:lnSpc>
              <a:spcBef>
                <a:spcPts val="600"/>
              </a:spcBef>
            </a:pPr>
            <a:r>
              <a:rPr lang="en-US" sz="1800" dirty="0"/>
              <a:t>LDC: must  be  at  least max( 1, m ) </a:t>
            </a:r>
          </a:p>
          <a:p>
            <a:pPr marL="0" indent="0">
              <a:lnSpc>
                <a:spcPct val="100000"/>
              </a:lnSpc>
              <a:spcBef>
                <a:spcPts val="600"/>
              </a:spcBef>
              <a:buNone/>
            </a:pPr>
            <a:endParaRPr lang="en-US" sz="1800" dirty="0"/>
          </a:p>
        </p:txBody>
      </p:sp>
    </p:spTree>
    <p:extLst>
      <p:ext uri="{BB962C8B-B14F-4D97-AF65-F5344CB8AC3E}">
        <p14:creationId xmlns:p14="http://schemas.microsoft.com/office/powerpoint/2010/main" val="10466298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B741-6883-44D7-911F-A8E827B2F4EB}"/>
              </a:ext>
            </a:extLst>
          </p:cNvPr>
          <p:cNvSpPr>
            <a:spLocks noGrp="1"/>
          </p:cNvSpPr>
          <p:nvPr>
            <p:ph type="title"/>
          </p:nvPr>
        </p:nvSpPr>
        <p:spPr/>
        <p:txBody>
          <a:bodyPr/>
          <a:lstStyle/>
          <a:p>
            <a:r>
              <a:rPr lang="en-US" dirty="0"/>
              <a:t>Memory Layout of a Matrix</a:t>
            </a:r>
          </a:p>
        </p:txBody>
      </p:sp>
      <p:sp>
        <p:nvSpPr>
          <p:cNvPr id="3" name="Content Placeholder 2">
            <a:extLst>
              <a:ext uri="{FF2B5EF4-FFF2-40B4-BE49-F238E27FC236}">
                <a16:creationId xmlns:a16="http://schemas.microsoft.com/office/drawing/2014/main" id="{1F37E992-421F-43FB-8FCB-56B9AEA335ED}"/>
              </a:ext>
            </a:extLst>
          </p:cNvPr>
          <p:cNvSpPr>
            <a:spLocks noGrp="1"/>
          </p:cNvSpPr>
          <p:nvPr>
            <p:ph idx="1"/>
          </p:nvPr>
        </p:nvSpPr>
        <p:spPr/>
        <p:txBody>
          <a:bodyPr/>
          <a:lstStyle/>
          <a:p>
            <a:endParaRPr lang="en-US" dirty="0"/>
          </a:p>
          <a:p>
            <a:endParaRPr lang="en-US" dirty="0"/>
          </a:p>
          <a:p>
            <a:r>
              <a:rPr lang="en-US" b="1" dirty="0"/>
              <a:t>Row-major</a:t>
            </a:r>
            <a:r>
              <a:rPr lang="en-US" dirty="0"/>
              <a:t> layout</a:t>
            </a:r>
          </a:p>
          <a:p>
            <a:endParaRPr lang="en-US" dirty="0"/>
          </a:p>
          <a:p>
            <a:endParaRPr lang="en-US" dirty="0"/>
          </a:p>
          <a:p>
            <a:r>
              <a:rPr lang="en-US" dirty="0"/>
              <a:t>Offset index </a:t>
            </a:r>
            <a:r>
              <a:rPr lang="en-US" i="1" dirty="0"/>
              <a:t>k</a:t>
            </a:r>
            <a:r>
              <a:rPr lang="en-US" dirty="0"/>
              <a:t> for element [</a:t>
            </a:r>
            <a:r>
              <a:rPr lang="en-US" dirty="0" err="1"/>
              <a:t>i</a:t>
            </a:r>
            <a:r>
              <a:rPr lang="en-US" dirty="0"/>
              <a:t>][j]</a:t>
            </a:r>
            <a:endParaRPr lang="en-US" i="1" dirty="0"/>
          </a:p>
          <a:p>
            <a:pPr marL="457200" lvl="1" indent="0">
              <a:buNone/>
            </a:pPr>
            <a:r>
              <a:rPr lang="en-US" i="1" dirty="0"/>
              <a:t>	k = </a:t>
            </a:r>
            <a:r>
              <a:rPr lang="en-US" i="1" dirty="0" err="1"/>
              <a:t>i</a:t>
            </a:r>
            <a:r>
              <a:rPr lang="en-US" i="1" dirty="0"/>
              <a:t> * N + j</a:t>
            </a:r>
            <a:endParaRPr lang="en-US" dirty="0"/>
          </a:p>
        </p:txBody>
      </p:sp>
      <p:graphicFrame>
        <p:nvGraphicFramePr>
          <p:cNvPr id="4" name="Table 4">
            <a:extLst>
              <a:ext uri="{FF2B5EF4-FFF2-40B4-BE49-F238E27FC236}">
                <a16:creationId xmlns:a16="http://schemas.microsoft.com/office/drawing/2014/main" id="{CBA2A038-3396-4306-9B36-F281A4209C89}"/>
              </a:ext>
            </a:extLst>
          </p:cNvPr>
          <p:cNvGraphicFramePr>
            <a:graphicFrameLocks noGrp="1"/>
          </p:cNvGraphicFramePr>
          <p:nvPr>
            <p:extLst>
              <p:ext uri="{D42A27DB-BD31-4B8C-83A1-F6EECF244321}">
                <p14:modId xmlns:p14="http://schemas.microsoft.com/office/powerpoint/2010/main" val="2838690833"/>
              </p:ext>
            </p:extLst>
          </p:nvPr>
        </p:nvGraphicFramePr>
        <p:xfrm>
          <a:off x="4679794" y="1690688"/>
          <a:ext cx="2832412" cy="1112520"/>
        </p:xfrm>
        <a:graphic>
          <a:graphicData uri="http://schemas.openxmlformats.org/drawingml/2006/table">
            <a:tbl>
              <a:tblPr firstRow="1" bandRow="1">
                <a:tableStyleId>{5940675A-B579-460E-94D1-54222C63F5DA}</a:tableStyleId>
              </a:tblPr>
              <a:tblGrid>
                <a:gridCol w="708103">
                  <a:extLst>
                    <a:ext uri="{9D8B030D-6E8A-4147-A177-3AD203B41FA5}">
                      <a16:colId xmlns:a16="http://schemas.microsoft.com/office/drawing/2014/main" val="67858441"/>
                    </a:ext>
                  </a:extLst>
                </a:gridCol>
                <a:gridCol w="708103">
                  <a:extLst>
                    <a:ext uri="{9D8B030D-6E8A-4147-A177-3AD203B41FA5}">
                      <a16:colId xmlns:a16="http://schemas.microsoft.com/office/drawing/2014/main" val="2949325650"/>
                    </a:ext>
                  </a:extLst>
                </a:gridCol>
                <a:gridCol w="708103">
                  <a:extLst>
                    <a:ext uri="{9D8B030D-6E8A-4147-A177-3AD203B41FA5}">
                      <a16:colId xmlns:a16="http://schemas.microsoft.com/office/drawing/2014/main" val="851672443"/>
                    </a:ext>
                  </a:extLst>
                </a:gridCol>
                <a:gridCol w="708103">
                  <a:extLst>
                    <a:ext uri="{9D8B030D-6E8A-4147-A177-3AD203B41FA5}">
                      <a16:colId xmlns:a16="http://schemas.microsoft.com/office/drawing/2014/main" val="4180863304"/>
                    </a:ext>
                  </a:extLst>
                </a:gridCol>
              </a:tblGrid>
              <a:tr h="370840">
                <a:tc>
                  <a:txBody>
                    <a:bodyPr/>
                    <a:lstStyle/>
                    <a:p>
                      <a:r>
                        <a:rPr lang="en-US" dirty="0"/>
                        <a:t>[0][0]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a:t>
                      </a:r>
                    </a:p>
                  </a:txBody>
                  <a:tcPr/>
                </a:tc>
                <a:extLst>
                  <a:ext uri="{0D108BD9-81ED-4DB2-BD59-A6C34878D82A}">
                    <a16:rowId xmlns:a16="http://schemas.microsoft.com/office/drawing/2014/main" val="1164545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extLst>
                  <a:ext uri="{0D108BD9-81ED-4DB2-BD59-A6C34878D82A}">
                    <a16:rowId xmlns:a16="http://schemas.microsoft.com/office/drawing/2014/main" val="2515044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extLst>
                  <a:ext uri="{0D108BD9-81ED-4DB2-BD59-A6C34878D82A}">
                    <a16:rowId xmlns:a16="http://schemas.microsoft.com/office/drawing/2014/main" val="2328186058"/>
                  </a:ext>
                </a:extLst>
              </a:tr>
            </a:tbl>
          </a:graphicData>
        </a:graphic>
      </p:graphicFrame>
      <p:sp>
        <p:nvSpPr>
          <p:cNvPr id="5" name="TextBox 4">
            <a:extLst>
              <a:ext uri="{FF2B5EF4-FFF2-40B4-BE49-F238E27FC236}">
                <a16:creationId xmlns:a16="http://schemas.microsoft.com/office/drawing/2014/main" id="{2CCA71ED-283F-4B8D-BC5A-B27604365AE8}"/>
              </a:ext>
            </a:extLst>
          </p:cNvPr>
          <p:cNvSpPr txBox="1"/>
          <p:nvPr/>
        </p:nvSpPr>
        <p:spPr>
          <a:xfrm>
            <a:off x="3836019" y="2062282"/>
            <a:ext cx="758283" cy="369332"/>
          </a:xfrm>
          <a:prstGeom prst="rect">
            <a:avLst/>
          </a:prstGeom>
          <a:noFill/>
        </p:spPr>
        <p:txBody>
          <a:bodyPr wrap="square" rtlCol="0">
            <a:spAutoFit/>
          </a:bodyPr>
          <a:lstStyle/>
          <a:p>
            <a:r>
              <a:rPr lang="en-US" dirty="0"/>
              <a:t>A</a:t>
            </a:r>
            <a:r>
              <a:rPr lang="en-US" baseline="-25000" dirty="0"/>
              <a:t>3x4</a:t>
            </a:r>
            <a:r>
              <a:rPr lang="en-US" dirty="0"/>
              <a:t> =</a:t>
            </a:r>
          </a:p>
        </p:txBody>
      </p:sp>
      <p:graphicFrame>
        <p:nvGraphicFramePr>
          <p:cNvPr id="6" name="Table 6">
            <a:extLst>
              <a:ext uri="{FF2B5EF4-FFF2-40B4-BE49-F238E27FC236}">
                <a16:creationId xmlns:a16="http://schemas.microsoft.com/office/drawing/2014/main" id="{ED895556-66C0-49BC-AE47-80F3A60261F5}"/>
              </a:ext>
            </a:extLst>
          </p:cNvPr>
          <p:cNvGraphicFramePr>
            <a:graphicFrameLocks noGrp="1"/>
          </p:cNvGraphicFramePr>
          <p:nvPr>
            <p:extLst>
              <p:ext uri="{D42A27DB-BD31-4B8C-83A1-F6EECF244321}">
                <p14:modId xmlns:p14="http://schemas.microsoft.com/office/powerpoint/2010/main" val="4090065531"/>
              </p:ext>
            </p:extLst>
          </p:nvPr>
        </p:nvGraphicFramePr>
        <p:xfrm>
          <a:off x="1706880" y="3630454"/>
          <a:ext cx="8778240" cy="37084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4113664037"/>
                    </a:ext>
                  </a:extLst>
                </a:gridCol>
                <a:gridCol w="731520">
                  <a:extLst>
                    <a:ext uri="{9D8B030D-6E8A-4147-A177-3AD203B41FA5}">
                      <a16:colId xmlns:a16="http://schemas.microsoft.com/office/drawing/2014/main" val="727742324"/>
                    </a:ext>
                  </a:extLst>
                </a:gridCol>
                <a:gridCol w="731520">
                  <a:extLst>
                    <a:ext uri="{9D8B030D-6E8A-4147-A177-3AD203B41FA5}">
                      <a16:colId xmlns:a16="http://schemas.microsoft.com/office/drawing/2014/main" val="1516283588"/>
                    </a:ext>
                  </a:extLst>
                </a:gridCol>
                <a:gridCol w="731520">
                  <a:extLst>
                    <a:ext uri="{9D8B030D-6E8A-4147-A177-3AD203B41FA5}">
                      <a16:colId xmlns:a16="http://schemas.microsoft.com/office/drawing/2014/main" val="1353181596"/>
                    </a:ext>
                  </a:extLst>
                </a:gridCol>
                <a:gridCol w="731520">
                  <a:extLst>
                    <a:ext uri="{9D8B030D-6E8A-4147-A177-3AD203B41FA5}">
                      <a16:colId xmlns:a16="http://schemas.microsoft.com/office/drawing/2014/main" val="2196382716"/>
                    </a:ext>
                  </a:extLst>
                </a:gridCol>
                <a:gridCol w="731520">
                  <a:extLst>
                    <a:ext uri="{9D8B030D-6E8A-4147-A177-3AD203B41FA5}">
                      <a16:colId xmlns:a16="http://schemas.microsoft.com/office/drawing/2014/main" val="3035088993"/>
                    </a:ext>
                  </a:extLst>
                </a:gridCol>
                <a:gridCol w="731520">
                  <a:extLst>
                    <a:ext uri="{9D8B030D-6E8A-4147-A177-3AD203B41FA5}">
                      <a16:colId xmlns:a16="http://schemas.microsoft.com/office/drawing/2014/main" val="1928901709"/>
                    </a:ext>
                  </a:extLst>
                </a:gridCol>
                <a:gridCol w="731520">
                  <a:extLst>
                    <a:ext uri="{9D8B030D-6E8A-4147-A177-3AD203B41FA5}">
                      <a16:colId xmlns:a16="http://schemas.microsoft.com/office/drawing/2014/main" val="2530844848"/>
                    </a:ext>
                  </a:extLst>
                </a:gridCol>
                <a:gridCol w="731520">
                  <a:extLst>
                    <a:ext uri="{9D8B030D-6E8A-4147-A177-3AD203B41FA5}">
                      <a16:colId xmlns:a16="http://schemas.microsoft.com/office/drawing/2014/main" val="2208320961"/>
                    </a:ext>
                  </a:extLst>
                </a:gridCol>
                <a:gridCol w="731520">
                  <a:extLst>
                    <a:ext uri="{9D8B030D-6E8A-4147-A177-3AD203B41FA5}">
                      <a16:colId xmlns:a16="http://schemas.microsoft.com/office/drawing/2014/main" val="1494237562"/>
                    </a:ext>
                  </a:extLst>
                </a:gridCol>
                <a:gridCol w="731520">
                  <a:extLst>
                    <a:ext uri="{9D8B030D-6E8A-4147-A177-3AD203B41FA5}">
                      <a16:colId xmlns:a16="http://schemas.microsoft.com/office/drawing/2014/main" val="217040871"/>
                    </a:ext>
                  </a:extLst>
                </a:gridCol>
                <a:gridCol w="731520">
                  <a:extLst>
                    <a:ext uri="{9D8B030D-6E8A-4147-A177-3AD203B41FA5}">
                      <a16:colId xmlns:a16="http://schemas.microsoft.com/office/drawing/2014/main" val="3710640922"/>
                    </a:ext>
                  </a:extLst>
                </a:gridCol>
              </a:tblGrid>
              <a:tr h="370840">
                <a:tc>
                  <a:txBody>
                    <a:bodyPr/>
                    <a:lstStyle/>
                    <a:p>
                      <a:r>
                        <a:rPr lang="en-US" dirty="0"/>
                        <a:t>[0][0]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extLst>
                  <a:ext uri="{0D108BD9-81ED-4DB2-BD59-A6C34878D82A}">
                    <a16:rowId xmlns:a16="http://schemas.microsoft.com/office/drawing/2014/main" val="658267430"/>
                  </a:ext>
                </a:extLst>
              </a:tr>
            </a:tbl>
          </a:graphicData>
        </a:graphic>
      </p:graphicFrame>
      <p:graphicFrame>
        <p:nvGraphicFramePr>
          <p:cNvPr id="7" name="Table 6">
            <a:extLst>
              <a:ext uri="{FF2B5EF4-FFF2-40B4-BE49-F238E27FC236}">
                <a16:creationId xmlns:a16="http://schemas.microsoft.com/office/drawing/2014/main" id="{04F5F983-EFDF-48DF-98D3-8ECEEB2310C6}"/>
              </a:ext>
            </a:extLst>
          </p:cNvPr>
          <p:cNvGraphicFramePr>
            <a:graphicFrameLocks noGrp="1"/>
          </p:cNvGraphicFramePr>
          <p:nvPr>
            <p:extLst>
              <p:ext uri="{D42A27DB-BD31-4B8C-83A1-F6EECF244321}">
                <p14:modId xmlns:p14="http://schemas.microsoft.com/office/powerpoint/2010/main" val="559079887"/>
              </p:ext>
            </p:extLst>
          </p:nvPr>
        </p:nvGraphicFramePr>
        <p:xfrm>
          <a:off x="1706880" y="4004114"/>
          <a:ext cx="8778240" cy="370840"/>
        </p:xfrm>
        <a:graphic>
          <a:graphicData uri="http://schemas.openxmlformats.org/drawingml/2006/table">
            <a:tbl>
              <a:tblPr firstRow="1" bandRow="1">
                <a:tableStyleId>{2D5ABB26-0587-4C30-8999-92F81FD0307C}</a:tableStyleId>
              </a:tblPr>
              <a:tblGrid>
                <a:gridCol w="731520">
                  <a:extLst>
                    <a:ext uri="{9D8B030D-6E8A-4147-A177-3AD203B41FA5}">
                      <a16:colId xmlns:a16="http://schemas.microsoft.com/office/drawing/2014/main" val="4113664037"/>
                    </a:ext>
                  </a:extLst>
                </a:gridCol>
                <a:gridCol w="731520">
                  <a:extLst>
                    <a:ext uri="{9D8B030D-6E8A-4147-A177-3AD203B41FA5}">
                      <a16:colId xmlns:a16="http://schemas.microsoft.com/office/drawing/2014/main" val="727742324"/>
                    </a:ext>
                  </a:extLst>
                </a:gridCol>
                <a:gridCol w="731520">
                  <a:extLst>
                    <a:ext uri="{9D8B030D-6E8A-4147-A177-3AD203B41FA5}">
                      <a16:colId xmlns:a16="http://schemas.microsoft.com/office/drawing/2014/main" val="1516283588"/>
                    </a:ext>
                  </a:extLst>
                </a:gridCol>
                <a:gridCol w="731520">
                  <a:extLst>
                    <a:ext uri="{9D8B030D-6E8A-4147-A177-3AD203B41FA5}">
                      <a16:colId xmlns:a16="http://schemas.microsoft.com/office/drawing/2014/main" val="1353181596"/>
                    </a:ext>
                  </a:extLst>
                </a:gridCol>
                <a:gridCol w="731520">
                  <a:extLst>
                    <a:ext uri="{9D8B030D-6E8A-4147-A177-3AD203B41FA5}">
                      <a16:colId xmlns:a16="http://schemas.microsoft.com/office/drawing/2014/main" val="2196382716"/>
                    </a:ext>
                  </a:extLst>
                </a:gridCol>
                <a:gridCol w="731520">
                  <a:extLst>
                    <a:ext uri="{9D8B030D-6E8A-4147-A177-3AD203B41FA5}">
                      <a16:colId xmlns:a16="http://schemas.microsoft.com/office/drawing/2014/main" val="3035088993"/>
                    </a:ext>
                  </a:extLst>
                </a:gridCol>
                <a:gridCol w="731520">
                  <a:extLst>
                    <a:ext uri="{9D8B030D-6E8A-4147-A177-3AD203B41FA5}">
                      <a16:colId xmlns:a16="http://schemas.microsoft.com/office/drawing/2014/main" val="1928901709"/>
                    </a:ext>
                  </a:extLst>
                </a:gridCol>
                <a:gridCol w="731520">
                  <a:extLst>
                    <a:ext uri="{9D8B030D-6E8A-4147-A177-3AD203B41FA5}">
                      <a16:colId xmlns:a16="http://schemas.microsoft.com/office/drawing/2014/main" val="2530844848"/>
                    </a:ext>
                  </a:extLst>
                </a:gridCol>
                <a:gridCol w="731520">
                  <a:extLst>
                    <a:ext uri="{9D8B030D-6E8A-4147-A177-3AD203B41FA5}">
                      <a16:colId xmlns:a16="http://schemas.microsoft.com/office/drawing/2014/main" val="2208320961"/>
                    </a:ext>
                  </a:extLst>
                </a:gridCol>
                <a:gridCol w="731520">
                  <a:extLst>
                    <a:ext uri="{9D8B030D-6E8A-4147-A177-3AD203B41FA5}">
                      <a16:colId xmlns:a16="http://schemas.microsoft.com/office/drawing/2014/main" val="1494237562"/>
                    </a:ext>
                  </a:extLst>
                </a:gridCol>
                <a:gridCol w="731520">
                  <a:extLst>
                    <a:ext uri="{9D8B030D-6E8A-4147-A177-3AD203B41FA5}">
                      <a16:colId xmlns:a16="http://schemas.microsoft.com/office/drawing/2014/main" val="217040871"/>
                    </a:ext>
                  </a:extLst>
                </a:gridCol>
                <a:gridCol w="731520">
                  <a:extLst>
                    <a:ext uri="{9D8B030D-6E8A-4147-A177-3AD203B41FA5}">
                      <a16:colId xmlns:a16="http://schemas.microsoft.com/office/drawing/2014/main" val="3710640922"/>
                    </a:ext>
                  </a:extLst>
                </a:gridCol>
              </a:tblGrid>
              <a:tr h="370840">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0"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a:t>
                      </a:r>
                    </a:p>
                  </a:txBody>
                  <a:tcPr/>
                </a:tc>
                <a:extLst>
                  <a:ext uri="{0D108BD9-81ED-4DB2-BD59-A6C34878D82A}">
                    <a16:rowId xmlns:a16="http://schemas.microsoft.com/office/drawing/2014/main" val="658267430"/>
                  </a:ext>
                </a:extLst>
              </a:tr>
            </a:tbl>
          </a:graphicData>
        </a:graphic>
      </p:graphicFrame>
      <p:sp>
        <p:nvSpPr>
          <p:cNvPr id="8" name="TextBox 7">
            <a:extLst>
              <a:ext uri="{FF2B5EF4-FFF2-40B4-BE49-F238E27FC236}">
                <a16:creationId xmlns:a16="http://schemas.microsoft.com/office/drawing/2014/main" id="{393DF043-5B5A-4F3C-BE09-FEB0DC4AAB9C}"/>
              </a:ext>
            </a:extLst>
          </p:cNvPr>
          <p:cNvSpPr txBox="1"/>
          <p:nvPr/>
        </p:nvSpPr>
        <p:spPr>
          <a:xfrm>
            <a:off x="1327738" y="3631962"/>
            <a:ext cx="758283" cy="369332"/>
          </a:xfrm>
          <a:prstGeom prst="rect">
            <a:avLst/>
          </a:prstGeom>
          <a:noFill/>
        </p:spPr>
        <p:txBody>
          <a:bodyPr wrap="square" rtlCol="0">
            <a:spAutoFit/>
          </a:bodyPr>
          <a:lstStyle/>
          <a:p>
            <a:r>
              <a:rPr lang="en-US" i="1" dirty="0"/>
              <a:t>k</a:t>
            </a:r>
          </a:p>
        </p:txBody>
      </p:sp>
    </p:spTree>
    <p:extLst>
      <p:ext uri="{BB962C8B-B14F-4D97-AF65-F5344CB8AC3E}">
        <p14:creationId xmlns:p14="http://schemas.microsoft.com/office/powerpoint/2010/main" val="7500927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B741-6883-44D7-911F-A8E827B2F4EB}"/>
              </a:ext>
            </a:extLst>
          </p:cNvPr>
          <p:cNvSpPr>
            <a:spLocks noGrp="1"/>
          </p:cNvSpPr>
          <p:nvPr>
            <p:ph type="title"/>
          </p:nvPr>
        </p:nvSpPr>
        <p:spPr/>
        <p:txBody>
          <a:bodyPr/>
          <a:lstStyle/>
          <a:p>
            <a:r>
              <a:rPr lang="en-US" dirty="0"/>
              <a:t>Memory Layout of a Matrix</a:t>
            </a:r>
          </a:p>
        </p:txBody>
      </p:sp>
      <p:sp>
        <p:nvSpPr>
          <p:cNvPr id="3" name="Content Placeholder 2">
            <a:extLst>
              <a:ext uri="{FF2B5EF4-FFF2-40B4-BE49-F238E27FC236}">
                <a16:creationId xmlns:a16="http://schemas.microsoft.com/office/drawing/2014/main" id="{1F37E992-421F-43FB-8FCB-56B9AEA335ED}"/>
              </a:ext>
            </a:extLst>
          </p:cNvPr>
          <p:cNvSpPr>
            <a:spLocks noGrp="1"/>
          </p:cNvSpPr>
          <p:nvPr>
            <p:ph idx="1"/>
          </p:nvPr>
        </p:nvSpPr>
        <p:spPr/>
        <p:txBody>
          <a:bodyPr/>
          <a:lstStyle/>
          <a:p>
            <a:endParaRPr lang="en-US" dirty="0"/>
          </a:p>
          <a:p>
            <a:endParaRPr lang="en-US" dirty="0"/>
          </a:p>
          <a:p>
            <a:r>
              <a:rPr lang="en-US" b="1" dirty="0"/>
              <a:t>Column-major</a:t>
            </a:r>
            <a:r>
              <a:rPr lang="en-US" dirty="0"/>
              <a:t> layout</a:t>
            </a:r>
          </a:p>
          <a:p>
            <a:endParaRPr lang="en-US" dirty="0"/>
          </a:p>
          <a:p>
            <a:endParaRPr lang="en-US" dirty="0"/>
          </a:p>
          <a:p>
            <a:r>
              <a:rPr lang="en-US" dirty="0"/>
              <a:t>Offset index </a:t>
            </a:r>
            <a:r>
              <a:rPr lang="en-US" i="1" dirty="0"/>
              <a:t>k</a:t>
            </a:r>
            <a:r>
              <a:rPr lang="en-US" dirty="0"/>
              <a:t> for element [</a:t>
            </a:r>
            <a:r>
              <a:rPr lang="en-US" dirty="0" err="1"/>
              <a:t>i</a:t>
            </a:r>
            <a:r>
              <a:rPr lang="en-US" dirty="0"/>
              <a:t>][j]</a:t>
            </a:r>
            <a:endParaRPr lang="en-US" i="1" dirty="0"/>
          </a:p>
          <a:p>
            <a:pPr marL="457200" lvl="1" indent="0">
              <a:buNone/>
            </a:pPr>
            <a:r>
              <a:rPr lang="en-US" i="1" dirty="0"/>
              <a:t>	k = j * M + </a:t>
            </a:r>
            <a:r>
              <a:rPr lang="en-US" i="1" dirty="0" err="1"/>
              <a:t>i</a:t>
            </a:r>
            <a:endParaRPr lang="en-US" dirty="0"/>
          </a:p>
        </p:txBody>
      </p:sp>
      <p:graphicFrame>
        <p:nvGraphicFramePr>
          <p:cNvPr id="4" name="Table 4">
            <a:extLst>
              <a:ext uri="{FF2B5EF4-FFF2-40B4-BE49-F238E27FC236}">
                <a16:creationId xmlns:a16="http://schemas.microsoft.com/office/drawing/2014/main" id="{CBA2A038-3396-4306-9B36-F281A4209C89}"/>
              </a:ext>
            </a:extLst>
          </p:cNvPr>
          <p:cNvGraphicFramePr>
            <a:graphicFrameLocks noGrp="1"/>
          </p:cNvGraphicFramePr>
          <p:nvPr/>
        </p:nvGraphicFramePr>
        <p:xfrm>
          <a:off x="4679794" y="1690688"/>
          <a:ext cx="2832412" cy="1112520"/>
        </p:xfrm>
        <a:graphic>
          <a:graphicData uri="http://schemas.openxmlformats.org/drawingml/2006/table">
            <a:tbl>
              <a:tblPr firstRow="1" bandRow="1">
                <a:tableStyleId>{5940675A-B579-460E-94D1-54222C63F5DA}</a:tableStyleId>
              </a:tblPr>
              <a:tblGrid>
                <a:gridCol w="708103">
                  <a:extLst>
                    <a:ext uri="{9D8B030D-6E8A-4147-A177-3AD203B41FA5}">
                      <a16:colId xmlns:a16="http://schemas.microsoft.com/office/drawing/2014/main" val="67858441"/>
                    </a:ext>
                  </a:extLst>
                </a:gridCol>
                <a:gridCol w="708103">
                  <a:extLst>
                    <a:ext uri="{9D8B030D-6E8A-4147-A177-3AD203B41FA5}">
                      <a16:colId xmlns:a16="http://schemas.microsoft.com/office/drawing/2014/main" val="2949325650"/>
                    </a:ext>
                  </a:extLst>
                </a:gridCol>
                <a:gridCol w="708103">
                  <a:extLst>
                    <a:ext uri="{9D8B030D-6E8A-4147-A177-3AD203B41FA5}">
                      <a16:colId xmlns:a16="http://schemas.microsoft.com/office/drawing/2014/main" val="851672443"/>
                    </a:ext>
                  </a:extLst>
                </a:gridCol>
                <a:gridCol w="708103">
                  <a:extLst>
                    <a:ext uri="{9D8B030D-6E8A-4147-A177-3AD203B41FA5}">
                      <a16:colId xmlns:a16="http://schemas.microsoft.com/office/drawing/2014/main" val="4180863304"/>
                    </a:ext>
                  </a:extLst>
                </a:gridCol>
              </a:tblGrid>
              <a:tr h="370840">
                <a:tc>
                  <a:txBody>
                    <a:bodyPr/>
                    <a:lstStyle/>
                    <a:p>
                      <a:r>
                        <a:rPr lang="en-US" dirty="0"/>
                        <a:t>[0][0]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a:t>
                      </a:r>
                    </a:p>
                  </a:txBody>
                  <a:tcPr/>
                </a:tc>
                <a:extLst>
                  <a:ext uri="{0D108BD9-81ED-4DB2-BD59-A6C34878D82A}">
                    <a16:rowId xmlns:a16="http://schemas.microsoft.com/office/drawing/2014/main" val="1164545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extLst>
                  <a:ext uri="{0D108BD9-81ED-4DB2-BD59-A6C34878D82A}">
                    <a16:rowId xmlns:a16="http://schemas.microsoft.com/office/drawing/2014/main" val="2515044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extLst>
                  <a:ext uri="{0D108BD9-81ED-4DB2-BD59-A6C34878D82A}">
                    <a16:rowId xmlns:a16="http://schemas.microsoft.com/office/drawing/2014/main" val="2328186058"/>
                  </a:ext>
                </a:extLst>
              </a:tr>
            </a:tbl>
          </a:graphicData>
        </a:graphic>
      </p:graphicFrame>
      <p:sp>
        <p:nvSpPr>
          <p:cNvPr id="5" name="TextBox 4">
            <a:extLst>
              <a:ext uri="{FF2B5EF4-FFF2-40B4-BE49-F238E27FC236}">
                <a16:creationId xmlns:a16="http://schemas.microsoft.com/office/drawing/2014/main" id="{2CCA71ED-283F-4B8D-BC5A-B27604365AE8}"/>
              </a:ext>
            </a:extLst>
          </p:cNvPr>
          <p:cNvSpPr txBox="1"/>
          <p:nvPr/>
        </p:nvSpPr>
        <p:spPr>
          <a:xfrm>
            <a:off x="3836019" y="2062282"/>
            <a:ext cx="758283" cy="369332"/>
          </a:xfrm>
          <a:prstGeom prst="rect">
            <a:avLst/>
          </a:prstGeom>
          <a:noFill/>
        </p:spPr>
        <p:txBody>
          <a:bodyPr wrap="square" rtlCol="0">
            <a:spAutoFit/>
          </a:bodyPr>
          <a:lstStyle/>
          <a:p>
            <a:r>
              <a:rPr lang="en-US" dirty="0"/>
              <a:t>A</a:t>
            </a:r>
            <a:r>
              <a:rPr lang="en-US" baseline="-25000" dirty="0"/>
              <a:t>3x4</a:t>
            </a:r>
            <a:r>
              <a:rPr lang="en-US" dirty="0"/>
              <a:t> =</a:t>
            </a:r>
          </a:p>
        </p:txBody>
      </p:sp>
      <p:graphicFrame>
        <p:nvGraphicFramePr>
          <p:cNvPr id="6" name="Table 6">
            <a:extLst>
              <a:ext uri="{FF2B5EF4-FFF2-40B4-BE49-F238E27FC236}">
                <a16:creationId xmlns:a16="http://schemas.microsoft.com/office/drawing/2014/main" id="{ED895556-66C0-49BC-AE47-80F3A60261F5}"/>
              </a:ext>
            </a:extLst>
          </p:cNvPr>
          <p:cNvGraphicFramePr>
            <a:graphicFrameLocks noGrp="1"/>
          </p:cNvGraphicFramePr>
          <p:nvPr>
            <p:extLst>
              <p:ext uri="{D42A27DB-BD31-4B8C-83A1-F6EECF244321}">
                <p14:modId xmlns:p14="http://schemas.microsoft.com/office/powerpoint/2010/main" val="1598199301"/>
              </p:ext>
            </p:extLst>
          </p:nvPr>
        </p:nvGraphicFramePr>
        <p:xfrm>
          <a:off x="1706880" y="3630454"/>
          <a:ext cx="8778240" cy="37084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4113664037"/>
                    </a:ext>
                  </a:extLst>
                </a:gridCol>
                <a:gridCol w="731520">
                  <a:extLst>
                    <a:ext uri="{9D8B030D-6E8A-4147-A177-3AD203B41FA5}">
                      <a16:colId xmlns:a16="http://schemas.microsoft.com/office/drawing/2014/main" val="727742324"/>
                    </a:ext>
                  </a:extLst>
                </a:gridCol>
                <a:gridCol w="731520">
                  <a:extLst>
                    <a:ext uri="{9D8B030D-6E8A-4147-A177-3AD203B41FA5}">
                      <a16:colId xmlns:a16="http://schemas.microsoft.com/office/drawing/2014/main" val="1516283588"/>
                    </a:ext>
                  </a:extLst>
                </a:gridCol>
                <a:gridCol w="731520">
                  <a:extLst>
                    <a:ext uri="{9D8B030D-6E8A-4147-A177-3AD203B41FA5}">
                      <a16:colId xmlns:a16="http://schemas.microsoft.com/office/drawing/2014/main" val="1353181596"/>
                    </a:ext>
                  </a:extLst>
                </a:gridCol>
                <a:gridCol w="731520">
                  <a:extLst>
                    <a:ext uri="{9D8B030D-6E8A-4147-A177-3AD203B41FA5}">
                      <a16:colId xmlns:a16="http://schemas.microsoft.com/office/drawing/2014/main" val="2196382716"/>
                    </a:ext>
                  </a:extLst>
                </a:gridCol>
                <a:gridCol w="731520">
                  <a:extLst>
                    <a:ext uri="{9D8B030D-6E8A-4147-A177-3AD203B41FA5}">
                      <a16:colId xmlns:a16="http://schemas.microsoft.com/office/drawing/2014/main" val="3035088993"/>
                    </a:ext>
                  </a:extLst>
                </a:gridCol>
                <a:gridCol w="731520">
                  <a:extLst>
                    <a:ext uri="{9D8B030D-6E8A-4147-A177-3AD203B41FA5}">
                      <a16:colId xmlns:a16="http://schemas.microsoft.com/office/drawing/2014/main" val="1928901709"/>
                    </a:ext>
                  </a:extLst>
                </a:gridCol>
                <a:gridCol w="731520">
                  <a:extLst>
                    <a:ext uri="{9D8B030D-6E8A-4147-A177-3AD203B41FA5}">
                      <a16:colId xmlns:a16="http://schemas.microsoft.com/office/drawing/2014/main" val="2530844848"/>
                    </a:ext>
                  </a:extLst>
                </a:gridCol>
                <a:gridCol w="731520">
                  <a:extLst>
                    <a:ext uri="{9D8B030D-6E8A-4147-A177-3AD203B41FA5}">
                      <a16:colId xmlns:a16="http://schemas.microsoft.com/office/drawing/2014/main" val="2208320961"/>
                    </a:ext>
                  </a:extLst>
                </a:gridCol>
                <a:gridCol w="731520">
                  <a:extLst>
                    <a:ext uri="{9D8B030D-6E8A-4147-A177-3AD203B41FA5}">
                      <a16:colId xmlns:a16="http://schemas.microsoft.com/office/drawing/2014/main" val="1494237562"/>
                    </a:ext>
                  </a:extLst>
                </a:gridCol>
                <a:gridCol w="731520">
                  <a:extLst>
                    <a:ext uri="{9D8B030D-6E8A-4147-A177-3AD203B41FA5}">
                      <a16:colId xmlns:a16="http://schemas.microsoft.com/office/drawing/2014/main" val="217040871"/>
                    </a:ext>
                  </a:extLst>
                </a:gridCol>
                <a:gridCol w="731520">
                  <a:extLst>
                    <a:ext uri="{9D8B030D-6E8A-4147-A177-3AD203B41FA5}">
                      <a16:colId xmlns:a16="http://schemas.microsoft.com/office/drawing/2014/main" val="3710640922"/>
                    </a:ext>
                  </a:extLst>
                </a:gridCol>
              </a:tblGrid>
              <a:tr h="370840">
                <a:tc>
                  <a:txBody>
                    <a:bodyPr/>
                    <a:lstStyle/>
                    <a:p>
                      <a:r>
                        <a:rPr lang="en-US" dirty="0"/>
                        <a:t>[0][0]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a:t>
                      </a:r>
                    </a:p>
                  </a:txBody>
                  <a:tcPr/>
                </a:tc>
                <a:extLst>
                  <a:ext uri="{0D108BD9-81ED-4DB2-BD59-A6C34878D82A}">
                    <a16:rowId xmlns:a16="http://schemas.microsoft.com/office/drawing/2014/main" val="658267430"/>
                  </a:ext>
                </a:extLst>
              </a:tr>
            </a:tbl>
          </a:graphicData>
        </a:graphic>
      </p:graphicFrame>
      <p:graphicFrame>
        <p:nvGraphicFramePr>
          <p:cNvPr id="7" name="Table 6">
            <a:extLst>
              <a:ext uri="{FF2B5EF4-FFF2-40B4-BE49-F238E27FC236}">
                <a16:creationId xmlns:a16="http://schemas.microsoft.com/office/drawing/2014/main" id="{04F5F983-EFDF-48DF-98D3-8ECEEB2310C6}"/>
              </a:ext>
            </a:extLst>
          </p:cNvPr>
          <p:cNvGraphicFramePr>
            <a:graphicFrameLocks noGrp="1"/>
          </p:cNvGraphicFramePr>
          <p:nvPr/>
        </p:nvGraphicFramePr>
        <p:xfrm>
          <a:off x="1706880" y="4004114"/>
          <a:ext cx="8778240" cy="370840"/>
        </p:xfrm>
        <a:graphic>
          <a:graphicData uri="http://schemas.openxmlformats.org/drawingml/2006/table">
            <a:tbl>
              <a:tblPr firstRow="1" bandRow="1">
                <a:tableStyleId>{2D5ABB26-0587-4C30-8999-92F81FD0307C}</a:tableStyleId>
              </a:tblPr>
              <a:tblGrid>
                <a:gridCol w="731520">
                  <a:extLst>
                    <a:ext uri="{9D8B030D-6E8A-4147-A177-3AD203B41FA5}">
                      <a16:colId xmlns:a16="http://schemas.microsoft.com/office/drawing/2014/main" val="4113664037"/>
                    </a:ext>
                  </a:extLst>
                </a:gridCol>
                <a:gridCol w="731520">
                  <a:extLst>
                    <a:ext uri="{9D8B030D-6E8A-4147-A177-3AD203B41FA5}">
                      <a16:colId xmlns:a16="http://schemas.microsoft.com/office/drawing/2014/main" val="727742324"/>
                    </a:ext>
                  </a:extLst>
                </a:gridCol>
                <a:gridCol w="731520">
                  <a:extLst>
                    <a:ext uri="{9D8B030D-6E8A-4147-A177-3AD203B41FA5}">
                      <a16:colId xmlns:a16="http://schemas.microsoft.com/office/drawing/2014/main" val="1516283588"/>
                    </a:ext>
                  </a:extLst>
                </a:gridCol>
                <a:gridCol w="731520">
                  <a:extLst>
                    <a:ext uri="{9D8B030D-6E8A-4147-A177-3AD203B41FA5}">
                      <a16:colId xmlns:a16="http://schemas.microsoft.com/office/drawing/2014/main" val="1353181596"/>
                    </a:ext>
                  </a:extLst>
                </a:gridCol>
                <a:gridCol w="731520">
                  <a:extLst>
                    <a:ext uri="{9D8B030D-6E8A-4147-A177-3AD203B41FA5}">
                      <a16:colId xmlns:a16="http://schemas.microsoft.com/office/drawing/2014/main" val="2196382716"/>
                    </a:ext>
                  </a:extLst>
                </a:gridCol>
                <a:gridCol w="731520">
                  <a:extLst>
                    <a:ext uri="{9D8B030D-6E8A-4147-A177-3AD203B41FA5}">
                      <a16:colId xmlns:a16="http://schemas.microsoft.com/office/drawing/2014/main" val="3035088993"/>
                    </a:ext>
                  </a:extLst>
                </a:gridCol>
                <a:gridCol w="731520">
                  <a:extLst>
                    <a:ext uri="{9D8B030D-6E8A-4147-A177-3AD203B41FA5}">
                      <a16:colId xmlns:a16="http://schemas.microsoft.com/office/drawing/2014/main" val="1928901709"/>
                    </a:ext>
                  </a:extLst>
                </a:gridCol>
                <a:gridCol w="731520">
                  <a:extLst>
                    <a:ext uri="{9D8B030D-6E8A-4147-A177-3AD203B41FA5}">
                      <a16:colId xmlns:a16="http://schemas.microsoft.com/office/drawing/2014/main" val="2530844848"/>
                    </a:ext>
                  </a:extLst>
                </a:gridCol>
                <a:gridCol w="731520">
                  <a:extLst>
                    <a:ext uri="{9D8B030D-6E8A-4147-A177-3AD203B41FA5}">
                      <a16:colId xmlns:a16="http://schemas.microsoft.com/office/drawing/2014/main" val="2208320961"/>
                    </a:ext>
                  </a:extLst>
                </a:gridCol>
                <a:gridCol w="731520">
                  <a:extLst>
                    <a:ext uri="{9D8B030D-6E8A-4147-A177-3AD203B41FA5}">
                      <a16:colId xmlns:a16="http://schemas.microsoft.com/office/drawing/2014/main" val="1494237562"/>
                    </a:ext>
                  </a:extLst>
                </a:gridCol>
                <a:gridCol w="731520">
                  <a:extLst>
                    <a:ext uri="{9D8B030D-6E8A-4147-A177-3AD203B41FA5}">
                      <a16:colId xmlns:a16="http://schemas.microsoft.com/office/drawing/2014/main" val="217040871"/>
                    </a:ext>
                  </a:extLst>
                </a:gridCol>
                <a:gridCol w="731520">
                  <a:extLst>
                    <a:ext uri="{9D8B030D-6E8A-4147-A177-3AD203B41FA5}">
                      <a16:colId xmlns:a16="http://schemas.microsoft.com/office/drawing/2014/main" val="3710640922"/>
                    </a:ext>
                  </a:extLst>
                </a:gridCol>
              </a:tblGrid>
              <a:tr h="370840">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0"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a:t>
                      </a:r>
                    </a:p>
                  </a:txBody>
                  <a:tcPr/>
                </a:tc>
                <a:extLst>
                  <a:ext uri="{0D108BD9-81ED-4DB2-BD59-A6C34878D82A}">
                    <a16:rowId xmlns:a16="http://schemas.microsoft.com/office/drawing/2014/main" val="658267430"/>
                  </a:ext>
                </a:extLst>
              </a:tr>
            </a:tbl>
          </a:graphicData>
        </a:graphic>
      </p:graphicFrame>
      <p:sp>
        <p:nvSpPr>
          <p:cNvPr id="8" name="TextBox 7">
            <a:extLst>
              <a:ext uri="{FF2B5EF4-FFF2-40B4-BE49-F238E27FC236}">
                <a16:creationId xmlns:a16="http://schemas.microsoft.com/office/drawing/2014/main" id="{393DF043-5B5A-4F3C-BE09-FEB0DC4AAB9C}"/>
              </a:ext>
            </a:extLst>
          </p:cNvPr>
          <p:cNvSpPr txBox="1"/>
          <p:nvPr/>
        </p:nvSpPr>
        <p:spPr>
          <a:xfrm>
            <a:off x="1327738" y="3631962"/>
            <a:ext cx="758283" cy="369332"/>
          </a:xfrm>
          <a:prstGeom prst="rect">
            <a:avLst/>
          </a:prstGeom>
          <a:noFill/>
        </p:spPr>
        <p:txBody>
          <a:bodyPr wrap="square" rtlCol="0">
            <a:spAutoFit/>
          </a:bodyPr>
          <a:lstStyle/>
          <a:p>
            <a:r>
              <a:rPr lang="en-US" i="1" dirty="0"/>
              <a:t>k</a:t>
            </a:r>
          </a:p>
        </p:txBody>
      </p:sp>
    </p:spTree>
    <p:extLst>
      <p:ext uri="{BB962C8B-B14F-4D97-AF65-F5344CB8AC3E}">
        <p14:creationId xmlns:p14="http://schemas.microsoft.com/office/powerpoint/2010/main" val="2491135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05CE-A691-48E2-A915-201E64E41699}"/>
              </a:ext>
            </a:extLst>
          </p:cNvPr>
          <p:cNvSpPr>
            <a:spLocks noGrp="1"/>
          </p:cNvSpPr>
          <p:nvPr>
            <p:ph type="title"/>
          </p:nvPr>
        </p:nvSpPr>
        <p:spPr/>
        <p:txBody>
          <a:bodyPr/>
          <a:lstStyle/>
          <a:p>
            <a:r>
              <a:rPr lang="en-US" dirty="0"/>
              <a:t>The </a:t>
            </a:r>
            <a:r>
              <a:rPr lang="en-US" dirty="0" err="1"/>
              <a:t>cuBLAS</a:t>
            </a:r>
            <a:r>
              <a:rPr lang="en-US" dirty="0"/>
              <a:t> API</a:t>
            </a:r>
          </a:p>
        </p:txBody>
      </p:sp>
      <p:sp>
        <p:nvSpPr>
          <p:cNvPr id="3" name="Content Placeholder 2">
            <a:extLst>
              <a:ext uri="{FF2B5EF4-FFF2-40B4-BE49-F238E27FC236}">
                <a16:creationId xmlns:a16="http://schemas.microsoft.com/office/drawing/2014/main" id="{8C5169E7-4815-4F83-93B9-44C8E8C404AB}"/>
              </a:ext>
            </a:extLst>
          </p:cNvPr>
          <p:cNvSpPr>
            <a:spLocks noGrp="1"/>
          </p:cNvSpPr>
          <p:nvPr>
            <p:ph idx="1"/>
          </p:nvPr>
        </p:nvSpPr>
        <p:spPr/>
        <p:txBody>
          <a:bodyPr/>
          <a:lstStyle/>
          <a:p>
            <a:r>
              <a:rPr lang="en-US" dirty="0"/>
              <a:t>Implementation of level 1, 2, and 3 operations on a GPU</a:t>
            </a:r>
          </a:p>
          <a:p>
            <a:r>
              <a:rPr lang="en-US" dirty="0"/>
              <a:t>Uses </a:t>
            </a:r>
            <a:r>
              <a:rPr lang="en-US" b="1" dirty="0"/>
              <a:t>column major order </a:t>
            </a:r>
            <a:r>
              <a:rPr lang="en-US" dirty="0"/>
              <a:t>with </a:t>
            </a:r>
            <a:r>
              <a:rPr lang="en-US" b="1" dirty="0"/>
              <a:t>1 indexing </a:t>
            </a:r>
          </a:p>
          <a:p>
            <a:r>
              <a:rPr lang="en-US" dirty="0"/>
              <a:t>Preserves compatibility with Fortran numeric libraries, but different then C/C++ which uses row major order with 0 indexing </a:t>
            </a:r>
          </a:p>
        </p:txBody>
      </p:sp>
    </p:spTree>
    <p:extLst>
      <p:ext uri="{BB962C8B-B14F-4D97-AF65-F5344CB8AC3E}">
        <p14:creationId xmlns:p14="http://schemas.microsoft.com/office/powerpoint/2010/main" val="42285765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3EC7-92DB-4705-ABB5-B28593B6F80D}"/>
              </a:ext>
            </a:extLst>
          </p:cNvPr>
          <p:cNvSpPr>
            <a:spLocks noGrp="1"/>
          </p:cNvSpPr>
          <p:nvPr>
            <p:ph type="title"/>
          </p:nvPr>
        </p:nvSpPr>
        <p:spPr/>
        <p:txBody>
          <a:bodyPr/>
          <a:lstStyle/>
          <a:p>
            <a:r>
              <a:rPr lang="en-US" dirty="0"/>
              <a:t>The </a:t>
            </a:r>
            <a:r>
              <a:rPr lang="en-US" dirty="0" err="1"/>
              <a:t>cuBLAS</a:t>
            </a:r>
            <a:r>
              <a:rPr lang="en-US" dirty="0"/>
              <a:t> API:</a:t>
            </a:r>
            <a:r>
              <a:rPr lang="en-US" i="1" dirty="0"/>
              <a:t> creating a context</a:t>
            </a:r>
            <a:endParaRPr lang="en-US" dirty="0"/>
          </a:p>
        </p:txBody>
      </p:sp>
      <p:sp>
        <p:nvSpPr>
          <p:cNvPr id="3" name="Content Placeholder 2">
            <a:extLst>
              <a:ext uri="{FF2B5EF4-FFF2-40B4-BE49-F238E27FC236}">
                <a16:creationId xmlns:a16="http://schemas.microsoft.com/office/drawing/2014/main" id="{43E20012-5980-4687-BB07-9CB9F1F8AA37}"/>
              </a:ext>
            </a:extLst>
          </p:cNvPr>
          <p:cNvSpPr>
            <a:spLocks noGrp="1"/>
          </p:cNvSpPr>
          <p:nvPr>
            <p:ph idx="1"/>
          </p:nvPr>
        </p:nvSpPr>
        <p:spPr/>
        <p:txBody>
          <a:bodyPr/>
          <a:lstStyle/>
          <a:p>
            <a:r>
              <a:rPr lang="en-US" dirty="0"/>
              <a:t>step 1: create </a:t>
            </a:r>
            <a:r>
              <a:rPr lang="en-US" dirty="0" err="1"/>
              <a:t>cublas</a:t>
            </a:r>
            <a:r>
              <a:rPr lang="en-US" dirty="0"/>
              <a:t> handle </a:t>
            </a:r>
            <a:r>
              <a:rPr lang="en-US" sz="2800" dirty="0"/>
              <a:t>to store an execution context</a:t>
            </a:r>
          </a:p>
          <a:p>
            <a:pPr marL="0" indent="0">
              <a:buNone/>
            </a:pPr>
            <a:r>
              <a:rPr lang="en-US" dirty="0" err="1">
                <a:latin typeface="Courier New" panose="02070309020205020404" pitchFamily="49" charset="0"/>
                <a:cs typeface="Courier New" panose="02070309020205020404" pitchFamily="49" charset="0"/>
              </a:rPr>
              <a:t>cublasHandle_t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cublasH</a:t>
            </a:r>
            <a:r>
              <a:rPr lang="en-US" dirty="0">
                <a:latin typeface="Courier New" panose="02070309020205020404" pitchFamily="49" charset="0"/>
                <a:cs typeface="Courier New" panose="02070309020205020404" pitchFamily="49" charset="0"/>
              </a:rPr>
              <a:t> = NULL; </a:t>
            </a:r>
          </a:p>
          <a:p>
            <a:pPr marL="0" indent="0">
              <a:buNone/>
            </a:pPr>
            <a:r>
              <a:rPr lang="en-US" dirty="0" err="1">
                <a:latin typeface="Courier New" panose="02070309020205020404" pitchFamily="49" charset="0"/>
                <a:cs typeface="Courier New" panose="02070309020205020404" pitchFamily="49" charset="0"/>
              </a:rPr>
              <a:t>cublasStatus_t</a:t>
            </a:r>
            <a:r>
              <a:rPr lang="en-US" dirty="0">
                <a:latin typeface="Courier New" panose="02070309020205020404" pitchFamily="49" charset="0"/>
                <a:cs typeface="Courier New" panose="02070309020205020404" pitchFamily="49" charset="0"/>
              </a:rPr>
              <a:t> status = CUBLAS_STATUS_SUCCESS; </a:t>
            </a:r>
          </a:p>
          <a:p>
            <a:pPr marL="0" indent="0">
              <a:buNone/>
            </a:pPr>
            <a:r>
              <a:rPr lang="en-US" dirty="0">
                <a:latin typeface="Courier New" panose="02070309020205020404" pitchFamily="49" charset="0"/>
                <a:cs typeface="Courier New" panose="02070309020205020404" pitchFamily="49" charset="0"/>
              </a:rPr>
              <a:t>status = </a:t>
            </a:r>
            <a:r>
              <a:rPr lang="en-US" dirty="0" err="1">
                <a:latin typeface="Courier New" panose="02070309020205020404" pitchFamily="49" charset="0"/>
                <a:cs typeface="Courier New" panose="02070309020205020404" pitchFamily="49" charset="0"/>
              </a:rPr>
              <a:t>cublasCreate</a:t>
            </a: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cublasH</a:t>
            </a:r>
            <a:r>
              <a:rPr lang="en-US" dirty="0">
                <a:latin typeface="Courier New" panose="02070309020205020404" pitchFamily="49" charset="0"/>
                <a:cs typeface="Courier New" panose="02070309020205020404" pitchFamily="49" charset="0"/>
              </a:rPr>
              <a:t>);</a:t>
            </a:r>
          </a:p>
          <a:p>
            <a:r>
              <a:rPr lang="en-US" sz="2800" dirty="0"/>
              <a:t>execution context stores internal resources. </a:t>
            </a:r>
          </a:p>
          <a:p>
            <a:r>
              <a:rPr lang="en-US" sz="2800" dirty="0"/>
              <a:t>context needs to be created before executing any </a:t>
            </a:r>
            <a:r>
              <a:rPr lang="en-US" sz="2800" dirty="0" err="1"/>
              <a:t>cuBLAS</a:t>
            </a:r>
            <a:r>
              <a:rPr lang="en-US" sz="2800" dirty="0"/>
              <a:t> routine</a:t>
            </a:r>
            <a:endParaRPr lang="en-US" dirty="0">
              <a:cs typeface="Arial" panose="020B0604020202020204"/>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56655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AD0E-15BB-4E9A-BD37-95815112A73C}"/>
              </a:ext>
            </a:extLst>
          </p:cNvPr>
          <p:cNvSpPr>
            <a:spLocks noGrp="1"/>
          </p:cNvSpPr>
          <p:nvPr>
            <p:ph type="title"/>
          </p:nvPr>
        </p:nvSpPr>
        <p:spPr/>
        <p:txBody>
          <a:bodyPr/>
          <a:lstStyle/>
          <a:p>
            <a:r>
              <a:rPr lang="en-US" dirty="0"/>
              <a:t>The </a:t>
            </a:r>
            <a:r>
              <a:rPr lang="en-US" dirty="0" err="1"/>
              <a:t>cuBLAS</a:t>
            </a:r>
            <a:r>
              <a:rPr lang="en-US" dirty="0"/>
              <a:t> API</a:t>
            </a:r>
          </a:p>
        </p:txBody>
      </p:sp>
      <p:sp>
        <p:nvSpPr>
          <p:cNvPr id="3" name="Content Placeholder 2">
            <a:extLst>
              <a:ext uri="{FF2B5EF4-FFF2-40B4-BE49-F238E27FC236}">
                <a16:creationId xmlns:a16="http://schemas.microsoft.com/office/drawing/2014/main" id="{F54A4667-C72F-43AF-8EC2-D767CAD40586}"/>
              </a:ext>
            </a:extLst>
          </p:cNvPr>
          <p:cNvSpPr>
            <a:spLocks noGrp="1"/>
          </p:cNvSpPr>
          <p:nvPr>
            <p:ph idx="1"/>
          </p:nvPr>
        </p:nvSpPr>
        <p:spPr>
          <a:xfrm>
            <a:off x="838200" y="1825625"/>
            <a:ext cx="10515600" cy="4876258"/>
          </a:xfrm>
        </p:spPr>
        <p:txBody>
          <a:bodyPr>
            <a:normAutofit fontScale="40000" lnSpcReduction="20000"/>
          </a:bodyPr>
          <a:lstStyle/>
          <a:p>
            <a:pPr marL="0" indent="0">
              <a:spcBef>
                <a:spcPts val="600"/>
              </a:spcBef>
              <a:buNone/>
            </a:pPr>
            <a:r>
              <a:rPr lang="en-US" b="1" dirty="0">
                <a:latin typeface="Courier New" panose="02070309020205020404" pitchFamily="49" charset="0"/>
                <a:cs typeface="Courier New" panose="02070309020205020404" pitchFamily="49" charset="0"/>
              </a:rPr>
              <a:t>if( CUBLAS_STATUS_SUCCESS != status)</a:t>
            </a:r>
          </a:p>
          <a:p>
            <a:pPr marL="0" indent="0">
              <a:spcBef>
                <a:spcPts val="600"/>
              </a:spcBef>
              <a:buNone/>
            </a:pP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  switch(status)</a:t>
            </a:r>
          </a:p>
          <a:p>
            <a:pPr marL="0" indent="0">
              <a:spcBef>
                <a:spcPts val="600"/>
              </a:spcBef>
              <a:buNone/>
            </a:pPr>
            <a:r>
              <a:rPr lang="en-US" b="1" dirty="0">
                <a:latin typeface="Courier New" panose="02070309020205020404" pitchFamily="49" charset="0"/>
                <a:cs typeface="Courier New" panose="02070309020205020404" pitchFamily="49" charset="0"/>
              </a:rPr>
              <a:t>  {</a:t>
            </a:r>
          </a:p>
          <a:p>
            <a:pPr marL="0" indent="0">
              <a:spcBef>
                <a:spcPts val="600"/>
              </a:spcBef>
              <a:buNone/>
            </a:pPr>
            <a:r>
              <a:rPr lang="en-US" b="1" dirty="0">
                <a:latin typeface="Courier New" panose="02070309020205020404" pitchFamily="49" charset="0"/>
                <a:cs typeface="Courier New" panose="02070309020205020404" pitchFamily="49" charset="0"/>
              </a:rPr>
              <a:t>    case CUBLAS_STATUS_NOT_INITIALIZED:</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fprintf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stderr,"the</a:t>
            </a:r>
            <a:r>
              <a:rPr lang="en-US" b="1" dirty="0">
                <a:latin typeface="Courier New" panose="02070309020205020404" pitchFamily="49" charset="0"/>
                <a:cs typeface="Courier New" panose="02070309020205020404" pitchFamily="49" charset="0"/>
              </a:rPr>
              <a:t> CUDA Runtime initialization failed.\n");</a:t>
            </a:r>
          </a:p>
          <a:p>
            <a:pPr marL="0" indent="0">
              <a:spcBef>
                <a:spcPts val="600"/>
              </a:spcBef>
              <a:buNone/>
            </a:pPr>
            <a:r>
              <a:rPr lang="en-US" b="1" dirty="0">
                <a:latin typeface="Courier New" panose="02070309020205020404" pitchFamily="49" charset="0"/>
                <a:cs typeface="Courier New" panose="02070309020205020404" pitchFamily="49" charset="0"/>
              </a:rPr>
              <a:t>      break;</a:t>
            </a:r>
          </a:p>
          <a:p>
            <a:pPr marL="0" indent="0">
              <a:spcBef>
                <a:spcPts val="600"/>
              </a:spcBef>
              <a:buNone/>
            </a:pPr>
            <a:r>
              <a:rPr lang="en-US" b="1" dirty="0">
                <a:latin typeface="Courier New" panose="02070309020205020404" pitchFamily="49" charset="0"/>
                <a:cs typeface="Courier New" panose="02070309020205020404" pitchFamily="49" charset="0"/>
              </a:rPr>
              <a:t>    case CUBLAS_STATUS_ALLOC_FAILED:</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fprintf</a:t>
            </a:r>
            <a:r>
              <a:rPr lang="en-US" b="1" dirty="0">
                <a:latin typeface="Courier New" panose="02070309020205020404" pitchFamily="49" charset="0"/>
                <a:cs typeface="Courier New" panose="02070309020205020404" pitchFamily="49" charset="0"/>
              </a:rPr>
              <a:t>(stderr,"</a:t>
            </a:r>
            <a:r>
              <a:rPr lang="en-US" b="1" dirty="0" err="1">
                <a:latin typeface="Courier New" panose="02070309020205020404" pitchFamily="49" charset="0"/>
                <a:cs typeface="Courier New" panose="02070309020205020404" pitchFamily="49" charset="0"/>
              </a:rPr>
              <a:t>cuBLASCreate</a:t>
            </a:r>
            <a:r>
              <a:rPr lang="en-US" b="1" dirty="0">
                <a:latin typeface="Courier New" panose="02070309020205020404" pitchFamily="49" charset="0"/>
                <a:cs typeface="Courier New" panose="02070309020205020404" pitchFamily="49" charset="0"/>
              </a:rPr>
              <a:t>: the resources could not be allocated..\n");</a:t>
            </a:r>
          </a:p>
          <a:p>
            <a:pPr marL="0" indent="0">
              <a:spcBef>
                <a:spcPts val="600"/>
              </a:spcBef>
              <a:buNone/>
            </a:pPr>
            <a:r>
              <a:rPr lang="en-US" b="1" dirty="0">
                <a:latin typeface="Courier New" panose="02070309020205020404" pitchFamily="49" charset="0"/>
                <a:cs typeface="Courier New" panose="02070309020205020404" pitchFamily="49" charset="0"/>
              </a:rPr>
              <a:t>      break;</a:t>
            </a:r>
          </a:p>
          <a:p>
            <a:pPr marL="0" indent="0">
              <a:spcBef>
                <a:spcPts val="600"/>
              </a:spcBef>
              <a:buNone/>
            </a:pPr>
            <a:r>
              <a:rPr lang="en-US" b="1" dirty="0">
                <a:latin typeface="Courier New" panose="02070309020205020404" pitchFamily="49" charset="0"/>
                <a:cs typeface="Courier New" panose="02070309020205020404" pitchFamily="49" charset="0"/>
              </a:rPr>
              <a:t>    case CUBLAS_STATUS_ARCH_MISMATCH:</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fprintf</a:t>
            </a:r>
            <a:r>
              <a:rPr lang="en-US" b="1" dirty="0">
                <a:latin typeface="Courier New" panose="02070309020205020404" pitchFamily="49" charset="0"/>
                <a:cs typeface="Courier New" panose="02070309020205020404" pitchFamily="49" charset="0"/>
              </a:rPr>
              <a:t>(stderr,"</a:t>
            </a:r>
            <a:r>
              <a:rPr lang="en-US" b="1" dirty="0" err="1">
                <a:latin typeface="Courier New" panose="02070309020205020404" pitchFamily="49" charset="0"/>
                <a:cs typeface="Courier New" panose="02070309020205020404" pitchFamily="49" charset="0"/>
              </a:rPr>
              <a:t>cuBLASDnCreate</a:t>
            </a:r>
            <a:r>
              <a:rPr lang="en-US" b="1" dirty="0">
                <a:latin typeface="Courier New" panose="02070309020205020404" pitchFamily="49" charset="0"/>
                <a:cs typeface="Courier New" panose="02070309020205020404" pitchFamily="49" charset="0"/>
              </a:rPr>
              <a:t>: the device only supports compute capability 2.0 and above.\n");</a:t>
            </a:r>
          </a:p>
          <a:p>
            <a:pPr marL="0" indent="0">
              <a:spcBef>
                <a:spcPts val="600"/>
              </a:spcBef>
              <a:buNone/>
            </a:pPr>
            <a:r>
              <a:rPr lang="en-US" b="1" dirty="0">
                <a:latin typeface="Courier New" panose="02070309020205020404" pitchFamily="49" charset="0"/>
                <a:cs typeface="Courier New" panose="02070309020205020404" pitchFamily="49" charset="0"/>
              </a:rPr>
              <a:t>      break;</a:t>
            </a:r>
          </a:p>
          <a:p>
            <a:pPr marL="0" indent="0">
              <a:spcBef>
                <a:spcPts val="600"/>
              </a:spcBef>
              <a:buNone/>
            </a:pPr>
            <a:r>
              <a:rPr lang="en-US" b="1" dirty="0">
                <a:latin typeface="Courier New" panose="02070309020205020404" pitchFamily="49" charset="0"/>
                <a:cs typeface="Courier New" panose="02070309020205020404" pitchFamily="49" charset="0"/>
              </a:rPr>
              <a:t>    case CUBLAS_STATUS_INTERNAL_ERROR:</a:t>
            </a:r>
          </a:p>
          <a:p>
            <a:pPr marL="0" indent="0">
              <a:spcBef>
                <a:spcPts val="600"/>
              </a:spcBef>
              <a:buNone/>
            </a:pPr>
            <a:r>
              <a:rPr lang="en-US" b="1" dirty="0">
                <a:latin typeface="Courier New" panose="02070309020205020404" pitchFamily="49" charset="0"/>
                <a:cs typeface="Courier New" panose="02070309020205020404" pitchFamily="49" charset="0"/>
              </a:rPr>
              <a:t>      // https: docs.nvidia.com/cuda/</a:t>
            </a:r>
            <a:r>
              <a:rPr lang="en-US" b="1" dirty="0" err="1">
                <a:latin typeface="Courier New" panose="02070309020205020404" pitchFamily="49" charset="0"/>
                <a:cs typeface="Courier New" panose="02070309020205020404" pitchFamily="49" charset="0"/>
              </a:rPr>
              <a:t>cuBLAS</a:t>
            </a:r>
            <a:r>
              <a:rPr lang="en-US" b="1" dirty="0">
                <a:latin typeface="Courier New" panose="02070309020205020404" pitchFamily="49" charset="0"/>
                <a:cs typeface="Courier New" panose="02070309020205020404" pitchFamily="49" charset="0"/>
              </a:rPr>
              <a:t>/index.html</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fprintf</a:t>
            </a:r>
            <a:r>
              <a:rPr lang="en-US" b="1" dirty="0">
                <a:latin typeface="Courier New" panose="02070309020205020404" pitchFamily="49" charset="0"/>
                <a:cs typeface="Courier New" panose="02070309020205020404" pitchFamily="49" charset="0"/>
              </a:rPr>
              <a:t>(stderr,"</a:t>
            </a:r>
            <a:r>
              <a:rPr lang="en-US" b="1" dirty="0" err="1">
                <a:latin typeface="Courier New" panose="02070309020205020404" pitchFamily="49" charset="0"/>
                <a:cs typeface="Courier New" panose="02070309020205020404" pitchFamily="49" charset="0"/>
              </a:rPr>
              <a:t>cuBLASDnCreate</a:t>
            </a:r>
            <a:r>
              <a:rPr lang="en-US" b="1" dirty="0">
                <a:latin typeface="Courier New" panose="02070309020205020404" pitchFamily="49" charset="0"/>
                <a:cs typeface="Courier New" panose="02070309020205020404" pitchFamily="49" charset="0"/>
              </a:rPr>
              <a:t>: an internal </a:t>
            </a:r>
            <a:r>
              <a:rPr lang="en-US" b="1" dirty="0" err="1">
                <a:latin typeface="Courier New" panose="02070309020205020404" pitchFamily="49" charset="0"/>
                <a:cs typeface="Courier New" panose="02070309020205020404" pitchFamily="49" charset="0"/>
              </a:rPr>
              <a:t>cuBLAS</a:t>
            </a:r>
            <a:r>
              <a:rPr lang="en-US" b="1" dirty="0">
                <a:latin typeface="Courier New" panose="02070309020205020404" pitchFamily="49" charset="0"/>
                <a:cs typeface="Courier New" panose="02070309020205020404" pitchFamily="49" charset="0"/>
              </a:rPr>
              <a:t> operation failed. This error is usually caused by a </a:t>
            </a:r>
            <a:r>
              <a:rPr lang="en-US" b="1" dirty="0" err="1">
                <a:latin typeface="Courier New" panose="02070309020205020404" pitchFamily="49" charset="0"/>
                <a:cs typeface="Courier New" panose="02070309020205020404" pitchFamily="49" charset="0"/>
              </a:rPr>
              <a:t>cudaMemcpyAsync</a:t>
            </a:r>
            <a:r>
              <a:rPr lang="en-US" b="1" dirty="0">
                <a:latin typeface="Courier New" panose="02070309020205020404" pitchFamily="49" charset="0"/>
                <a:cs typeface="Courier New" panose="02070309020205020404" pitchFamily="49" charset="0"/>
              </a:rPr>
              <a:t>() failure. To correct: check that the hardware, an appropriate version of the driver, and the </a:t>
            </a:r>
            <a:r>
              <a:rPr lang="en-US" b="1" dirty="0" err="1">
                <a:latin typeface="Courier New" panose="02070309020205020404" pitchFamily="49" charset="0"/>
                <a:cs typeface="Courier New" panose="02070309020205020404" pitchFamily="49" charset="0"/>
              </a:rPr>
              <a:t>cuBLAS</a:t>
            </a:r>
            <a:r>
              <a:rPr lang="en-US" b="1" dirty="0">
                <a:latin typeface="Courier New" panose="02070309020205020404" pitchFamily="49" charset="0"/>
                <a:cs typeface="Courier New" panose="02070309020205020404" pitchFamily="49" charset="0"/>
              </a:rPr>
              <a:t> library are correctly installed. Also, check that the memory passed as a parameter to the routine is not being deallocated prior to the routine’s completion.\n");</a:t>
            </a:r>
          </a:p>
          <a:p>
            <a:pPr marL="0" indent="0">
              <a:spcBef>
                <a:spcPts val="600"/>
              </a:spcBef>
              <a:buNone/>
            </a:pPr>
            <a:r>
              <a:rPr lang="en-US" b="1" dirty="0">
                <a:latin typeface="Courier New" panose="02070309020205020404" pitchFamily="49" charset="0"/>
                <a:cs typeface="Courier New" panose="02070309020205020404" pitchFamily="49" charset="0"/>
              </a:rPr>
              <a:t>      break;</a:t>
            </a:r>
          </a:p>
          <a:p>
            <a:pPr marL="0" indent="0">
              <a:spcBef>
                <a:spcPts val="600"/>
              </a:spcBef>
              <a:buNone/>
            </a:pPr>
            <a:r>
              <a:rPr lang="en-US" b="1" dirty="0">
                <a:latin typeface="Courier New" panose="02070309020205020404" pitchFamily="49" charset="0"/>
                <a:cs typeface="Courier New" panose="02070309020205020404" pitchFamily="49" charset="0"/>
              </a:rPr>
              <a:t>    default:</a:t>
            </a: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fprintf</a:t>
            </a:r>
            <a:r>
              <a:rPr lang="en-US" b="1" dirty="0">
                <a:latin typeface="Courier New" panose="02070309020205020404" pitchFamily="49" charset="0"/>
                <a:cs typeface="Courier New" panose="02070309020205020404" pitchFamily="49" charset="0"/>
              </a:rPr>
              <a:t>(stderr,"</a:t>
            </a:r>
            <a:r>
              <a:rPr lang="en-US" b="1" dirty="0" err="1">
                <a:latin typeface="Courier New" panose="02070309020205020404" pitchFamily="49" charset="0"/>
                <a:cs typeface="Courier New" panose="02070309020205020404" pitchFamily="49" charset="0"/>
              </a:rPr>
              <a:t>cuBLASDnCreate</a:t>
            </a:r>
            <a:r>
              <a:rPr lang="en-US" b="1" dirty="0">
                <a:latin typeface="Courier New" panose="02070309020205020404" pitchFamily="49" charset="0"/>
                <a:cs typeface="Courier New" panose="02070309020205020404" pitchFamily="49" charset="0"/>
              </a:rPr>
              <a:t>: unknown error (%d).\n", status);</a:t>
            </a:r>
          </a:p>
          <a:p>
            <a:pPr marL="0" indent="0">
              <a:spcBef>
                <a:spcPts val="600"/>
              </a:spcBef>
              <a:buNone/>
            </a:pPr>
            <a:r>
              <a:rPr lang="en-US" b="1" dirty="0">
                <a:latin typeface="Courier New" panose="02070309020205020404" pitchFamily="49" charset="0"/>
                <a:cs typeface="Courier New" panose="02070309020205020404" pitchFamily="49" charset="0"/>
              </a:rPr>
              <a:t>      break;</a:t>
            </a:r>
          </a:p>
          <a:p>
            <a:pPr marL="0" indent="0">
              <a:spcBef>
                <a:spcPts val="600"/>
              </a:spcBef>
              <a:buNone/>
            </a:pPr>
            <a:r>
              <a:rPr lang="en-US" b="1" dirty="0">
                <a:latin typeface="Courier New" panose="02070309020205020404" pitchFamily="49" charset="0"/>
                <a:cs typeface="Courier New" panose="02070309020205020404" pitchFamily="49" charset="0"/>
              </a:rPr>
              <a:t>  }</a:t>
            </a:r>
          </a:p>
          <a:p>
            <a:pPr marL="0" indent="0">
              <a:spcBef>
                <a:spcPts val="600"/>
              </a:spcBef>
              <a:buNone/>
            </a:pPr>
            <a:r>
              <a:rPr lang="en-US" b="1" dirty="0">
                <a:latin typeface="Courier New" panose="02070309020205020404" pitchFamily="49" charset="0"/>
                <a:cs typeface="Courier New" panose="02070309020205020404" pitchFamily="49" charset="0"/>
              </a:rPr>
              <a:t>  exit(1);</a:t>
            </a:r>
          </a:p>
          <a:p>
            <a:pPr marL="0" indent="0">
              <a:spcBef>
                <a:spcPts val="600"/>
              </a:spcBef>
              <a:buNone/>
            </a:pPr>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68128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AD0E-15BB-4E9A-BD37-95815112A73C}"/>
              </a:ext>
            </a:extLst>
          </p:cNvPr>
          <p:cNvSpPr>
            <a:spLocks noGrp="1"/>
          </p:cNvSpPr>
          <p:nvPr>
            <p:ph type="title"/>
          </p:nvPr>
        </p:nvSpPr>
        <p:spPr/>
        <p:txBody>
          <a:bodyPr/>
          <a:lstStyle/>
          <a:p>
            <a:r>
              <a:rPr lang="en-US" dirty="0"/>
              <a:t>The </a:t>
            </a:r>
            <a:r>
              <a:rPr lang="en-US" dirty="0" err="1"/>
              <a:t>cuBLAS</a:t>
            </a:r>
            <a:r>
              <a:rPr lang="en-US" dirty="0"/>
              <a:t> API:</a:t>
            </a:r>
            <a:r>
              <a:rPr lang="en-US" i="1" dirty="0"/>
              <a:t> create and set a stream</a:t>
            </a:r>
            <a:endParaRPr lang="en-US" dirty="0"/>
          </a:p>
        </p:txBody>
      </p:sp>
      <p:sp>
        <p:nvSpPr>
          <p:cNvPr id="3" name="Content Placeholder 2">
            <a:extLst>
              <a:ext uri="{FF2B5EF4-FFF2-40B4-BE49-F238E27FC236}">
                <a16:creationId xmlns:a16="http://schemas.microsoft.com/office/drawing/2014/main" id="{F54A4667-C72F-43AF-8EC2-D767CAD40586}"/>
              </a:ext>
            </a:extLst>
          </p:cNvPr>
          <p:cNvSpPr>
            <a:spLocks noGrp="1"/>
          </p:cNvSpPr>
          <p:nvPr>
            <p:ph idx="1"/>
          </p:nvPr>
        </p:nvSpPr>
        <p:spPr>
          <a:xfrm>
            <a:off x="838200" y="1825625"/>
            <a:ext cx="10515600" cy="4876258"/>
          </a:xfrm>
        </p:spPr>
        <p:txBody>
          <a:bodyPr>
            <a:normAutofit/>
          </a:bodyPr>
          <a:lstStyle/>
          <a:p>
            <a:pPr>
              <a:spcBef>
                <a:spcPts val="600"/>
              </a:spcBef>
            </a:pPr>
            <a:r>
              <a:rPr lang="en-US" dirty="0">
                <a:cs typeface="Courier New" panose="02070309020205020404" pitchFamily="49" charset="0"/>
              </a:rPr>
              <a:t>step 2 is to create a set a stream</a:t>
            </a:r>
          </a:p>
          <a:p>
            <a:pPr marL="0" indent="0">
              <a:spcBef>
                <a:spcPts val="600"/>
              </a:spcBef>
              <a:buNone/>
            </a:pPr>
            <a:r>
              <a:rPr lang="en-US" dirty="0">
                <a:latin typeface="Courier New" panose="02070309020205020404" pitchFamily="49" charset="0"/>
                <a:cs typeface="Courier New" panose="02070309020205020404" pitchFamily="49" charset="0"/>
              </a:rPr>
              <a:t>status = </a:t>
            </a:r>
            <a:r>
              <a:rPr lang="en-US" dirty="0" err="1">
                <a:latin typeface="Courier New" panose="02070309020205020404" pitchFamily="49" charset="0"/>
                <a:cs typeface="Courier New" panose="02070309020205020404" pitchFamily="49" charset="0"/>
              </a:rPr>
              <a:t>cudaStreamCreateWithFlags</a:t>
            </a:r>
            <a:r>
              <a:rPr lang="en-US" dirty="0">
                <a:latin typeface="Courier New" panose="02070309020205020404" pitchFamily="49" charset="0"/>
                <a:cs typeface="Courier New" panose="02070309020205020404" pitchFamily="49" charset="0"/>
              </a:rPr>
              <a:t>(&amp;stream, </a:t>
            </a:r>
            <a:r>
              <a:rPr lang="en-US" dirty="0" err="1">
                <a:latin typeface="Courier New" panose="02070309020205020404" pitchFamily="49" charset="0"/>
                <a:cs typeface="Courier New" panose="02070309020205020404" pitchFamily="49" charset="0"/>
              </a:rPr>
              <a:t>cudaStreamNonBlocking</a:t>
            </a:r>
            <a:r>
              <a:rPr lang="en-US" dirty="0">
                <a:latin typeface="Courier New" panose="02070309020205020404" pitchFamily="49" charset="0"/>
                <a:cs typeface="Courier New" panose="02070309020205020404" pitchFamily="49" charset="0"/>
              </a:rPr>
              <a:t>);</a:t>
            </a:r>
          </a:p>
          <a:p>
            <a:pPr marL="0" indent="0">
              <a:spcBef>
                <a:spcPts val="600"/>
              </a:spcBef>
              <a:buNone/>
            </a:pPr>
            <a:r>
              <a:rPr lang="en-US" dirty="0">
                <a:latin typeface="Courier New" panose="02070309020205020404" pitchFamily="49" charset="0"/>
                <a:cs typeface="Courier New" panose="02070309020205020404" pitchFamily="49" charset="0"/>
              </a:rPr>
              <a:t>assert(</a:t>
            </a:r>
            <a:r>
              <a:rPr lang="en-US" dirty="0" err="1">
                <a:latin typeface="Courier New" panose="02070309020205020404" pitchFamily="49" charset="0"/>
                <a:cs typeface="Courier New" panose="02070309020205020404" pitchFamily="49" charset="0"/>
              </a:rPr>
              <a:t>cudaSuccess</a:t>
            </a:r>
            <a:r>
              <a:rPr lang="en-US" dirty="0">
                <a:latin typeface="Courier New" panose="02070309020205020404" pitchFamily="49" charset="0"/>
                <a:cs typeface="Courier New" panose="02070309020205020404" pitchFamily="49" charset="0"/>
              </a:rPr>
              <a:t> == status);</a:t>
            </a:r>
          </a:p>
          <a:p>
            <a:pPr marL="0" indent="0">
              <a:spcBef>
                <a:spcPts val="600"/>
              </a:spcBef>
              <a:buNone/>
            </a:pPr>
            <a:endParaRPr lang="en-US" dirty="0">
              <a:latin typeface="Courier New" panose="02070309020205020404" pitchFamily="49" charset="0"/>
              <a:cs typeface="Courier New" panose="02070309020205020404" pitchFamily="49" charset="0"/>
            </a:endParaRPr>
          </a:p>
          <a:p>
            <a:pPr marL="0" indent="0">
              <a:spcBef>
                <a:spcPts val="600"/>
              </a:spcBef>
              <a:buNone/>
            </a:pPr>
            <a:r>
              <a:rPr lang="en-US" dirty="0">
                <a:latin typeface="Courier New" panose="02070309020205020404" pitchFamily="49" charset="0"/>
                <a:cs typeface="Courier New" panose="02070309020205020404" pitchFamily="49" charset="0"/>
              </a:rPr>
              <a:t>status = </a:t>
            </a:r>
            <a:r>
              <a:rPr lang="en-US" dirty="0" err="1">
                <a:latin typeface="Courier New" panose="02070309020205020404" pitchFamily="49" charset="0"/>
                <a:cs typeface="Courier New" panose="02070309020205020404" pitchFamily="49" charset="0"/>
              </a:rPr>
              <a:t>cublasSetStream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cublasH</a:t>
            </a:r>
            <a:r>
              <a:rPr lang="en-US" dirty="0">
                <a:latin typeface="Courier New" panose="02070309020205020404" pitchFamily="49" charset="0"/>
                <a:cs typeface="Courier New" panose="02070309020205020404" pitchFamily="49" charset="0"/>
              </a:rPr>
              <a:t>, stream);</a:t>
            </a:r>
          </a:p>
          <a:p>
            <a:pPr marL="0" indent="0">
              <a:spcBef>
                <a:spcPts val="600"/>
              </a:spcBef>
              <a:buNone/>
            </a:pPr>
            <a:r>
              <a:rPr lang="en-US" dirty="0">
                <a:latin typeface="Courier New" panose="02070309020205020404" pitchFamily="49" charset="0"/>
                <a:cs typeface="Courier New" panose="02070309020205020404" pitchFamily="49" charset="0"/>
              </a:rPr>
              <a:t>assert(CUBLAS_STATUS_SUCCESS == status);</a:t>
            </a:r>
            <a:endParaRPr lang="en-US" dirty="0">
              <a:cs typeface="Courier New" panose="02070309020205020404" pitchFamily="49" charset="0"/>
            </a:endParaRPr>
          </a:p>
        </p:txBody>
      </p:sp>
    </p:spTree>
    <p:extLst>
      <p:ext uri="{BB962C8B-B14F-4D97-AF65-F5344CB8AC3E}">
        <p14:creationId xmlns:p14="http://schemas.microsoft.com/office/powerpoint/2010/main" val="36813502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AD0E-15BB-4E9A-BD37-95815112A73C}"/>
              </a:ext>
            </a:extLst>
          </p:cNvPr>
          <p:cNvSpPr>
            <a:spLocks noGrp="1"/>
          </p:cNvSpPr>
          <p:nvPr>
            <p:ph type="title"/>
          </p:nvPr>
        </p:nvSpPr>
        <p:spPr/>
        <p:txBody>
          <a:bodyPr/>
          <a:lstStyle/>
          <a:p>
            <a:r>
              <a:rPr lang="en-US" dirty="0"/>
              <a:t>The </a:t>
            </a:r>
            <a:r>
              <a:rPr lang="en-US" dirty="0" err="1"/>
              <a:t>cuBLAS</a:t>
            </a:r>
            <a:r>
              <a:rPr lang="en-US" dirty="0"/>
              <a:t> API:</a:t>
            </a:r>
            <a:r>
              <a:rPr lang="en-US" i="1" dirty="0"/>
              <a:t> destroying a context</a:t>
            </a:r>
            <a:endParaRPr lang="en-US" dirty="0"/>
          </a:p>
        </p:txBody>
      </p:sp>
      <p:sp>
        <p:nvSpPr>
          <p:cNvPr id="3" name="Content Placeholder 2">
            <a:extLst>
              <a:ext uri="{FF2B5EF4-FFF2-40B4-BE49-F238E27FC236}">
                <a16:creationId xmlns:a16="http://schemas.microsoft.com/office/drawing/2014/main" id="{F54A4667-C72F-43AF-8EC2-D767CAD40586}"/>
              </a:ext>
            </a:extLst>
          </p:cNvPr>
          <p:cNvSpPr>
            <a:spLocks noGrp="1"/>
          </p:cNvSpPr>
          <p:nvPr>
            <p:ph idx="1"/>
          </p:nvPr>
        </p:nvSpPr>
        <p:spPr>
          <a:xfrm>
            <a:off x="838200" y="1825625"/>
            <a:ext cx="10515600" cy="4876258"/>
          </a:xfrm>
        </p:spPr>
        <p:txBody>
          <a:bodyPr>
            <a:normAutofit/>
          </a:bodyPr>
          <a:lstStyle/>
          <a:p>
            <a:pPr>
              <a:spcBef>
                <a:spcPts val="600"/>
              </a:spcBef>
            </a:pPr>
            <a:r>
              <a:rPr lang="en-US" dirty="0">
                <a:cs typeface="Courier New" panose="02070309020205020404" pitchFamily="49" charset="0"/>
              </a:rPr>
              <a:t>Final step is to free the memory allocated to the context after all </a:t>
            </a:r>
            <a:r>
              <a:rPr lang="en-US" dirty="0" err="1">
                <a:cs typeface="Courier New" panose="02070309020205020404" pitchFamily="49" charset="0"/>
              </a:rPr>
              <a:t>cuBLAS</a:t>
            </a:r>
            <a:r>
              <a:rPr lang="en-US" dirty="0">
                <a:cs typeface="Courier New" panose="02070309020205020404" pitchFamily="49" charset="0"/>
              </a:rPr>
              <a:t> operations have completed </a:t>
            </a:r>
          </a:p>
          <a:p>
            <a:pPr marL="0" indent="0">
              <a:spcBef>
                <a:spcPts val="600"/>
              </a:spcBef>
              <a:buNone/>
            </a:pP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cublasH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cublasDestroy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cublasH</a:t>
            </a:r>
            <a:r>
              <a:rPr lang="en-US" dirty="0">
                <a:latin typeface="Courier New" panose="02070309020205020404" pitchFamily="49" charset="0"/>
                <a:cs typeface="Courier New" panose="02070309020205020404" pitchFamily="49" charset="0"/>
              </a:rPr>
              <a:t>);</a:t>
            </a:r>
          </a:p>
          <a:p>
            <a:pPr>
              <a:spcBef>
                <a:spcPts val="600"/>
              </a:spcBef>
            </a:pPr>
            <a:r>
              <a:rPr lang="en-US" dirty="0" err="1">
                <a:latin typeface="Courier New" panose="02070309020205020404" pitchFamily="49" charset="0"/>
                <a:cs typeface="Courier New" panose="02070309020205020404" pitchFamily="49" charset="0"/>
              </a:rPr>
              <a:t>cublasCreate</a:t>
            </a:r>
            <a:r>
              <a:rPr lang="en-US" dirty="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cublasDestroy</a:t>
            </a:r>
            <a:r>
              <a:rPr lang="en-US" dirty="0">
                <a:cs typeface="Courier New" panose="02070309020205020404" pitchFamily="49" charset="0"/>
              </a:rPr>
              <a:t> are relatively expensive operations so </a:t>
            </a:r>
            <a:r>
              <a:rPr lang="en-US" dirty="0" err="1">
                <a:cs typeface="Courier New" panose="02070309020205020404" pitchFamily="49" charset="0"/>
              </a:rPr>
              <a:t>cuBLAS</a:t>
            </a:r>
            <a:r>
              <a:rPr lang="en-US" dirty="0">
                <a:cs typeface="Courier New" panose="02070309020205020404" pitchFamily="49" charset="0"/>
              </a:rPr>
              <a:t> operations should be grouped together as much as possible</a:t>
            </a:r>
          </a:p>
        </p:txBody>
      </p:sp>
    </p:spTree>
    <p:extLst>
      <p:ext uri="{BB962C8B-B14F-4D97-AF65-F5344CB8AC3E}">
        <p14:creationId xmlns:p14="http://schemas.microsoft.com/office/powerpoint/2010/main" val="2215068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 i="1" dirty="0"/>
              <a:t>T</a:t>
            </a:r>
            <a:r>
              <a:rPr lang="en" sz="4400" i="1" dirty="0"/>
              <a:t>hreads and Multithreading </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fontScale="92500" lnSpcReduction="20000"/>
          </a:bodyPr>
          <a:lstStyle/>
          <a:p>
            <a:r>
              <a:rPr lang="en" sz="2800" dirty="0"/>
              <a:t>Hardware </a:t>
            </a:r>
            <a:r>
              <a:rPr lang="en" dirty="0"/>
              <a:t>T</a:t>
            </a:r>
            <a:r>
              <a:rPr lang="en" sz="2800" dirty="0"/>
              <a:t>hreads</a:t>
            </a:r>
            <a:r>
              <a:rPr lang="en" sz="2800" i="1" dirty="0"/>
              <a:t> </a:t>
            </a:r>
            <a:r>
              <a:rPr lang="en" sz="2800" dirty="0"/>
              <a:t>vs Software </a:t>
            </a:r>
            <a:r>
              <a:rPr lang="en" dirty="0"/>
              <a:t>T</a:t>
            </a:r>
            <a:r>
              <a:rPr lang="en" sz="2800" dirty="0"/>
              <a:t>hreads</a:t>
            </a:r>
          </a:p>
          <a:p>
            <a:r>
              <a:rPr lang="pt-BR" dirty="0"/>
              <a:t>A thread can be thought of as a </a:t>
            </a:r>
            <a:r>
              <a:rPr lang="pt-BR" i="1" dirty="0"/>
              <a:t>worker</a:t>
            </a:r>
            <a:r>
              <a:rPr lang="pt-BR" dirty="0"/>
              <a:t> that </a:t>
            </a:r>
            <a:r>
              <a:rPr lang="pt-BR" b="1" dirty="0"/>
              <a:t>independently</a:t>
            </a:r>
            <a:r>
              <a:rPr lang="pt-BR" dirty="0"/>
              <a:t> </a:t>
            </a:r>
            <a:r>
              <a:rPr lang="en-US" dirty="0"/>
              <a:t>executes the instructions (sequentially, conditionally, and iteratively) of a </a:t>
            </a:r>
            <a:r>
              <a:rPr lang="en-US" i="1" dirty="0"/>
              <a:t>process</a:t>
            </a:r>
            <a:r>
              <a:rPr lang="en-US" dirty="0"/>
              <a:t> forked and executed by an operating system</a:t>
            </a:r>
            <a:endParaRPr lang="en-US" i="1" dirty="0"/>
          </a:p>
          <a:p>
            <a:r>
              <a:rPr lang="en-US" dirty="0"/>
              <a:t>A thread interacts with shared (among threads of a process) memory and private memory</a:t>
            </a:r>
          </a:p>
          <a:p>
            <a:r>
              <a:rPr lang="pt-BR" i="1" dirty="0"/>
              <a:t>Multithreading</a:t>
            </a:r>
            <a:r>
              <a:rPr lang="en-US" dirty="0"/>
              <a:t> refers to the use of multiple </a:t>
            </a:r>
            <a:r>
              <a:rPr lang="pt-BR" dirty="0"/>
              <a:t>threads that independently and simultaneously </a:t>
            </a:r>
            <a:r>
              <a:rPr lang="en-US" dirty="0"/>
              <a:t>execute the instructions of a process</a:t>
            </a:r>
          </a:p>
          <a:p>
            <a:r>
              <a:rPr lang="en-US" dirty="0"/>
              <a:t>Inclusion of multiple </a:t>
            </a:r>
            <a:r>
              <a:rPr lang="en" dirty="0"/>
              <a:t>t</a:t>
            </a:r>
            <a:r>
              <a:rPr lang="en" sz="2800" dirty="0"/>
              <a:t>hreads in a process requires developer to </a:t>
            </a:r>
            <a:r>
              <a:rPr lang="en-US" dirty="0"/>
              <a:t>coordinate threads such that shared memory is not corrupted via </a:t>
            </a:r>
            <a:r>
              <a:rPr lang="en-US" i="1" dirty="0"/>
              <a:t>race conditions</a:t>
            </a:r>
            <a:r>
              <a:rPr lang="en-US" dirty="0"/>
              <a:t>, and algorithms are not subjected to out-of-order computation</a:t>
            </a:r>
          </a:p>
          <a:p>
            <a:r>
              <a:rPr lang="en-US" dirty="0"/>
              <a:t>Developer needs to implement thread communication, task assignments, and resource (hardware accelerator, e.g., FPGA, GPU) sharing</a:t>
            </a:r>
          </a:p>
          <a:p>
            <a:endParaRPr lang="pt-BR" dirty="0"/>
          </a:p>
          <a:p>
            <a:pPr marL="0" indent="0">
              <a:buNone/>
            </a:pPr>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36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AD0E-15BB-4E9A-BD37-95815112A73C}"/>
              </a:ext>
            </a:extLst>
          </p:cNvPr>
          <p:cNvSpPr>
            <a:spLocks noGrp="1"/>
          </p:cNvSpPr>
          <p:nvPr>
            <p:ph type="title"/>
          </p:nvPr>
        </p:nvSpPr>
        <p:spPr/>
        <p:txBody>
          <a:bodyPr/>
          <a:lstStyle/>
          <a:p>
            <a:r>
              <a:rPr lang="en-US" dirty="0"/>
              <a:t>The </a:t>
            </a:r>
            <a:r>
              <a:rPr lang="en-US" dirty="0" err="1"/>
              <a:t>cuBLAS</a:t>
            </a:r>
            <a:r>
              <a:rPr lang="en-US" dirty="0"/>
              <a:t> API:</a:t>
            </a:r>
            <a:r>
              <a:rPr lang="en-US" i="1" dirty="0"/>
              <a:t> naming convention</a:t>
            </a:r>
            <a:endParaRPr lang="en-US" dirty="0"/>
          </a:p>
        </p:txBody>
      </p:sp>
      <p:sp>
        <p:nvSpPr>
          <p:cNvPr id="3" name="Content Placeholder 2">
            <a:extLst>
              <a:ext uri="{FF2B5EF4-FFF2-40B4-BE49-F238E27FC236}">
                <a16:creationId xmlns:a16="http://schemas.microsoft.com/office/drawing/2014/main" id="{F54A4667-C72F-43AF-8EC2-D767CAD40586}"/>
              </a:ext>
            </a:extLst>
          </p:cNvPr>
          <p:cNvSpPr>
            <a:spLocks noGrp="1"/>
          </p:cNvSpPr>
          <p:nvPr>
            <p:ph idx="1"/>
          </p:nvPr>
        </p:nvSpPr>
        <p:spPr>
          <a:xfrm>
            <a:off x="838199" y="1825625"/>
            <a:ext cx="11238571" cy="4876258"/>
          </a:xfrm>
        </p:spPr>
        <p:txBody>
          <a:bodyPr>
            <a:normAutofit/>
          </a:bodyPr>
          <a:lstStyle/>
          <a:p>
            <a:pPr>
              <a:spcBef>
                <a:spcPts val="600"/>
              </a:spcBef>
            </a:pPr>
            <a:r>
              <a:rPr lang="en-US" dirty="0">
                <a:cs typeface="Courier New" panose="02070309020205020404" pitchFamily="49" charset="0"/>
              </a:rPr>
              <a:t>Prefix conventional BLAS function with string </a:t>
            </a:r>
            <a:r>
              <a:rPr lang="en-US" dirty="0" err="1">
                <a:latin typeface="Courier New" panose="02070309020205020404" pitchFamily="49" charset="0"/>
                <a:cs typeface="Courier New" panose="02070309020205020404" pitchFamily="49" charset="0"/>
              </a:rPr>
              <a:t>cublas</a:t>
            </a: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and capitalize datatype character identifier</a:t>
            </a:r>
          </a:p>
          <a:p>
            <a:pPr>
              <a:spcBef>
                <a:spcPts val="600"/>
              </a:spcBef>
            </a:pPr>
            <a:r>
              <a:rPr lang="en-US" dirty="0">
                <a:cs typeface="Courier New" panose="02070309020205020404" pitchFamily="49" charset="0"/>
              </a:rPr>
              <a:t>Examples</a:t>
            </a:r>
          </a:p>
          <a:p>
            <a:pPr marL="457200" lvl="1" indent="0">
              <a:spcBef>
                <a:spcPts val="600"/>
              </a:spcBef>
              <a:buNone/>
            </a:pPr>
            <a:r>
              <a:rPr lang="en-US" sz="3200" dirty="0" err="1">
                <a:latin typeface="Courier New" panose="02070309020205020404" pitchFamily="49" charset="0"/>
                <a:cs typeface="Courier New" panose="02070309020205020404" pitchFamily="49" charset="0"/>
              </a:rPr>
              <a:t>sdot</a:t>
            </a:r>
            <a:r>
              <a:rPr lang="en-US" sz="3200" dirty="0">
                <a:latin typeface="Courier New" panose="02070309020205020404" pitchFamily="49" charset="0"/>
                <a:cs typeface="Courier New" panose="02070309020205020404" pitchFamily="49" charset="0"/>
              </a:rPr>
              <a:t> </a:t>
            </a:r>
            <a:r>
              <a:rPr lang="en-US" sz="3200" dirty="0">
                <a:cs typeface="Courier New" panose="02070309020205020404" pitchFamily="49" charset="0"/>
              </a:rPr>
              <a:t>becomes </a:t>
            </a:r>
            <a:r>
              <a:rPr lang="en-US" sz="3200" dirty="0" err="1">
                <a:latin typeface="Courier New" panose="02070309020205020404" pitchFamily="49" charset="0"/>
                <a:cs typeface="Courier New" panose="02070309020205020404" pitchFamily="49" charset="0"/>
              </a:rPr>
              <a:t>cublasSdot</a:t>
            </a:r>
            <a:endParaRPr lang="en-US" sz="3200" dirty="0">
              <a:latin typeface="Courier New" panose="02070309020205020404" pitchFamily="49" charset="0"/>
              <a:cs typeface="Courier New" panose="02070309020205020404" pitchFamily="49" charset="0"/>
            </a:endParaRPr>
          </a:p>
          <a:p>
            <a:pPr marL="457200" lvl="1" indent="0">
              <a:spcBef>
                <a:spcPts val="600"/>
              </a:spcBef>
              <a:buNone/>
            </a:pPr>
            <a:r>
              <a:rPr lang="en-US" sz="3200" dirty="0">
                <a:latin typeface="Courier New" panose="02070309020205020404" pitchFamily="49" charset="0"/>
                <a:cs typeface="Courier New" panose="02070309020205020404" pitchFamily="49" charset="0"/>
              </a:rPr>
              <a:t>snrm2 </a:t>
            </a:r>
            <a:r>
              <a:rPr lang="en-US" sz="3200" dirty="0">
                <a:cs typeface="Courier New" panose="02070309020205020404" pitchFamily="49" charset="0"/>
              </a:rPr>
              <a:t>becomes </a:t>
            </a:r>
            <a:r>
              <a:rPr lang="en-US" sz="3200" dirty="0">
                <a:latin typeface="Courier New" panose="02070309020205020404" pitchFamily="49" charset="0"/>
                <a:cs typeface="Courier New" panose="02070309020205020404" pitchFamily="49" charset="0"/>
              </a:rPr>
              <a:t>cublasSnrm2</a:t>
            </a:r>
          </a:p>
          <a:p>
            <a:pPr marL="457200" lvl="1" indent="0">
              <a:spcBef>
                <a:spcPts val="600"/>
              </a:spcBef>
              <a:buNone/>
            </a:pPr>
            <a:r>
              <a:rPr lang="en-US" sz="3200" dirty="0" err="1">
                <a:latin typeface="Courier New" panose="02070309020205020404" pitchFamily="49" charset="0"/>
                <a:cs typeface="Courier New" panose="02070309020205020404" pitchFamily="49" charset="0"/>
              </a:rPr>
              <a:t>saxpy</a:t>
            </a:r>
            <a:r>
              <a:rPr lang="en-US" sz="3200" dirty="0">
                <a:latin typeface="Courier New" panose="02070309020205020404" pitchFamily="49" charset="0"/>
                <a:cs typeface="Courier New" panose="02070309020205020404" pitchFamily="49" charset="0"/>
              </a:rPr>
              <a:t> </a:t>
            </a:r>
            <a:r>
              <a:rPr lang="en-US" sz="3200" dirty="0">
                <a:cs typeface="Courier New" panose="02070309020205020404" pitchFamily="49" charset="0"/>
              </a:rPr>
              <a:t>becomes </a:t>
            </a:r>
            <a:r>
              <a:rPr lang="en-US" sz="3200" dirty="0" err="1">
                <a:latin typeface="Courier New" panose="02070309020205020404" pitchFamily="49" charset="0"/>
                <a:cs typeface="Courier New" panose="02070309020205020404" pitchFamily="49" charset="0"/>
              </a:rPr>
              <a:t>cublasSaxpy</a:t>
            </a:r>
            <a:r>
              <a:rPr lang="en-US" sz="3200" dirty="0">
                <a:latin typeface="Courier New" panose="02070309020205020404" pitchFamily="49" charset="0"/>
                <a:cs typeface="Courier New" panose="02070309020205020404" pitchFamily="49" charset="0"/>
              </a:rPr>
              <a:t> </a:t>
            </a:r>
            <a:r>
              <a:rPr lang="en-US" sz="3200" dirty="0">
                <a:cs typeface="Courier New" panose="02070309020205020404" pitchFamily="49" charset="0"/>
              </a:rPr>
              <a:t>(returns </a:t>
            </a:r>
            <a:r>
              <a:rPr lang="es-ES" sz="3200" dirty="0">
                <a:cs typeface="Courier New" panose="02070309020205020404" pitchFamily="49" charset="0"/>
              </a:rPr>
              <a:t>y[i] = a*x[i] + y[i])</a:t>
            </a:r>
            <a:endParaRPr lang="en-US" sz="3200" dirty="0">
              <a:cs typeface="Courier New" panose="02070309020205020404" pitchFamily="49" charset="0"/>
            </a:endParaRPr>
          </a:p>
          <a:p>
            <a:pPr marL="0" indent="0">
              <a:spcBef>
                <a:spcPts val="600"/>
              </a:spcBef>
              <a:buNone/>
            </a:pPr>
            <a:endParaRPr lang="en-US" dirty="0">
              <a:cs typeface="Courier New" panose="02070309020205020404" pitchFamily="49" charset="0"/>
            </a:endParaRPr>
          </a:p>
          <a:p>
            <a:pPr marL="0" indent="0">
              <a:spcBef>
                <a:spcPts val="600"/>
              </a:spcBef>
              <a:buNone/>
            </a:pPr>
            <a:endParaRPr lang="en-US" dirty="0">
              <a:cs typeface="Courier New" panose="02070309020205020404" pitchFamily="49" charset="0"/>
            </a:endParaRPr>
          </a:p>
        </p:txBody>
      </p:sp>
    </p:spTree>
    <p:extLst>
      <p:ext uri="{BB962C8B-B14F-4D97-AF65-F5344CB8AC3E}">
        <p14:creationId xmlns:p14="http://schemas.microsoft.com/office/powerpoint/2010/main" val="3737893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0672-96B8-47EB-BFB8-2543E0C7CD60}"/>
              </a:ext>
            </a:extLst>
          </p:cNvPr>
          <p:cNvSpPr>
            <a:spLocks noGrp="1"/>
          </p:cNvSpPr>
          <p:nvPr>
            <p:ph type="title"/>
          </p:nvPr>
        </p:nvSpPr>
        <p:spPr>
          <a:xfrm>
            <a:off x="838200" y="365125"/>
            <a:ext cx="10515600" cy="930275"/>
          </a:xfrm>
        </p:spPr>
        <p:txBody>
          <a:bodyPr/>
          <a:lstStyle/>
          <a:p>
            <a:r>
              <a:rPr lang="en-US" dirty="0"/>
              <a:t>Conjugate Gradient Method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A29D3-70EE-4E25-9E47-9AAFBBCCED06}"/>
                  </a:ext>
                </a:extLst>
              </p:cNvPr>
              <p:cNvSpPr>
                <a:spLocks noGrp="1"/>
              </p:cNvSpPr>
              <p:nvPr>
                <p:ph sz="half" idx="1"/>
              </p:nvPr>
            </p:nvSpPr>
            <p:spPr>
              <a:xfrm>
                <a:off x="838200" y="1481668"/>
                <a:ext cx="5181600" cy="4695297"/>
              </a:xfrm>
            </p:spPr>
            <p:txBody>
              <a:bodyPr>
                <a:normAutofit/>
              </a:bodyPr>
              <a:lstStyle/>
              <a:p>
                <a:r>
                  <a:rPr lang="en-US" dirty="0"/>
                  <a:t>The Conjugate Gradient method is an iterative method to compute an approximation for the solution of the linear algebraic system </a:t>
                </a:r>
                <a14:m>
                  <m:oMath xmlns:m="http://schemas.openxmlformats.org/officeDocument/2006/math">
                    <m:r>
                      <a:rPr lang="en-US" b="1" i="0" smtClean="0">
                        <a:latin typeface="Cambria Math" panose="02040503050406030204" pitchFamily="18" charset="0"/>
                      </a:rPr>
                      <m:t>𝐀𝐱</m:t>
                    </m:r>
                    <m:r>
                      <a:rPr lang="en-US" b="0" i="0" smtClean="0">
                        <a:latin typeface="Cambria Math" panose="02040503050406030204" pitchFamily="18" charset="0"/>
                      </a:rPr>
                      <m:t>=</m:t>
                    </m:r>
                    <m:r>
                      <a:rPr lang="en-US" b="1" i="0">
                        <a:latin typeface="Cambria Math" panose="02040503050406030204" pitchFamily="18" charset="0"/>
                      </a:rPr>
                      <m:t>𝐛</m:t>
                    </m:r>
                  </m:oMath>
                </a14:m>
                <a:endParaRPr lang="en-US" b="1" dirty="0"/>
              </a:p>
              <a:p>
                <a:r>
                  <a:rPr lang="en-US" dirty="0"/>
                  <a:t>Assumptions:</a:t>
                </a:r>
              </a:p>
              <a:p>
                <a:pPr lvl="1"/>
                <a:r>
                  <a:rPr lang="en-US" dirty="0"/>
                  <a:t>Let </a:t>
                </a:r>
                <a14:m>
                  <m:oMath xmlns:m="http://schemas.openxmlformats.org/officeDocument/2006/math">
                    <m:r>
                      <a:rPr lang="en-US" b="0" i="1" smtClean="0">
                        <a:latin typeface="Cambria Math" panose="02040503050406030204" pitchFamily="18" charset="0"/>
                      </a:rPr>
                      <m:t>𝐴</m:t>
                    </m:r>
                  </m:oMath>
                </a14:m>
                <a:r>
                  <a:rPr lang="en-US" dirty="0"/>
                  <a:t> be a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US" dirty="0"/>
                  <a:t> </a:t>
                </a:r>
                <a:r>
                  <a:rPr lang="en-US" b="1" dirty="0"/>
                  <a:t>symmetric</a:t>
                </a:r>
                <a:r>
                  <a:rPr lang="en-US" dirty="0"/>
                  <a:t> and </a:t>
                </a:r>
                <a:r>
                  <a:rPr lang="en-US" b="1" dirty="0"/>
                  <a:t>positive definite </a:t>
                </a:r>
                <a:r>
                  <a:rPr lang="en-US" dirty="0"/>
                  <a:t>matrix (all the eigenvalues are positive implies </a:t>
                </a:r>
                <a:r>
                  <a:rPr lang="en-US" i="1" dirty="0" err="1"/>
                  <a:t>z</a:t>
                </a:r>
                <a:r>
                  <a:rPr lang="en-US" i="1" baseline="30000" dirty="0" err="1"/>
                  <a:t>T</a:t>
                </a:r>
                <a:r>
                  <a:rPr lang="en-US" i="1" dirty="0" err="1"/>
                  <a:t>Az</a:t>
                </a:r>
                <a:r>
                  <a:rPr lang="en-US" dirty="0"/>
                  <a:t>&gt;0 for any </a:t>
                </a:r>
                <a:r>
                  <a:rPr lang="en-US" i="1" dirty="0"/>
                  <a:t>z</a:t>
                </a:r>
                <a:r>
                  <a:rPr lang="en-US" dirty="0"/>
                  <a:t>)</a:t>
                </a:r>
              </a:p>
              <a:p>
                <a:pPr lvl="1"/>
                <a:r>
                  <a:rPr lang="en-US" dirty="0"/>
                  <a:t>Let </a:t>
                </a:r>
                <a14:m>
                  <m:oMath xmlns:m="http://schemas.openxmlformats.org/officeDocument/2006/math">
                    <m:r>
                      <a:rPr lang="en-US" b="0" i="1" smtClean="0">
                        <a:latin typeface="Cambria Math" panose="02040503050406030204" pitchFamily="18" charset="0"/>
                      </a:rPr>
                      <m:t>𝑏</m:t>
                    </m:r>
                  </m:oMath>
                </a14:m>
                <a:r>
                  <a:rPr lang="en-US" dirty="0"/>
                  <a:t> be a n-dimensional vector</a:t>
                </a:r>
              </a:p>
            </p:txBody>
          </p:sp>
        </mc:Choice>
        <mc:Fallback xmlns="">
          <p:sp>
            <p:nvSpPr>
              <p:cNvPr id="3" name="Content Placeholder 2">
                <a:extLst>
                  <a:ext uri="{FF2B5EF4-FFF2-40B4-BE49-F238E27FC236}">
                    <a16:creationId xmlns:a16="http://schemas.microsoft.com/office/drawing/2014/main" id="{70FA29D3-70EE-4E25-9E47-9AAFBBCCED06}"/>
                  </a:ext>
                </a:extLst>
              </p:cNvPr>
              <p:cNvSpPr>
                <a:spLocks noGrp="1" noRot="1" noChangeAspect="1" noMove="1" noResize="1" noEditPoints="1" noAdjustHandles="1" noChangeArrowheads="1" noChangeShapeType="1" noTextEdit="1"/>
              </p:cNvSpPr>
              <p:nvPr>
                <p:ph sz="half" idx="1"/>
              </p:nvPr>
            </p:nvSpPr>
            <p:spPr>
              <a:xfrm>
                <a:off x="838200" y="1481668"/>
                <a:ext cx="5181600" cy="4695297"/>
              </a:xfrm>
              <a:blipFill>
                <a:blip r:embed="rId3"/>
                <a:stretch>
                  <a:fillRect l="-2118" t="-2078" r="-1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C1A934F-AAA1-40D9-B8E4-C4D31CBAB7A8}"/>
                  </a:ext>
                </a:extLst>
              </p:cNvPr>
              <p:cNvSpPr>
                <a:spLocks noGrp="1"/>
              </p:cNvSpPr>
              <p:nvPr>
                <p:ph sz="half" idx="2"/>
              </p:nvPr>
            </p:nvSpPr>
            <p:spPr>
              <a:xfrm>
                <a:off x="6172200" y="1481668"/>
                <a:ext cx="5181600" cy="4695297"/>
              </a:xfrm>
            </p:spPr>
            <p:txBody>
              <a:bodyPr>
                <a:normAutofit/>
              </a:bodyPr>
              <a:lstStyle/>
              <a:p>
                <a:pPr marL="0" indent="0">
                  <a:lnSpc>
                    <a:spcPts val="1867"/>
                  </a:lnSpc>
                  <a:spcBef>
                    <a:spcPts val="0"/>
                  </a:spcBef>
                  <a:buNone/>
                </a:pPr>
                <a:r>
                  <a:rPr lang="en-US" sz="1733" dirty="0"/>
                  <a:t>Algorithm:</a:t>
                </a:r>
              </a:p>
              <a:p>
                <a:pPr marL="457189" indent="-457189">
                  <a:lnSpc>
                    <a:spcPts val="1867"/>
                  </a:lnSpc>
                  <a:spcBef>
                    <a:spcPts val="0"/>
                  </a:spcBef>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0</m:t>
                        </m:r>
                      </m:sub>
                    </m:sSub>
                    <m:r>
                      <a:rPr lang="en-US" sz="1733" i="1">
                        <a:latin typeface="Cambria Math" panose="02040503050406030204" pitchFamily="18" charset="0"/>
                      </a:rPr>
                      <m:t>=</m:t>
                    </m:r>
                    <m:r>
                      <a:rPr lang="en-US" sz="1733" i="1">
                        <a:latin typeface="Cambria Math" panose="02040503050406030204" pitchFamily="18" charset="0"/>
                      </a:rPr>
                      <m:t>𝑏</m:t>
                    </m:r>
                    <m:r>
                      <a:rPr lang="en-US" sz="1733" i="1">
                        <a:latin typeface="Cambria Math" panose="02040503050406030204" pitchFamily="18" charset="0"/>
                      </a:rPr>
                      <m:t>−</m:t>
                    </m:r>
                    <m:r>
                      <a:rPr lang="en-US" sz="1733" i="1">
                        <a:latin typeface="Cambria Math" panose="02040503050406030204" pitchFamily="18" charset="0"/>
                      </a:rPr>
                      <m:t>𝐴</m:t>
                    </m:r>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𝑥</m:t>
                        </m:r>
                      </m:e>
                      <m:sub>
                        <m:r>
                          <a:rPr lang="en-US" sz="1733" i="1">
                            <a:latin typeface="Cambria Math" panose="02040503050406030204" pitchFamily="18" charset="0"/>
                          </a:rPr>
                          <m:t>0</m:t>
                        </m:r>
                      </m:sub>
                    </m:sSub>
                  </m:oMath>
                </a14:m>
                <a:endParaRPr lang="en-US" sz="1733" dirty="0"/>
              </a:p>
              <a:p>
                <a:pPr marL="457189" indent="-457189">
                  <a:lnSpc>
                    <a:spcPts val="1867"/>
                  </a:lnSpc>
                  <a:spcBef>
                    <a:spcPts val="0"/>
                  </a:spcBef>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0</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0</m:t>
                        </m:r>
                      </m:sub>
                    </m:sSub>
                  </m:oMath>
                </a14:m>
                <a:endParaRPr lang="en-US" sz="1733" dirty="0"/>
              </a:p>
              <a:p>
                <a:pPr marL="457189" indent="-457189">
                  <a:lnSpc>
                    <a:spcPts val="1867"/>
                  </a:lnSpc>
                  <a:spcBef>
                    <a:spcPts val="0"/>
                  </a:spcBef>
                  <a:buFont typeface="+mj-lt"/>
                  <a:buAutoNum type="arabicPeriod"/>
                </a:pPr>
                <a14:m>
                  <m:oMath xmlns:m="http://schemas.openxmlformats.org/officeDocument/2006/math">
                    <m:r>
                      <a:rPr lang="en-US" sz="1733" i="1">
                        <a:latin typeface="Cambria Math" panose="02040503050406030204" pitchFamily="18" charset="0"/>
                      </a:rPr>
                      <m:t>𝑘</m:t>
                    </m:r>
                    <m:r>
                      <a:rPr lang="en-US" sz="1733" i="1">
                        <a:latin typeface="Cambria Math" panose="02040503050406030204" pitchFamily="18" charset="0"/>
                      </a:rPr>
                      <m:t>=0</m:t>
                    </m:r>
                  </m:oMath>
                </a14:m>
                <a:endParaRPr lang="en-US" sz="1733" dirty="0"/>
              </a:p>
              <a:p>
                <a:pPr marL="457189" indent="-457189">
                  <a:lnSpc>
                    <a:spcPts val="1867"/>
                  </a:lnSpc>
                  <a:spcBef>
                    <a:spcPts val="0"/>
                  </a:spcBef>
                  <a:buFont typeface="+mj-lt"/>
                  <a:buAutoNum type="arabicPeriod"/>
                </a:pPr>
                <a:r>
                  <a:rPr lang="en-US" sz="1733" dirty="0"/>
                  <a:t>loop</a:t>
                </a:r>
              </a:p>
              <a:p>
                <a:pPr marL="914377" lvl="1" indent="-457189">
                  <a:lnSpc>
                    <a:spcPct val="100000"/>
                  </a:lnSpc>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ea typeface="Cambria Math" panose="02040503050406030204" pitchFamily="18" charset="0"/>
                          </a:rPr>
                          <m:t>𝛼</m:t>
                        </m:r>
                      </m:e>
                      <m:sub>
                        <m:r>
                          <a:rPr lang="en-US" sz="1733" i="1">
                            <a:latin typeface="Cambria Math" panose="02040503050406030204" pitchFamily="18" charset="0"/>
                          </a:rPr>
                          <m:t>𝑘</m:t>
                        </m:r>
                      </m:sub>
                    </m:sSub>
                    <m:r>
                      <a:rPr lang="en-US" sz="1733" i="1">
                        <a:latin typeface="Cambria Math" panose="02040503050406030204" pitchFamily="18" charset="0"/>
                      </a:rPr>
                      <m:t>=</m:t>
                    </m:r>
                    <m:f>
                      <m:fPr>
                        <m:ctrlPr>
                          <a:rPr lang="en-US" sz="1733" i="1">
                            <a:latin typeface="Cambria Math" panose="02040503050406030204" pitchFamily="18" charset="0"/>
                          </a:rPr>
                        </m:ctrlPr>
                      </m:fPr>
                      <m:num>
                        <m:sSubSup>
                          <m:sSubSupPr>
                            <m:ctrlPr>
                              <a:rPr lang="en-US" sz="1733" i="1">
                                <a:latin typeface="Cambria Math" panose="02040503050406030204" pitchFamily="18" charset="0"/>
                              </a:rPr>
                            </m:ctrlPr>
                          </m:sSubSupPr>
                          <m:e>
                            <m:r>
                              <a:rPr lang="en-US" sz="1733" i="1">
                                <a:latin typeface="Cambria Math" panose="02040503050406030204" pitchFamily="18" charset="0"/>
                              </a:rPr>
                              <m:t>𝑟</m:t>
                            </m:r>
                          </m:e>
                          <m:sub>
                            <m:r>
                              <a:rPr lang="en-US" sz="1733" i="1">
                                <a:latin typeface="Cambria Math" panose="02040503050406030204" pitchFamily="18" charset="0"/>
                              </a:rPr>
                              <m:t>𝑘</m:t>
                            </m:r>
                          </m:sub>
                          <m:sup>
                            <m:r>
                              <a:rPr lang="en-US" sz="1733" i="1">
                                <a:latin typeface="Cambria Math" panose="02040503050406030204" pitchFamily="18" charset="0"/>
                              </a:rPr>
                              <m:t>𝑇</m:t>
                            </m:r>
                          </m:sup>
                        </m:sSubSup>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sub>
                        </m:sSub>
                      </m:num>
                      <m:den>
                        <m:sSubSup>
                          <m:sSubSupPr>
                            <m:ctrlPr>
                              <a:rPr lang="en-US" sz="1733" i="1">
                                <a:latin typeface="Cambria Math" panose="02040503050406030204" pitchFamily="18" charset="0"/>
                              </a:rPr>
                            </m:ctrlPr>
                          </m:sSubSupPr>
                          <m:e>
                            <m:r>
                              <a:rPr lang="en-US" sz="1733" i="1">
                                <a:latin typeface="Cambria Math" panose="02040503050406030204" pitchFamily="18" charset="0"/>
                              </a:rPr>
                              <m:t>𝑝</m:t>
                            </m:r>
                          </m:e>
                          <m:sub>
                            <m:r>
                              <a:rPr lang="en-US" sz="1733" i="1">
                                <a:latin typeface="Cambria Math" panose="02040503050406030204" pitchFamily="18" charset="0"/>
                              </a:rPr>
                              <m:t>𝑘</m:t>
                            </m:r>
                          </m:sub>
                          <m:sup>
                            <m:r>
                              <a:rPr lang="en-US" sz="1733" i="1">
                                <a:latin typeface="Cambria Math" panose="02040503050406030204" pitchFamily="18" charset="0"/>
                              </a:rPr>
                              <m:t>𝑇</m:t>
                            </m:r>
                          </m:sup>
                        </m:sSubSup>
                        <m:r>
                          <a:rPr lang="en-US" sz="1733" i="1">
                            <a:latin typeface="Cambria Math" panose="02040503050406030204" pitchFamily="18" charset="0"/>
                          </a:rPr>
                          <m:t>∗</m:t>
                        </m:r>
                        <m:r>
                          <a:rPr lang="en-US" sz="1733" i="1">
                            <a:latin typeface="Cambria Math" panose="02040503050406030204" pitchFamily="18" charset="0"/>
                          </a:rPr>
                          <m:t>𝐴</m:t>
                        </m:r>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𝑘</m:t>
                            </m:r>
                          </m:sub>
                        </m:sSub>
                      </m:den>
                    </m:f>
                  </m:oMath>
                </a14:m>
                <a:endParaRPr lang="en-US" sz="1733" dirty="0"/>
              </a:p>
              <a:p>
                <a:pPr marL="914377" lvl="1" indent="-457189">
                  <a:lnSpc>
                    <a:spcPct val="100000"/>
                  </a:lnSpc>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rPr>
                          <m:t>𝑥</m:t>
                        </m:r>
                      </m:e>
                      <m:sub>
                        <m:r>
                          <a:rPr lang="en-US" sz="1733" i="1">
                            <a:latin typeface="Cambria Math" panose="02040503050406030204" pitchFamily="18" charset="0"/>
                          </a:rPr>
                          <m:t>𝑘</m:t>
                        </m:r>
                        <m:r>
                          <a:rPr lang="en-US" sz="1733" i="1">
                            <a:latin typeface="Cambria Math" panose="02040503050406030204" pitchFamily="18" charset="0"/>
                          </a:rPr>
                          <m:t>+1</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𝑥</m:t>
                        </m:r>
                      </m:e>
                      <m:sub>
                        <m:r>
                          <a:rPr lang="en-US" sz="1733" i="1">
                            <a:latin typeface="Cambria Math" panose="02040503050406030204" pitchFamily="18" charset="0"/>
                          </a:rPr>
                          <m:t>𝑘</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ea typeface="Cambria Math" panose="02040503050406030204" pitchFamily="18" charset="0"/>
                          </a:rPr>
                          <m:t>𝛼</m:t>
                        </m:r>
                      </m:e>
                      <m:sub>
                        <m:r>
                          <a:rPr lang="en-US" sz="1733" i="1">
                            <a:latin typeface="Cambria Math" panose="02040503050406030204" pitchFamily="18" charset="0"/>
                          </a:rPr>
                          <m:t>𝑘</m:t>
                        </m:r>
                      </m:sub>
                    </m:sSub>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𝑘</m:t>
                        </m:r>
                      </m:sub>
                    </m:sSub>
                  </m:oMath>
                </a14:m>
                <a:endParaRPr lang="en-US" sz="1733" dirty="0"/>
              </a:p>
              <a:p>
                <a:pPr marL="914377" lvl="1" indent="-457189">
                  <a:lnSpc>
                    <a:spcPct val="100000"/>
                  </a:lnSpc>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r>
                          <a:rPr lang="en-US" sz="1733" i="1">
                            <a:latin typeface="Cambria Math" panose="02040503050406030204" pitchFamily="18" charset="0"/>
                          </a:rPr>
                          <m:t>+1</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ea typeface="Cambria Math" panose="02040503050406030204" pitchFamily="18" charset="0"/>
                          </a:rPr>
                          <m:t>𝛼</m:t>
                        </m:r>
                      </m:e>
                      <m:sub>
                        <m:r>
                          <a:rPr lang="en-US" sz="1733" i="1">
                            <a:latin typeface="Cambria Math" panose="02040503050406030204" pitchFamily="18" charset="0"/>
                          </a:rPr>
                          <m:t>𝑘</m:t>
                        </m:r>
                      </m:sub>
                    </m:sSub>
                    <m:r>
                      <a:rPr lang="en-US" sz="1733" i="1">
                        <a:latin typeface="Cambria Math" panose="02040503050406030204" pitchFamily="18" charset="0"/>
                      </a:rPr>
                      <m:t>𝐴</m:t>
                    </m:r>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𝑘</m:t>
                        </m:r>
                      </m:sub>
                    </m:sSub>
                  </m:oMath>
                </a14:m>
                <a:endParaRPr lang="en-US" sz="1733" dirty="0"/>
              </a:p>
              <a:p>
                <a:pPr marL="914377" lvl="1" indent="-457189">
                  <a:lnSpc>
                    <a:spcPct val="100000"/>
                  </a:lnSpc>
                  <a:buFont typeface="+mj-lt"/>
                  <a:buAutoNum type="arabicPeriod"/>
                </a:pPr>
                <a:r>
                  <a:rPr lang="en-US" sz="1733" dirty="0"/>
                  <a:t>if </a:t>
                </a:r>
                <a14:m>
                  <m:oMath xmlns:m="http://schemas.openxmlformats.org/officeDocument/2006/math">
                    <m:sSub>
                      <m:sSubPr>
                        <m:ctrlPr>
                          <a:rPr lang="en-US" sz="1733" i="1">
                            <a:latin typeface="Cambria Math" panose="02040503050406030204" pitchFamily="18" charset="0"/>
                          </a:rPr>
                        </m:ctrlPr>
                      </m:sSubPr>
                      <m:e>
                        <m:d>
                          <m:dPr>
                            <m:begChr m:val="‖"/>
                            <m:endChr m:val="‖"/>
                            <m:ctrlPr>
                              <a:rPr lang="en-US" sz="1733" i="1">
                                <a:latin typeface="Cambria Math" panose="02040503050406030204" pitchFamily="18" charset="0"/>
                              </a:rPr>
                            </m:ctrlPr>
                          </m:dPr>
                          <m:e>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r>
                                  <a:rPr lang="en-US" sz="1733" i="1">
                                    <a:latin typeface="Cambria Math" panose="02040503050406030204" pitchFamily="18" charset="0"/>
                                  </a:rPr>
                                  <m:t>+1</m:t>
                                </m:r>
                              </m:sub>
                            </m:sSub>
                          </m:e>
                        </m:d>
                      </m:e>
                      <m:sub>
                        <m:r>
                          <a:rPr lang="en-US" sz="1733" i="1">
                            <a:latin typeface="Cambria Math" panose="02040503050406030204" pitchFamily="18" charset="0"/>
                          </a:rPr>
                          <m:t>2</m:t>
                        </m:r>
                      </m:sub>
                    </m:sSub>
                    <m:r>
                      <a:rPr lang="en-US" sz="1733" i="1">
                        <a:latin typeface="Cambria Math" panose="02040503050406030204" pitchFamily="18" charset="0"/>
                      </a:rPr>
                      <m:t>&lt;</m:t>
                    </m:r>
                    <m:r>
                      <a:rPr lang="en-US" sz="1733" i="1">
                        <a:latin typeface="Cambria Math" panose="02040503050406030204" pitchFamily="18" charset="0"/>
                        <a:ea typeface="Cambria Math" panose="02040503050406030204" pitchFamily="18" charset="0"/>
                      </a:rPr>
                      <m:t>𝜀</m:t>
                    </m:r>
                  </m:oMath>
                </a14:m>
                <a:r>
                  <a:rPr lang="en-US" sz="1733" dirty="0"/>
                  <a:t>, break</a:t>
                </a:r>
              </a:p>
              <a:p>
                <a:pPr marL="914377" lvl="1" indent="-457189">
                  <a:lnSpc>
                    <a:spcPct val="100000"/>
                  </a:lnSpc>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ea typeface="Cambria Math" panose="02040503050406030204" pitchFamily="18" charset="0"/>
                          </a:rPr>
                          <m:t>𝛽</m:t>
                        </m:r>
                      </m:e>
                      <m:sub>
                        <m:r>
                          <a:rPr lang="en-US" sz="1733" i="1">
                            <a:latin typeface="Cambria Math" panose="02040503050406030204" pitchFamily="18" charset="0"/>
                          </a:rPr>
                          <m:t>𝑘</m:t>
                        </m:r>
                      </m:sub>
                    </m:sSub>
                    <m:r>
                      <a:rPr lang="en-US" sz="1733" i="1">
                        <a:latin typeface="Cambria Math" panose="02040503050406030204" pitchFamily="18" charset="0"/>
                      </a:rPr>
                      <m:t>=</m:t>
                    </m:r>
                    <m:f>
                      <m:fPr>
                        <m:ctrlPr>
                          <a:rPr lang="en-US" sz="1733" i="1">
                            <a:latin typeface="Cambria Math" panose="02040503050406030204" pitchFamily="18" charset="0"/>
                          </a:rPr>
                        </m:ctrlPr>
                      </m:fPr>
                      <m:num>
                        <m:sSubSup>
                          <m:sSubSupPr>
                            <m:ctrlPr>
                              <a:rPr lang="en-US" sz="1733" i="1">
                                <a:latin typeface="Cambria Math" panose="02040503050406030204" pitchFamily="18" charset="0"/>
                              </a:rPr>
                            </m:ctrlPr>
                          </m:sSubSupPr>
                          <m:e>
                            <m:r>
                              <a:rPr lang="en-US" sz="1733" i="1">
                                <a:latin typeface="Cambria Math" panose="02040503050406030204" pitchFamily="18" charset="0"/>
                              </a:rPr>
                              <m:t>𝑟</m:t>
                            </m:r>
                          </m:e>
                          <m:sub>
                            <m:r>
                              <a:rPr lang="en-US" sz="1733" i="1">
                                <a:latin typeface="Cambria Math" panose="02040503050406030204" pitchFamily="18" charset="0"/>
                              </a:rPr>
                              <m:t>𝑘</m:t>
                            </m:r>
                            <m:r>
                              <a:rPr lang="en-US" sz="1733" i="1">
                                <a:latin typeface="Cambria Math" panose="02040503050406030204" pitchFamily="18" charset="0"/>
                              </a:rPr>
                              <m:t>+1</m:t>
                            </m:r>
                          </m:sub>
                          <m:sup>
                            <m:r>
                              <a:rPr lang="en-US" sz="1733" i="1">
                                <a:latin typeface="Cambria Math" panose="02040503050406030204" pitchFamily="18" charset="0"/>
                              </a:rPr>
                              <m:t>𝑇</m:t>
                            </m:r>
                          </m:sup>
                        </m:sSubSup>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r>
                              <a:rPr lang="en-US" sz="1733" i="1">
                                <a:latin typeface="Cambria Math" panose="02040503050406030204" pitchFamily="18" charset="0"/>
                              </a:rPr>
                              <m:t>+1</m:t>
                            </m:r>
                          </m:sub>
                        </m:sSub>
                      </m:num>
                      <m:den>
                        <m:sSubSup>
                          <m:sSubSupPr>
                            <m:ctrlPr>
                              <a:rPr lang="en-US" sz="1733" i="1">
                                <a:latin typeface="Cambria Math" panose="02040503050406030204" pitchFamily="18" charset="0"/>
                              </a:rPr>
                            </m:ctrlPr>
                          </m:sSubSupPr>
                          <m:e>
                            <m:r>
                              <a:rPr lang="en-US" sz="1733" i="1">
                                <a:latin typeface="Cambria Math" panose="02040503050406030204" pitchFamily="18" charset="0"/>
                              </a:rPr>
                              <m:t>𝑟</m:t>
                            </m:r>
                          </m:e>
                          <m:sub>
                            <m:r>
                              <a:rPr lang="en-US" sz="1733" i="1">
                                <a:latin typeface="Cambria Math" panose="02040503050406030204" pitchFamily="18" charset="0"/>
                              </a:rPr>
                              <m:t>𝑘</m:t>
                            </m:r>
                          </m:sub>
                          <m:sup>
                            <m:r>
                              <a:rPr lang="en-US" sz="1733" i="1">
                                <a:latin typeface="Cambria Math" panose="02040503050406030204" pitchFamily="18" charset="0"/>
                              </a:rPr>
                              <m:t>𝑇</m:t>
                            </m:r>
                          </m:sup>
                        </m:sSubSup>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sub>
                        </m:sSub>
                      </m:den>
                    </m:f>
                  </m:oMath>
                </a14:m>
                <a:endParaRPr lang="en-US" sz="1733" dirty="0"/>
              </a:p>
              <a:p>
                <a:pPr marL="914377" lvl="1" indent="-457189">
                  <a:lnSpc>
                    <a:spcPct val="100000"/>
                  </a:lnSpc>
                  <a:buFont typeface="+mj-lt"/>
                  <a:buAutoNum type="arabicPeriod"/>
                </a:pPr>
                <a14:m>
                  <m:oMath xmlns:m="http://schemas.openxmlformats.org/officeDocument/2006/math">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𝑘</m:t>
                        </m:r>
                        <m:r>
                          <a:rPr lang="en-US" sz="1733" i="1">
                            <a:latin typeface="Cambria Math" panose="02040503050406030204" pitchFamily="18" charset="0"/>
                          </a:rPr>
                          <m:t>+1</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rPr>
                          <m:t>𝑟</m:t>
                        </m:r>
                      </m:e>
                      <m:sub>
                        <m:r>
                          <a:rPr lang="en-US" sz="1733" i="1">
                            <a:latin typeface="Cambria Math" panose="02040503050406030204" pitchFamily="18" charset="0"/>
                          </a:rPr>
                          <m:t>𝑘</m:t>
                        </m:r>
                        <m:r>
                          <a:rPr lang="en-US" sz="1733" i="1">
                            <a:latin typeface="Cambria Math" panose="02040503050406030204" pitchFamily="18" charset="0"/>
                          </a:rPr>
                          <m:t>+1</m:t>
                        </m:r>
                      </m:sub>
                    </m:sSub>
                    <m:r>
                      <a:rPr lang="en-US" sz="1733" i="1">
                        <a:latin typeface="Cambria Math" panose="02040503050406030204" pitchFamily="18" charset="0"/>
                      </a:rPr>
                      <m:t>+</m:t>
                    </m:r>
                    <m:sSub>
                      <m:sSubPr>
                        <m:ctrlPr>
                          <a:rPr lang="en-US" sz="1733" i="1">
                            <a:latin typeface="Cambria Math" panose="02040503050406030204" pitchFamily="18" charset="0"/>
                          </a:rPr>
                        </m:ctrlPr>
                      </m:sSubPr>
                      <m:e>
                        <m:r>
                          <a:rPr lang="en-US" sz="1733" i="1">
                            <a:latin typeface="Cambria Math" panose="02040503050406030204" pitchFamily="18" charset="0"/>
                            <a:ea typeface="Cambria Math" panose="02040503050406030204" pitchFamily="18" charset="0"/>
                          </a:rPr>
                          <m:t>𝛽</m:t>
                        </m:r>
                      </m:e>
                      <m:sub>
                        <m:r>
                          <a:rPr lang="en-US" sz="1733" i="1">
                            <a:latin typeface="Cambria Math" panose="02040503050406030204" pitchFamily="18" charset="0"/>
                          </a:rPr>
                          <m:t>𝑘</m:t>
                        </m:r>
                      </m:sub>
                    </m:sSub>
                    <m:sSub>
                      <m:sSubPr>
                        <m:ctrlPr>
                          <a:rPr lang="en-US" sz="1733" i="1">
                            <a:latin typeface="Cambria Math" panose="02040503050406030204" pitchFamily="18" charset="0"/>
                          </a:rPr>
                        </m:ctrlPr>
                      </m:sSubPr>
                      <m:e>
                        <m:r>
                          <a:rPr lang="en-US" sz="1733" i="1">
                            <a:latin typeface="Cambria Math" panose="02040503050406030204" pitchFamily="18" charset="0"/>
                          </a:rPr>
                          <m:t>𝑝</m:t>
                        </m:r>
                      </m:e>
                      <m:sub>
                        <m:r>
                          <a:rPr lang="en-US" sz="1733" i="1">
                            <a:latin typeface="Cambria Math" panose="02040503050406030204" pitchFamily="18" charset="0"/>
                          </a:rPr>
                          <m:t>𝑘</m:t>
                        </m:r>
                      </m:sub>
                    </m:sSub>
                  </m:oMath>
                </a14:m>
                <a:endParaRPr lang="en-US" sz="1733" dirty="0"/>
              </a:p>
              <a:p>
                <a:pPr marL="914377" lvl="1" indent="-457189">
                  <a:lnSpc>
                    <a:spcPct val="100000"/>
                  </a:lnSpc>
                  <a:buFont typeface="+mj-lt"/>
                  <a:buAutoNum type="arabicPeriod"/>
                </a:pPr>
                <a14:m>
                  <m:oMath xmlns:m="http://schemas.openxmlformats.org/officeDocument/2006/math">
                    <m:r>
                      <a:rPr lang="en-US" sz="1733" i="1">
                        <a:latin typeface="Cambria Math" panose="02040503050406030204" pitchFamily="18" charset="0"/>
                      </a:rPr>
                      <m:t>𝑘</m:t>
                    </m:r>
                    <m:r>
                      <a:rPr lang="en-US" sz="1733" i="1">
                        <a:latin typeface="Cambria Math" panose="02040503050406030204" pitchFamily="18" charset="0"/>
                      </a:rPr>
                      <m:t>=</m:t>
                    </m:r>
                    <m:r>
                      <a:rPr lang="en-US" sz="1733" i="1">
                        <a:latin typeface="Cambria Math" panose="02040503050406030204" pitchFamily="18" charset="0"/>
                      </a:rPr>
                      <m:t>𝑘</m:t>
                    </m:r>
                    <m:r>
                      <a:rPr lang="en-US" sz="1733" i="1">
                        <a:latin typeface="Cambria Math" panose="02040503050406030204" pitchFamily="18" charset="0"/>
                      </a:rPr>
                      <m:t>+1</m:t>
                    </m:r>
                  </m:oMath>
                </a14:m>
                <a:endParaRPr lang="en-US" sz="1733" dirty="0"/>
              </a:p>
              <a:p>
                <a:pPr marL="304792" indent="-304792">
                  <a:buFont typeface="+mj-lt"/>
                  <a:buAutoNum type="arabicPeriod"/>
                </a:pPr>
                <a:r>
                  <a:rPr lang="en-US" sz="1600" dirty="0"/>
                  <a:t>return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𝑘</m:t>
                        </m:r>
                        <m:r>
                          <a:rPr lang="en-US" sz="1600" i="1">
                            <a:latin typeface="Cambria Math" panose="02040503050406030204" pitchFamily="18" charset="0"/>
                          </a:rPr>
                          <m:t>+1</m:t>
                        </m:r>
                      </m:sub>
                    </m:sSub>
                  </m:oMath>
                </a14:m>
                <a:endParaRPr lang="en-US" sz="1600" dirty="0"/>
              </a:p>
              <a:p>
                <a:endParaRPr lang="en-US" dirty="0"/>
              </a:p>
            </p:txBody>
          </p:sp>
        </mc:Choice>
        <mc:Fallback xmlns="">
          <p:sp>
            <p:nvSpPr>
              <p:cNvPr id="5" name="Content Placeholder 4">
                <a:extLst>
                  <a:ext uri="{FF2B5EF4-FFF2-40B4-BE49-F238E27FC236}">
                    <a16:creationId xmlns:a16="http://schemas.microsoft.com/office/drawing/2014/main" id="{2C1A934F-AAA1-40D9-B8E4-C4D31CBAB7A8}"/>
                  </a:ext>
                </a:extLst>
              </p:cNvPr>
              <p:cNvSpPr>
                <a:spLocks noGrp="1" noRot="1" noChangeAspect="1" noMove="1" noResize="1" noEditPoints="1" noAdjustHandles="1" noChangeArrowheads="1" noChangeShapeType="1" noTextEdit="1"/>
              </p:cNvSpPr>
              <p:nvPr>
                <p:ph sz="half" idx="2"/>
              </p:nvPr>
            </p:nvSpPr>
            <p:spPr>
              <a:xfrm>
                <a:off x="6172200" y="1481668"/>
                <a:ext cx="5181600" cy="4695297"/>
              </a:xfrm>
              <a:blipFill>
                <a:blip r:embed="rId4"/>
                <a:stretch>
                  <a:fillRect l="-941" t="-90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59C27EA-B33B-42E2-8215-6D8280F6C254}"/>
              </a:ext>
            </a:extLst>
          </p:cNvPr>
          <p:cNvCxnSpPr/>
          <p:nvPr/>
        </p:nvCxnSpPr>
        <p:spPr>
          <a:xfrm flipV="1">
            <a:off x="2453268" y="3211551"/>
            <a:ext cx="5163015" cy="19068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Speech Bubble: Rectangle 8">
            <a:extLst>
              <a:ext uri="{FF2B5EF4-FFF2-40B4-BE49-F238E27FC236}">
                <a16:creationId xmlns:a16="http://schemas.microsoft.com/office/drawing/2014/main" id="{649752D7-FCA7-4295-A59E-48F4E4133C84}"/>
              </a:ext>
            </a:extLst>
          </p:cNvPr>
          <p:cNvSpPr/>
          <p:nvPr/>
        </p:nvSpPr>
        <p:spPr>
          <a:xfrm>
            <a:off x="9623501" y="2830551"/>
            <a:ext cx="2299629" cy="762000"/>
          </a:xfrm>
          <a:prstGeom prst="wedgeRectCallout">
            <a:avLst>
              <a:gd name="adj1" fmla="val -78178"/>
              <a:gd name="adj2" fmla="val 33210"/>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guess of minima along direction p</a:t>
            </a:r>
            <a:r>
              <a:rPr lang="en-US" baseline="-25000" dirty="0">
                <a:solidFill>
                  <a:schemeClr val="tx1"/>
                </a:solidFill>
              </a:rPr>
              <a:t>k</a:t>
            </a:r>
            <a:endParaRPr lang="en-US" dirty="0">
              <a:solidFill>
                <a:schemeClr val="tx1"/>
              </a:solidFill>
            </a:endParaRPr>
          </a:p>
        </p:txBody>
      </p:sp>
      <p:sp>
        <p:nvSpPr>
          <p:cNvPr id="11" name="Speech Bubble: Rectangle 10">
            <a:extLst>
              <a:ext uri="{FF2B5EF4-FFF2-40B4-BE49-F238E27FC236}">
                <a16:creationId xmlns:a16="http://schemas.microsoft.com/office/drawing/2014/main" id="{E14B6EAA-2945-4627-BDF2-114B58486312}"/>
              </a:ext>
            </a:extLst>
          </p:cNvPr>
          <p:cNvSpPr/>
          <p:nvPr/>
        </p:nvSpPr>
        <p:spPr>
          <a:xfrm>
            <a:off x="9623500" y="3783980"/>
            <a:ext cx="2299629" cy="431181"/>
          </a:xfrm>
          <a:prstGeom prst="wedgeRectCallout">
            <a:avLst>
              <a:gd name="adj1" fmla="val -64207"/>
              <a:gd name="adj2" fmla="val -30147"/>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search direction</a:t>
            </a:r>
          </a:p>
        </p:txBody>
      </p:sp>
    </p:spTree>
    <p:custDataLst>
      <p:tags r:id="rId1"/>
    </p:custDataLst>
    <p:extLst>
      <p:ext uri="{BB962C8B-B14F-4D97-AF65-F5344CB8AC3E}">
        <p14:creationId xmlns:p14="http://schemas.microsoft.com/office/powerpoint/2010/main" val="3479182232"/>
      </p:ext>
    </p:extLst>
  </p:cSld>
  <p:clrMapOvr>
    <a:masterClrMapping/>
  </p:clrMapOvr>
  <mc:AlternateContent xmlns:mc="http://schemas.openxmlformats.org/markup-compatibility/2006" xmlns:p14="http://schemas.microsoft.com/office/powerpoint/2010/main">
    <mc:Choice Requires="p14">
      <p:transition spd="slow" p14:dur="2000" advTm="55810"/>
    </mc:Choice>
    <mc:Fallback xmlns="">
      <p:transition spd="slow" advTm="5581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0AFD-E413-4149-8A4D-049878ABAC64}"/>
              </a:ext>
            </a:extLst>
          </p:cNvPr>
          <p:cNvSpPr>
            <a:spLocks noGrp="1"/>
          </p:cNvSpPr>
          <p:nvPr>
            <p:ph type="title"/>
          </p:nvPr>
        </p:nvSpPr>
        <p:spPr>
          <a:xfrm>
            <a:off x="838200" y="365125"/>
            <a:ext cx="10515600" cy="667808"/>
          </a:xfrm>
        </p:spPr>
        <p:txBody>
          <a:bodyPr>
            <a:normAutofit fontScale="90000"/>
          </a:bodyPr>
          <a:lstStyle/>
          <a:p>
            <a:r>
              <a:rPr lang="en-US" dirty="0" err="1"/>
              <a:t>cuBLAS</a:t>
            </a:r>
            <a:r>
              <a:rPr lang="en-US" dirty="0"/>
              <a:t> implementation of the Conjugate Gradient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F5336-8D45-4523-8462-54039708899D}"/>
                  </a:ext>
                </a:extLst>
              </p:cNvPr>
              <p:cNvSpPr>
                <a:spLocks noGrp="1"/>
              </p:cNvSpPr>
              <p:nvPr>
                <p:ph idx="1"/>
              </p:nvPr>
            </p:nvSpPr>
            <p:spPr>
              <a:xfrm>
                <a:off x="558800" y="1164548"/>
                <a:ext cx="10998200" cy="5144029"/>
              </a:xfrm>
            </p:spPr>
            <p:txBody>
              <a:bodyPr>
                <a:noAutofit/>
              </a:bodyPr>
              <a:lstStyle/>
              <a:p>
                <a:pPr marL="457189" indent="-457189">
                  <a:lnSpc>
                    <a:spcPct val="100000"/>
                  </a:lnSpc>
                  <a:spcBef>
                    <a:spcPts val="0"/>
                  </a:spcBef>
                  <a:buFont typeface="+mj-lt"/>
                  <a:buAutoNum type="arabicPeriod"/>
                </a:pPr>
                <a:r>
                  <a:rPr lang="en-US" sz="1700" b="1" dirty="0">
                    <a:solidFill>
                      <a:schemeClr val="tx1"/>
                    </a:solidFill>
                  </a:rPr>
                  <a:t>double zero = 0, </a:t>
                </a:r>
                <a:r>
                  <a:rPr lang="en-US" sz="1700" b="1" dirty="0" err="1">
                    <a:solidFill>
                      <a:schemeClr val="tx1"/>
                    </a:solidFill>
                  </a:rPr>
                  <a:t>minusOne</a:t>
                </a:r>
                <a:r>
                  <a:rPr lang="en-US" sz="1700" b="1" dirty="0">
                    <a:solidFill>
                      <a:schemeClr val="tx1"/>
                    </a:solidFill>
                  </a:rPr>
                  <a:t> = -1, one = 1, alpha = 0, beta = 0, </a:t>
                </a:r>
                <a:r>
                  <a:rPr lang="en-US" sz="1700" b="1" dirty="0" err="1">
                    <a:solidFill>
                      <a:schemeClr val="tx1"/>
                    </a:solidFill>
                  </a:rPr>
                  <a:t>rxr</a:t>
                </a:r>
                <a:r>
                  <a:rPr lang="en-US" sz="1700" b="1" dirty="0">
                    <a:solidFill>
                      <a:schemeClr val="tx1"/>
                    </a:solidFill>
                  </a:rPr>
                  <a:t> = 0, </a:t>
                </a:r>
                <a:r>
                  <a:rPr lang="en-US" sz="1700" b="1" dirty="0" err="1">
                    <a:solidFill>
                      <a:schemeClr val="tx1"/>
                    </a:solidFill>
                  </a:rPr>
                  <a:t>tmp</a:t>
                </a:r>
                <a:r>
                  <a:rPr lang="en-US" sz="1700" b="1" dirty="0">
                    <a:solidFill>
                      <a:schemeClr val="tx1"/>
                    </a:solidFill>
                  </a:rPr>
                  <a:t>;</a:t>
                </a:r>
              </a:p>
              <a:p>
                <a:pPr marL="457189" indent="-457189">
                  <a:lnSpc>
                    <a:spcPct val="100000"/>
                  </a:lnSpc>
                  <a:spcBef>
                    <a:spcPts val="0"/>
                  </a:spcBef>
                  <a:buFont typeface="+mj-lt"/>
                  <a:buAutoNum type="arabicPeriod"/>
                </a:pPr>
                <a:r>
                  <a:rPr lang="en-US" sz="1700" b="1" dirty="0" err="1">
                    <a:solidFill>
                      <a:schemeClr val="tx1"/>
                    </a:solidFill>
                  </a:rPr>
                  <a:t>cublasDcopy</a:t>
                </a:r>
                <a:r>
                  <a:rPr lang="en-US" sz="1700" b="1" dirty="0">
                    <a:solidFill>
                      <a:schemeClr val="tx1"/>
                    </a:solidFill>
                  </a:rPr>
                  <a:t>(handle, n, b, 1, r,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𝟎</m:t>
                        </m:r>
                      </m:sub>
                    </m:sSub>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𝒃</m:t>
                    </m:r>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err="1">
                    <a:solidFill>
                      <a:schemeClr val="tx1"/>
                    </a:solidFill>
                  </a:rPr>
                  <a:t>cublasDgemv</a:t>
                </a:r>
                <a:r>
                  <a:rPr lang="en-US" sz="1700" b="1" dirty="0">
                    <a:solidFill>
                      <a:schemeClr val="tx1"/>
                    </a:solidFill>
                  </a:rPr>
                  <a:t>(handle, CUBLAS_OP_N, n, n, &amp;</a:t>
                </a:r>
                <a:r>
                  <a:rPr lang="en-US" sz="1700" b="1" dirty="0" err="1">
                    <a:solidFill>
                      <a:schemeClr val="tx1"/>
                    </a:solidFill>
                  </a:rPr>
                  <a:t>minusOne</a:t>
                </a:r>
                <a:r>
                  <a:rPr lang="en-US" sz="1700" b="1" dirty="0">
                    <a:solidFill>
                      <a:schemeClr val="tx1"/>
                    </a:solidFill>
                  </a:rPr>
                  <a:t>, A, rows, x, 1, &amp;one, r,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𝟎</m:t>
                        </m:r>
                      </m:sub>
                    </m:sSub>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𝒃</m:t>
                    </m:r>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𝑨</m:t>
                    </m:r>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𝒙</m:t>
                        </m:r>
                      </m:e>
                      <m:sub>
                        <m:r>
                          <a:rPr lang="en-US" sz="1700" b="1" i="1">
                            <a:solidFill>
                              <a:schemeClr val="tx1"/>
                            </a:solidFill>
                            <a:latin typeface="Cambria Math" panose="02040503050406030204" pitchFamily="18" charset="0"/>
                          </a:rPr>
                          <m:t>𝟎</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err="1">
                    <a:solidFill>
                      <a:schemeClr val="tx1"/>
                    </a:solidFill>
                  </a:rPr>
                  <a:t>cublasDcopy</a:t>
                </a:r>
                <a:r>
                  <a:rPr lang="en-US" sz="1700" b="1" dirty="0">
                    <a:solidFill>
                      <a:schemeClr val="tx1"/>
                    </a:solidFill>
                  </a:rPr>
                  <a:t>(handle, n, r, 1, p,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𝟎</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𝟎</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err="1">
                    <a:solidFill>
                      <a:schemeClr val="tx1"/>
                    </a:solidFill>
                  </a:rPr>
                  <a:t>cublasDdot</a:t>
                </a:r>
                <a:r>
                  <a:rPr lang="en-US" sz="1700" b="1" dirty="0">
                    <a:solidFill>
                      <a:schemeClr val="tx1"/>
                    </a:solidFill>
                  </a:rPr>
                  <a:t>(handle, n, r, 1, r, 1, &amp;</a:t>
                </a:r>
                <a:r>
                  <a:rPr lang="en-US" sz="1700" b="1" dirty="0" err="1">
                    <a:solidFill>
                      <a:schemeClr val="tx1"/>
                    </a:solidFill>
                  </a:rPr>
                  <a:t>rxr</a:t>
                </a:r>
                <a:r>
                  <a:rPr lang="en-US" sz="1700" b="1" dirty="0">
                    <a:solidFill>
                      <a:schemeClr val="tx1"/>
                    </a:solidFill>
                  </a:rPr>
                  <a:t>);                                                                                 	// </a:t>
                </a:r>
                <a14:m>
                  <m:oMath xmlns:m="http://schemas.openxmlformats.org/officeDocument/2006/math">
                    <m:sSubSup>
                      <m:sSubSupPr>
                        <m:ctrlPr>
                          <a:rPr lang="en-US" sz="1700" b="1" i="1">
                            <a:solidFill>
                              <a:schemeClr val="tx1"/>
                            </a:solidFill>
                            <a:latin typeface="Cambria Math" panose="02040503050406030204" pitchFamily="18" charset="0"/>
                          </a:rPr>
                        </m:ctrlPr>
                      </m:sSubSup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sub>
                      <m:sup>
                        <m:r>
                          <a:rPr lang="en-US" sz="1700" b="1" i="1">
                            <a:solidFill>
                              <a:schemeClr val="tx1"/>
                            </a:solidFill>
                            <a:latin typeface="Cambria Math" panose="02040503050406030204" pitchFamily="18" charset="0"/>
                          </a:rPr>
                          <m:t>𝑻</m:t>
                        </m:r>
                      </m:sup>
                    </m:sSubSup>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while(k &lt; </a:t>
                </a:r>
                <a:r>
                  <a:rPr lang="en-US" sz="1700" b="1" dirty="0" err="1">
                    <a:solidFill>
                      <a:schemeClr val="tx1"/>
                    </a:solidFill>
                  </a:rPr>
                  <a:t>maxit</a:t>
                </a:r>
                <a:r>
                  <a:rPr lang="en-US" sz="1700" b="1" dirty="0">
                    <a:solidFill>
                      <a:schemeClr val="tx1"/>
                    </a:solidFill>
                  </a:rPr>
                  <a:t>) {</a:t>
                </a: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cublasDgemv</a:t>
                </a:r>
                <a:r>
                  <a:rPr lang="en-US" sz="1700" b="1" dirty="0">
                    <a:solidFill>
                      <a:schemeClr val="tx1"/>
                    </a:solidFill>
                  </a:rPr>
                  <a:t>(handle, CUBLAS_OP_N, n, n, &amp;</a:t>
                </a:r>
                <a:r>
                  <a:rPr lang="en-US" sz="1700" b="1" dirty="0" err="1">
                    <a:solidFill>
                      <a:schemeClr val="tx1"/>
                    </a:solidFill>
                  </a:rPr>
                  <a:t>minusOne</a:t>
                </a:r>
                <a:r>
                  <a:rPr lang="en-US" sz="1700" b="1" dirty="0">
                    <a:solidFill>
                      <a:schemeClr val="tx1"/>
                    </a:solidFill>
                  </a:rPr>
                  <a:t>, A, rows, p, 1, &amp;zero, </a:t>
                </a:r>
                <a:r>
                  <a:rPr lang="en-US" sz="1700" b="1" dirty="0" err="1">
                    <a:solidFill>
                      <a:schemeClr val="tx1"/>
                    </a:solidFill>
                  </a:rPr>
                  <a:t>Axp</a:t>
                </a:r>
                <a:r>
                  <a:rPr lang="en-US" sz="1700" b="1" dirty="0">
                    <a:solidFill>
                      <a:schemeClr val="tx1"/>
                    </a:solidFill>
                  </a:rPr>
                  <a:t>, 1);   // </a:t>
                </a:r>
                <a14:m>
                  <m:oMath xmlns:m="http://schemas.openxmlformats.org/officeDocument/2006/math">
                    <m:r>
                      <a:rPr lang="en-US" sz="1700" b="1" i="1">
                        <a:solidFill>
                          <a:schemeClr val="tx1"/>
                        </a:solidFill>
                        <a:latin typeface="Cambria Math" panose="02040503050406030204" pitchFamily="18" charset="0"/>
                      </a:rPr>
                      <m:t>𝑨</m:t>
                    </m:r>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cublasDdot</a:t>
                </a:r>
                <a:r>
                  <a:rPr lang="en-US" sz="1700" b="1" dirty="0">
                    <a:solidFill>
                      <a:schemeClr val="tx1"/>
                    </a:solidFill>
                  </a:rPr>
                  <a:t>(handle, n, p, 1, </a:t>
                </a:r>
                <a:r>
                  <a:rPr lang="en-US" sz="1700" b="1" dirty="0" err="1">
                    <a:solidFill>
                      <a:schemeClr val="tx1"/>
                    </a:solidFill>
                  </a:rPr>
                  <a:t>Axp</a:t>
                </a:r>
                <a:r>
                  <a:rPr lang="en-US" sz="1700" b="1" dirty="0">
                    <a:solidFill>
                      <a:schemeClr val="tx1"/>
                    </a:solidFill>
                  </a:rPr>
                  <a:t>, 1, &amp;</a:t>
                </a:r>
                <a:r>
                  <a:rPr lang="en-US" sz="1700" b="1" dirty="0" err="1">
                    <a:solidFill>
                      <a:schemeClr val="tx1"/>
                    </a:solidFill>
                  </a:rPr>
                  <a:t>tmp</a:t>
                </a:r>
                <a:r>
                  <a:rPr lang="en-US" sz="1700" b="1" dirty="0">
                    <a:solidFill>
                      <a:schemeClr val="tx1"/>
                    </a:solidFill>
                  </a:rPr>
                  <a:t>);                                                                         	// </a:t>
                </a:r>
                <a14:m>
                  <m:oMath xmlns:m="http://schemas.openxmlformats.org/officeDocument/2006/math">
                    <m:sSubSup>
                      <m:sSubSupPr>
                        <m:ctrlPr>
                          <a:rPr lang="en-US" sz="1700" b="1" i="1">
                            <a:solidFill>
                              <a:schemeClr val="tx1"/>
                            </a:solidFill>
                            <a:latin typeface="Cambria Math" panose="02040503050406030204" pitchFamily="18" charset="0"/>
                          </a:rPr>
                        </m:ctrlPr>
                      </m:sSubSup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up>
                        <m:r>
                          <a:rPr lang="en-US" sz="1700" b="1" i="1">
                            <a:solidFill>
                              <a:schemeClr val="tx1"/>
                            </a:solidFill>
                            <a:latin typeface="Cambria Math" panose="02040503050406030204" pitchFamily="18" charset="0"/>
                          </a:rPr>
                          <m:t>𝑻</m:t>
                        </m:r>
                      </m:sup>
                    </m:sSubSup>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𝑨</m:t>
                    </m:r>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alpha = </a:t>
                </a:r>
                <a:r>
                  <a:rPr lang="en-US" sz="1700" b="1" dirty="0" err="1">
                    <a:solidFill>
                      <a:schemeClr val="tx1"/>
                    </a:solidFill>
                  </a:rPr>
                  <a:t>rxr</a:t>
                </a:r>
                <a:r>
                  <a:rPr lang="en-US" sz="1700" b="1" dirty="0">
                    <a:solidFill>
                      <a:schemeClr val="tx1"/>
                    </a:solidFill>
                  </a:rPr>
                  <a:t> / </a:t>
                </a:r>
                <a:r>
                  <a:rPr lang="en-US" sz="1700" b="1" dirty="0" err="1">
                    <a:solidFill>
                      <a:schemeClr val="tx1"/>
                    </a:solidFill>
                  </a:rPr>
                  <a:t>tmp</a:t>
                </a:r>
                <a:r>
                  <a:rPr lang="en-US" sz="1700" b="1" dirty="0">
                    <a:solidFill>
                      <a:schemeClr val="tx1"/>
                    </a:solidFill>
                  </a:rPr>
                  <a:t>;</a:t>
                </a: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cublasDaxpy</a:t>
                </a:r>
                <a:r>
                  <a:rPr lang="en-US" sz="1700" b="1" dirty="0">
                    <a:solidFill>
                      <a:schemeClr val="tx1"/>
                    </a:solidFill>
                  </a:rPr>
                  <a:t>(handle, n, &amp;alpha, p, 1, x,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𝒙</m:t>
                        </m:r>
                      </m:e>
                      <m:sub>
                        <m:r>
                          <a:rPr lang="en-US" sz="1700" b="1" i="1">
                            <a:solidFill>
                              <a:schemeClr val="tx1"/>
                            </a:solidFill>
                            <a:latin typeface="Cambria Math" panose="02040503050406030204" pitchFamily="18" charset="0"/>
                          </a:rPr>
                          <m:t>𝒌</m:t>
                        </m:r>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𝟏</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𝒙</m:t>
                        </m:r>
                      </m:e>
                      <m:sub>
                        <m:r>
                          <a:rPr lang="en-US" sz="1700" b="1" i="1">
                            <a:solidFill>
                              <a:schemeClr val="tx1"/>
                            </a:solidFill>
                            <a:latin typeface="Cambria Math" panose="02040503050406030204" pitchFamily="18" charset="0"/>
                          </a:rPr>
                          <m:t>𝒌</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ea typeface="Cambria Math" panose="02040503050406030204" pitchFamily="18" charset="0"/>
                          </a:rPr>
                          <m:t>𝜶</m:t>
                        </m:r>
                      </m:e>
                      <m:sub>
                        <m:r>
                          <a:rPr lang="en-US" sz="1700" b="1" i="1">
                            <a:solidFill>
                              <a:schemeClr val="tx1"/>
                            </a:solidFill>
                            <a:latin typeface="Cambria Math" panose="02040503050406030204" pitchFamily="18" charset="0"/>
                          </a:rPr>
                          <m:t>𝒌</m:t>
                        </m:r>
                      </m:sub>
                    </m:sSub>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tmp</a:t>
                </a:r>
                <a:r>
                  <a:rPr lang="en-US" sz="1700" b="1" dirty="0">
                    <a:solidFill>
                      <a:schemeClr val="tx1"/>
                    </a:solidFill>
                  </a:rPr>
                  <a:t> = -alpha;</a:t>
                </a: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cublasDaxpy</a:t>
                </a:r>
                <a:r>
                  <a:rPr lang="en-US" sz="1700" b="1" dirty="0">
                    <a:solidFill>
                      <a:schemeClr val="tx1"/>
                    </a:solidFill>
                  </a:rPr>
                  <a:t>(handle, n, &amp;</a:t>
                </a:r>
                <a:r>
                  <a:rPr lang="en-US" sz="1700" b="1" dirty="0" err="1">
                    <a:solidFill>
                      <a:schemeClr val="tx1"/>
                    </a:solidFill>
                  </a:rPr>
                  <a:t>tmp</a:t>
                </a:r>
                <a:r>
                  <a:rPr lang="en-US" sz="1700" b="1" dirty="0">
                    <a:solidFill>
                      <a:schemeClr val="tx1"/>
                    </a:solidFill>
                  </a:rPr>
                  <a:t>, </a:t>
                </a:r>
                <a:r>
                  <a:rPr lang="en-US" sz="1700" b="1" dirty="0" err="1">
                    <a:solidFill>
                      <a:schemeClr val="tx1"/>
                    </a:solidFill>
                  </a:rPr>
                  <a:t>Axp</a:t>
                </a:r>
                <a:r>
                  <a:rPr lang="en-US" sz="1700" b="1" dirty="0">
                    <a:solidFill>
                      <a:schemeClr val="tx1"/>
                    </a:solidFill>
                  </a:rPr>
                  <a:t>, 1, r,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𝟏</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ea typeface="Cambria Math" panose="02040503050406030204" pitchFamily="18" charset="0"/>
                          </a:rPr>
                          <m:t>𝜶</m:t>
                        </m:r>
                      </m:e>
                      <m:sub>
                        <m:r>
                          <a:rPr lang="en-US" sz="1700" b="1" i="1">
                            <a:solidFill>
                              <a:schemeClr val="tx1"/>
                            </a:solidFill>
                            <a:latin typeface="Cambria Math" panose="02040503050406030204" pitchFamily="18" charset="0"/>
                          </a:rPr>
                          <m:t>𝒌</m:t>
                        </m:r>
                      </m:sub>
                    </m:sSub>
                    <m:r>
                      <a:rPr lang="en-US" sz="1700" b="1" i="1">
                        <a:solidFill>
                          <a:schemeClr val="tx1"/>
                        </a:solidFill>
                        <a:latin typeface="Cambria Math" panose="02040503050406030204" pitchFamily="18" charset="0"/>
                      </a:rPr>
                      <m:t>𝑨</m:t>
                    </m:r>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cublasDdot</a:t>
                </a:r>
                <a:r>
                  <a:rPr lang="en-US" sz="1700" b="1" dirty="0">
                    <a:solidFill>
                      <a:schemeClr val="tx1"/>
                    </a:solidFill>
                  </a:rPr>
                  <a:t>(handle, n, r, 1, r, 1, &amp;</a:t>
                </a:r>
                <a:r>
                  <a:rPr lang="en-US" sz="1700" b="1" dirty="0" err="1">
                    <a:solidFill>
                      <a:schemeClr val="tx1"/>
                    </a:solidFill>
                  </a:rPr>
                  <a:t>tmp</a:t>
                </a:r>
                <a:r>
                  <a:rPr lang="en-US" sz="1700" b="1" dirty="0">
                    <a:solidFill>
                      <a:schemeClr val="tx1"/>
                    </a:solidFill>
                  </a:rPr>
                  <a:t>);                                                                              	// </a:t>
                </a:r>
                <a14:m>
                  <m:oMath xmlns:m="http://schemas.openxmlformats.org/officeDocument/2006/math">
                    <m:sSubSup>
                      <m:sSubSupPr>
                        <m:ctrlPr>
                          <a:rPr lang="en-US" sz="1700" b="1" i="1">
                            <a:solidFill>
                              <a:schemeClr val="tx1"/>
                            </a:solidFill>
                            <a:latin typeface="Cambria Math" panose="02040503050406030204" pitchFamily="18" charset="0"/>
                          </a:rPr>
                        </m:ctrlPr>
                      </m:sSubSup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sub>
                      <m:sup>
                        <m:r>
                          <a:rPr lang="en-US" sz="1700" b="1" i="1">
                            <a:solidFill>
                              <a:schemeClr val="tx1"/>
                            </a:solidFill>
                            <a:latin typeface="Cambria Math" panose="02040503050406030204" pitchFamily="18" charset="0"/>
                          </a:rPr>
                          <m:t>𝑻</m:t>
                        </m:r>
                      </m:sup>
                    </m:sSubSup>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if (sqrt(</a:t>
                </a:r>
                <a:r>
                  <a:rPr lang="en-US" sz="1700" b="1" dirty="0" err="1">
                    <a:solidFill>
                      <a:schemeClr val="tx1"/>
                    </a:solidFill>
                  </a:rPr>
                  <a:t>tmp</a:t>
                </a:r>
                <a:r>
                  <a:rPr lang="en-US" sz="1700" b="1" dirty="0">
                    <a:solidFill>
                      <a:schemeClr val="tx1"/>
                    </a:solidFill>
                  </a:rPr>
                  <a:t>) &lt; epsilon) break;</a:t>
                </a:r>
              </a:p>
              <a:p>
                <a:pPr marL="457189" indent="-457189">
                  <a:lnSpc>
                    <a:spcPct val="100000"/>
                  </a:lnSpc>
                  <a:spcBef>
                    <a:spcPts val="0"/>
                  </a:spcBef>
                  <a:buFont typeface="+mj-lt"/>
                  <a:buAutoNum type="arabicPeriod"/>
                </a:pPr>
                <a:r>
                  <a:rPr lang="en-US" sz="1700" b="1" dirty="0">
                    <a:solidFill>
                      <a:schemeClr val="tx1"/>
                    </a:solidFill>
                  </a:rPr>
                  <a:t>  beta = </a:t>
                </a:r>
                <a:r>
                  <a:rPr lang="en-US" sz="1700" b="1" dirty="0" err="1">
                    <a:solidFill>
                      <a:schemeClr val="tx1"/>
                    </a:solidFill>
                  </a:rPr>
                  <a:t>tmp</a:t>
                </a:r>
                <a:r>
                  <a:rPr lang="en-US" sz="1700" b="1" dirty="0">
                    <a:solidFill>
                      <a:schemeClr val="tx1"/>
                    </a:solidFill>
                  </a:rPr>
                  <a:t> / </a:t>
                </a:r>
                <a:r>
                  <a:rPr lang="en-US" sz="1700" b="1" dirty="0" err="1">
                    <a:solidFill>
                      <a:schemeClr val="tx1"/>
                    </a:solidFill>
                  </a:rPr>
                  <a:t>rxr</a:t>
                </a:r>
                <a:r>
                  <a:rPr lang="en-US" sz="1700" b="1" dirty="0">
                    <a:solidFill>
                      <a:schemeClr val="tx1"/>
                    </a:solidFill>
                  </a:rPr>
                  <a:t>;</a:t>
                </a: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rxr</a:t>
                </a:r>
                <a:r>
                  <a:rPr lang="en-US" sz="1700" b="1" dirty="0">
                    <a:solidFill>
                      <a:schemeClr val="tx1"/>
                    </a:solidFill>
                  </a:rPr>
                  <a:t> = </a:t>
                </a:r>
                <a:r>
                  <a:rPr lang="en-US" sz="1700" b="1" dirty="0" err="1">
                    <a:solidFill>
                      <a:schemeClr val="tx1"/>
                    </a:solidFill>
                  </a:rPr>
                  <a:t>tmp</a:t>
                </a:r>
                <a:r>
                  <a:rPr lang="en-US" sz="1700" b="1" dirty="0">
                    <a:solidFill>
                      <a:schemeClr val="tx1"/>
                    </a:solidFill>
                  </a:rPr>
                  <a:t>;</a:t>
                </a: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cublasDscal</a:t>
                </a:r>
                <a:r>
                  <a:rPr lang="en-US" sz="1700" b="1" dirty="0">
                    <a:solidFill>
                      <a:schemeClr val="tx1"/>
                    </a:solidFill>
                  </a:rPr>
                  <a:t>(handle, n, beta, p,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ea typeface="Cambria Math" panose="02040503050406030204" pitchFamily="18" charset="0"/>
                          </a:rPr>
                          <m:t>𝜷</m:t>
                        </m:r>
                      </m:e>
                      <m:sub>
                        <m:r>
                          <a:rPr lang="en-US" sz="1700" b="1" i="1">
                            <a:solidFill>
                              <a:schemeClr val="tx1"/>
                            </a:solidFill>
                            <a:latin typeface="Cambria Math" panose="02040503050406030204" pitchFamily="18" charset="0"/>
                          </a:rPr>
                          <m:t>𝒌</m:t>
                        </m:r>
                      </m:sub>
                    </m:sSub>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a:t>
                </a:r>
                <a:r>
                  <a:rPr lang="en-US" sz="1700" b="1" dirty="0" err="1">
                    <a:solidFill>
                      <a:schemeClr val="tx1"/>
                    </a:solidFill>
                  </a:rPr>
                  <a:t>cublasDaxpy</a:t>
                </a:r>
                <a:r>
                  <a:rPr lang="en-US" sz="1700" b="1" dirty="0">
                    <a:solidFill>
                      <a:schemeClr val="tx1"/>
                    </a:solidFill>
                  </a:rPr>
                  <a:t>(handle, n, &amp;one, r, 1, p, 1);                                                                         	// </a:t>
                </a:r>
                <a14:m>
                  <m:oMath xmlns:m="http://schemas.openxmlformats.org/officeDocument/2006/math">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𝟏</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𝒓</m:t>
                        </m:r>
                      </m:e>
                      <m:sub>
                        <m:r>
                          <a:rPr lang="en-US" sz="1700" b="1" i="1">
                            <a:solidFill>
                              <a:schemeClr val="tx1"/>
                            </a:solidFill>
                            <a:latin typeface="Cambria Math" panose="02040503050406030204" pitchFamily="18" charset="0"/>
                          </a:rPr>
                          <m:t>𝒌</m:t>
                        </m:r>
                        <m:r>
                          <a:rPr lang="en-US" sz="1700" b="1" i="1">
                            <a:solidFill>
                              <a:schemeClr val="tx1"/>
                            </a:solidFill>
                            <a:latin typeface="Cambria Math" panose="02040503050406030204" pitchFamily="18" charset="0"/>
                          </a:rPr>
                          <m:t>+</m:t>
                        </m:r>
                        <m:r>
                          <a:rPr lang="en-US" sz="1700" b="1" i="1">
                            <a:solidFill>
                              <a:schemeClr val="tx1"/>
                            </a:solidFill>
                            <a:latin typeface="Cambria Math" panose="02040503050406030204" pitchFamily="18" charset="0"/>
                          </a:rPr>
                          <m:t>𝟏</m:t>
                        </m:r>
                      </m:sub>
                    </m:sSub>
                    <m:r>
                      <a:rPr lang="en-US" sz="1700" b="1" i="1">
                        <a:solidFill>
                          <a:schemeClr val="tx1"/>
                        </a:solidFill>
                        <a:latin typeface="Cambria Math" panose="02040503050406030204" pitchFamily="18" charset="0"/>
                      </a:rPr>
                      <m:t>+</m:t>
                    </m:r>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ea typeface="Cambria Math" panose="02040503050406030204" pitchFamily="18" charset="0"/>
                          </a:rPr>
                          <m:t>𝜷</m:t>
                        </m:r>
                      </m:e>
                      <m:sub>
                        <m:r>
                          <a:rPr lang="en-US" sz="1700" b="1" i="1">
                            <a:solidFill>
                              <a:schemeClr val="tx1"/>
                            </a:solidFill>
                            <a:latin typeface="Cambria Math" panose="02040503050406030204" pitchFamily="18" charset="0"/>
                          </a:rPr>
                          <m:t>𝒌</m:t>
                        </m:r>
                      </m:sub>
                    </m:sSub>
                    <m:sSub>
                      <m:sSubPr>
                        <m:ctrlPr>
                          <a:rPr lang="en-US" sz="1700" b="1" i="1">
                            <a:solidFill>
                              <a:schemeClr val="tx1"/>
                            </a:solidFill>
                            <a:latin typeface="Cambria Math" panose="02040503050406030204" pitchFamily="18" charset="0"/>
                          </a:rPr>
                        </m:ctrlPr>
                      </m:sSubPr>
                      <m:e>
                        <m:r>
                          <a:rPr lang="en-US" sz="1700" b="1" i="1">
                            <a:solidFill>
                              <a:schemeClr val="tx1"/>
                            </a:solidFill>
                            <a:latin typeface="Cambria Math" panose="02040503050406030204" pitchFamily="18" charset="0"/>
                          </a:rPr>
                          <m:t>𝒑</m:t>
                        </m:r>
                      </m:e>
                      <m:sub>
                        <m:r>
                          <a:rPr lang="en-US" sz="1700" b="1" i="1">
                            <a:solidFill>
                              <a:schemeClr val="tx1"/>
                            </a:solidFill>
                            <a:latin typeface="Cambria Math" panose="02040503050406030204" pitchFamily="18" charset="0"/>
                          </a:rPr>
                          <m:t>𝒌</m:t>
                        </m:r>
                      </m:sub>
                    </m:sSub>
                  </m:oMath>
                </a14:m>
                <a:endParaRPr lang="en-US" sz="1700" b="1" dirty="0">
                  <a:solidFill>
                    <a:schemeClr val="tx1"/>
                  </a:solidFill>
                </a:endParaRPr>
              </a:p>
              <a:p>
                <a:pPr marL="457189" indent="-457189">
                  <a:lnSpc>
                    <a:spcPct val="100000"/>
                  </a:lnSpc>
                  <a:spcBef>
                    <a:spcPts val="0"/>
                  </a:spcBef>
                  <a:buFont typeface="+mj-lt"/>
                  <a:buAutoNum type="arabicPeriod"/>
                </a:pPr>
                <a:r>
                  <a:rPr lang="en-US" sz="1700" b="1" dirty="0">
                    <a:solidFill>
                      <a:schemeClr val="tx1"/>
                    </a:solidFill>
                  </a:rPr>
                  <a:t>  k += k;</a:t>
                </a:r>
              </a:p>
              <a:p>
                <a:pPr marL="457189" indent="-457189">
                  <a:lnSpc>
                    <a:spcPct val="100000"/>
                  </a:lnSpc>
                  <a:spcBef>
                    <a:spcPts val="0"/>
                  </a:spcBef>
                  <a:buFont typeface="+mj-lt"/>
                  <a:buAutoNum type="arabicPeriod"/>
                </a:pPr>
                <a:r>
                  <a:rPr lang="en-US" sz="1700" b="1" dirty="0">
                    <a:solidFill>
                      <a:schemeClr val="tx1"/>
                    </a:solidFill>
                  </a:rPr>
                  <a:t>}</a:t>
                </a:r>
              </a:p>
              <a:p>
                <a:pPr marL="0" indent="0">
                  <a:lnSpc>
                    <a:spcPct val="100000"/>
                  </a:lnSpc>
                  <a:spcBef>
                    <a:spcPts val="0"/>
                  </a:spcBef>
                  <a:buNone/>
                </a:pPr>
                <a:endParaRPr lang="en-US" sz="1700" b="1" dirty="0">
                  <a:solidFill>
                    <a:schemeClr val="tx1"/>
                  </a:solidFill>
                </a:endParaRPr>
              </a:p>
            </p:txBody>
          </p:sp>
        </mc:Choice>
        <mc:Fallback xmlns="">
          <p:sp>
            <p:nvSpPr>
              <p:cNvPr id="3" name="Content Placeholder 2">
                <a:extLst>
                  <a:ext uri="{FF2B5EF4-FFF2-40B4-BE49-F238E27FC236}">
                    <a16:creationId xmlns:a16="http://schemas.microsoft.com/office/drawing/2014/main" id="{46CF5336-8D45-4523-8462-54039708899D}"/>
                  </a:ext>
                </a:extLst>
              </p:cNvPr>
              <p:cNvSpPr>
                <a:spLocks noGrp="1" noRot="1" noChangeAspect="1" noMove="1" noResize="1" noEditPoints="1" noAdjustHandles="1" noChangeArrowheads="1" noChangeShapeType="1" noTextEdit="1"/>
              </p:cNvSpPr>
              <p:nvPr>
                <p:ph idx="1"/>
              </p:nvPr>
            </p:nvSpPr>
            <p:spPr>
              <a:xfrm>
                <a:off x="558800" y="1164548"/>
                <a:ext cx="10998200" cy="5144029"/>
              </a:xfrm>
              <a:blipFill>
                <a:blip r:embed="rId4"/>
                <a:stretch>
                  <a:fillRect l="-388" t="-355" b="-5332"/>
                </a:stretch>
              </a:blipFill>
            </p:spPr>
            <p:txBody>
              <a:bodyPr/>
              <a:lstStyle/>
              <a:p>
                <a:r>
                  <a:rPr lang="en-US">
                    <a:noFill/>
                  </a:rPr>
                  <a:t> </a:t>
                </a:r>
              </a:p>
            </p:txBody>
          </p:sp>
        </mc:Fallback>
      </mc:AlternateContent>
      <p:pic>
        <p:nvPicPr>
          <p:cNvPr id="10" name="Audio 9">
            <a:hlinkClick r:id="" action="ppaction://media"/>
            <a:extLst>
              <a:ext uri="{FF2B5EF4-FFF2-40B4-BE49-F238E27FC236}">
                <a16:creationId xmlns:a16="http://schemas.microsoft.com/office/drawing/2014/main" id="{57A61692-E7D0-421D-89E8-4785023908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0" y="6356351"/>
            <a:ext cx="361949" cy="361949"/>
          </a:xfrm>
          <a:prstGeom prst="rect">
            <a:avLst/>
          </a:prstGeom>
        </p:spPr>
      </p:pic>
    </p:spTree>
    <p:extLst>
      <p:ext uri="{BB962C8B-B14F-4D97-AF65-F5344CB8AC3E}">
        <p14:creationId xmlns:p14="http://schemas.microsoft.com/office/powerpoint/2010/main" val="1465384946"/>
      </p:ext>
    </p:extLst>
  </p:cSld>
  <p:clrMapOvr>
    <a:masterClrMapping/>
  </p:clrMapOvr>
  <mc:AlternateContent xmlns:mc="http://schemas.openxmlformats.org/markup-compatibility/2006" xmlns:p14="http://schemas.microsoft.com/office/powerpoint/2010/main">
    <mc:Choice Requires="p14">
      <p:transition spd="slow" p14:dur="2000" advTm="107106"/>
    </mc:Choice>
    <mc:Fallback xmlns="">
      <p:transition spd="slow" advTm="107106"/>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0"/>
                </p:tgtEl>
              </p:cMediaNode>
            </p:audi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AB1A-B260-4F46-B3BF-AC43E2E82226}"/>
              </a:ext>
            </a:extLst>
          </p:cNvPr>
          <p:cNvSpPr>
            <a:spLocks noGrp="1"/>
          </p:cNvSpPr>
          <p:nvPr>
            <p:ph type="title"/>
          </p:nvPr>
        </p:nvSpPr>
        <p:spPr/>
        <p:txBody>
          <a:bodyPr/>
          <a:lstStyle/>
          <a:p>
            <a:r>
              <a:rPr lang="en-US" dirty="0"/>
              <a:t>Solving linear systems</a:t>
            </a:r>
          </a:p>
        </p:txBody>
      </p:sp>
      <p:sp>
        <p:nvSpPr>
          <p:cNvPr id="3" name="Content Placeholder 2">
            <a:extLst>
              <a:ext uri="{FF2B5EF4-FFF2-40B4-BE49-F238E27FC236}">
                <a16:creationId xmlns:a16="http://schemas.microsoft.com/office/drawing/2014/main" id="{B7271CAA-2843-4E3F-AC4F-790B53A69953}"/>
              </a:ext>
            </a:extLst>
          </p:cNvPr>
          <p:cNvSpPr>
            <a:spLocks noGrp="1"/>
          </p:cNvSpPr>
          <p:nvPr>
            <p:ph idx="1"/>
          </p:nvPr>
        </p:nvSpPr>
        <p:spPr>
          <a:xfrm>
            <a:off x="838200" y="1825624"/>
            <a:ext cx="10515600" cy="2806534"/>
          </a:xfrm>
        </p:spPr>
        <p:txBody>
          <a:bodyPr>
            <a:normAutofit/>
          </a:bodyPr>
          <a:lstStyle/>
          <a:p>
            <a:r>
              <a:rPr lang="en-US" dirty="0"/>
              <a:t>Suppose we wish to solve a linear system</a:t>
            </a:r>
          </a:p>
          <a:p>
            <a:endParaRPr lang="en-US" dirty="0"/>
          </a:p>
          <a:p>
            <a:endParaRPr lang="en-US" dirty="0"/>
          </a:p>
          <a:p>
            <a:endParaRPr lang="en-US" dirty="0"/>
          </a:p>
          <a:p>
            <a:r>
              <a:rPr lang="en-US" dirty="0"/>
              <a:t>We can express this system in the matrix-vector form </a:t>
            </a:r>
            <a:r>
              <a:rPr lang="en-US" b="1" i="1" dirty="0"/>
              <a:t>Ax</a:t>
            </a:r>
            <a:r>
              <a:rPr lang="en-US" i="1" dirty="0"/>
              <a:t> = </a:t>
            </a:r>
            <a:r>
              <a:rPr lang="en-US" b="1" i="1" dirty="0"/>
              <a:t>b</a:t>
            </a:r>
            <a:r>
              <a:rPr lang="en-US" dirty="0"/>
              <a:t> where</a:t>
            </a:r>
            <a:endParaRPr lang="en-US" b="1" dirty="0"/>
          </a:p>
        </p:txBody>
      </p:sp>
      <p:graphicFrame>
        <p:nvGraphicFramePr>
          <p:cNvPr id="4" name="Object 3">
            <a:extLst>
              <a:ext uri="{FF2B5EF4-FFF2-40B4-BE49-F238E27FC236}">
                <a16:creationId xmlns:a16="http://schemas.microsoft.com/office/drawing/2014/main" id="{6170F508-3DE7-470F-A67E-D64DBD247DE8}"/>
              </a:ext>
            </a:extLst>
          </p:cNvPr>
          <p:cNvGraphicFramePr>
            <a:graphicFrameLocks noChangeAspect="1"/>
          </p:cNvGraphicFramePr>
          <p:nvPr>
            <p:extLst>
              <p:ext uri="{D42A27DB-BD31-4B8C-83A1-F6EECF244321}">
                <p14:modId xmlns:p14="http://schemas.microsoft.com/office/powerpoint/2010/main" val="959736899"/>
              </p:ext>
            </p:extLst>
          </p:nvPr>
        </p:nvGraphicFramePr>
        <p:xfrm>
          <a:off x="4478038" y="2358187"/>
          <a:ext cx="3235923" cy="1493503"/>
        </p:xfrm>
        <a:graphic>
          <a:graphicData uri="http://schemas.openxmlformats.org/presentationml/2006/ole">
            <mc:AlternateContent xmlns:mc="http://schemas.openxmlformats.org/markup-compatibility/2006">
              <mc:Choice xmlns:v="urn:schemas-microsoft-com:vml" Requires="v">
                <p:oleObj spid="_x0000_s15378" name="Equation" r:id="rId4" imgW="1485720" imgH="685800" progId="Equation.DSMT4">
                  <p:embed/>
                </p:oleObj>
              </mc:Choice>
              <mc:Fallback>
                <p:oleObj name="Equation" r:id="rId4" imgW="1485720" imgH="685800" progId="Equation.DSMT4">
                  <p:embed/>
                  <p:pic>
                    <p:nvPicPr>
                      <p:cNvPr id="4" name="Object 3">
                        <a:extLst>
                          <a:ext uri="{FF2B5EF4-FFF2-40B4-BE49-F238E27FC236}">
                            <a16:creationId xmlns:a16="http://schemas.microsoft.com/office/drawing/2014/main" id="{6170F508-3DE7-470F-A67E-D64DBD247DE8}"/>
                          </a:ext>
                        </a:extLst>
                      </p:cNvPr>
                      <p:cNvPicPr/>
                      <p:nvPr/>
                    </p:nvPicPr>
                    <p:blipFill>
                      <a:blip r:embed="rId5"/>
                      <a:stretch>
                        <a:fillRect/>
                      </a:stretch>
                    </p:blipFill>
                    <p:spPr>
                      <a:xfrm>
                        <a:off x="4478038" y="2358187"/>
                        <a:ext cx="3235923" cy="149350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4CDBC68-B6EB-4E00-84EF-15052731B03F}"/>
              </a:ext>
            </a:extLst>
          </p:cNvPr>
          <p:cNvGraphicFramePr>
            <a:graphicFrameLocks noChangeAspect="1"/>
          </p:cNvGraphicFramePr>
          <p:nvPr>
            <p:extLst>
              <p:ext uri="{D42A27DB-BD31-4B8C-83A1-F6EECF244321}">
                <p14:modId xmlns:p14="http://schemas.microsoft.com/office/powerpoint/2010/main" val="526622969"/>
              </p:ext>
            </p:extLst>
          </p:nvPr>
        </p:nvGraphicFramePr>
        <p:xfrm>
          <a:off x="3666222" y="4500977"/>
          <a:ext cx="4859555" cy="1327488"/>
        </p:xfrm>
        <a:graphic>
          <a:graphicData uri="http://schemas.openxmlformats.org/presentationml/2006/ole">
            <mc:AlternateContent xmlns:mc="http://schemas.openxmlformats.org/markup-compatibility/2006">
              <mc:Choice xmlns:v="urn:schemas-microsoft-com:vml" Requires="v">
                <p:oleObj spid="_x0000_s15379" name="Equation" r:id="rId6" imgW="2603160" imgH="711000" progId="Equation.DSMT4">
                  <p:embed/>
                </p:oleObj>
              </mc:Choice>
              <mc:Fallback>
                <p:oleObj name="Equation" r:id="rId6" imgW="2603160" imgH="711000" progId="Equation.DSMT4">
                  <p:embed/>
                  <p:pic>
                    <p:nvPicPr>
                      <p:cNvPr id="5" name="Object 4">
                        <a:extLst>
                          <a:ext uri="{FF2B5EF4-FFF2-40B4-BE49-F238E27FC236}">
                            <a16:creationId xmlns:a16="http://schemas.microsoft.com/office/drawing/2014/main" id="{E4CDBC68-B6EB-4E00-84EF-15052731B03F}"/>
                          </a:ext>
                        </a:extLst>
                      </p:cNvPr>
                      <p:cNvPicPr/>
                      <p:nvPr/>
                    </p:nvPicPr>
                    <p:blipFill>
                      <a:blip r:embed="rId7"/>
                      <a:stretch>
                        <a:fillRect/>
                      </a:stretch>
                    </p:blipFill>
                    <p:spPr>
                      <a:xfrm>
                        <a:off x="3666222" y="4500977"/>
                        <a:ext cx="4859555" cy="1327488"/>
                      </a:xfrm>
                      <a:prstGeom prst="rect">
                        <a:avLst/>
                      </a:prstGeom>
                    </p:spPr>
                  </p:pic>
                </p:oleObj>
              </mc:Fallback>
            </mc:AlternateContent>
          </a:graphicData>
        </a:graphic>
      </p:graphicFrame>
    </p:spTree>
    <p:extLst>
      <p:ext uri="{BB962C8B-B14F-4D97-AF65-F5344CB8AC3E}">
        <p14:creationId xmlns:p14="http://schemas.microsoft.com/office/powerpoint/2010/main" val="22527301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F85-94FF-4A50-AE4C-41E0A45B89C7}"/>
              </a:ext>
            </a:extLst>
          </p:cNvPr>
          <p:cNvSpPr>
            <a:spLocks noGrp="1"/>
          </p:cNvSpPr>
          <p:nvPr>
            <p:ph type="title"/>
          </p:nvPr>
        </p:nvSpPr>
        <p:spPr/>
        <p:txBody>
          <a:bodyPr/>
          <a:lstStyle/>
          <a:p>
            <a:r>
              <a:rPr lang="en-US" i="0" dirty="0">
                <a:solidFill>
                  <a:srgbClr val="000000"/>
                </a:solidFill>
                <a:effectLst/>
              </a:rPr>
              <a:t>LU factorization</a:t>
            </a:r>
            <a:endParaRPr lang="en-US" dirty="0"/>
          </a:p>
        </p:txBody>
      </p:sp>
      <p:sp>
        <p:nvSpPr>
          <p:cNvPr id="3" name="Content Placeholder 2">
            <a:extLst>
              <a:ext uri="{FF2B5EF4-FFF2-40B4-BE49-F238E27FC236}">
                <a16:creationId xmlns:a16="http://schemas.microsoft.com/office/drawing/2014/main" id="{F84699E3-253B-47E1-9660-3A5B5A8720C2}"/>
              </a:ext>
            </a:extLst>
          </p:cNvPr>
          <p:cNvSpPr>
            <a:spLocks noGrp="1"/>
          </p:cNvSpPr>
          <p:nvPr>
            <p:ph idx="1"/>
          </p:nvPr>
        </p:nvSpPr>
        <p:spPr/>
        <p:txBody>
          <a:bodyPr/>
          <a:lstStyle/>
          <a:p>
            <a:r>
              <a:rPr lang="en-US" dirty="0"/>
              <a:t>One method to solve such a system is to factor the matrix </a:t>
            </a:r>
            <a:r>
              <a:rPr lang="en-US" b="1" dirty="0"/>
              <a:t>A</a:t>
            </a:r>
            <a:r>
              <a:rPr lang="en-US" dirty="0"/>
              <a:t> into separate lower and upper triangular matrixes </a:t>
            </a:r>
            <a:r>
              <a:rPr lang="en-US" b="1" dirty="0"/>
              <a:t>L</a:t>
            </a:r>
            <a:r>
              <a:rPr lang="en-US" dirty="0"/>
              <a:t> and </a:t>
            </a:r>
            <a:r>
              <a:rPr lang="en-US" b="1" dirty="0"/>
              <a:t>U</a:t>
            </a:r>
            <a:r>
              <a:rPr lang="en-US" dirty="0"/>
              <a:t>, respectively:</a:t>
            </a:r>
          </a:p>
          <a:p>
            <a:endParaRPr lang="en-US" dirty="0"/>
          </a:p>
          <a:p>
            <a:endParaRPr lang="en-US" dirty="0"/>
          </a:p>
          <a:p>
            <a:endParaRPr lang="en-US" dirty="0"/>
          </a:p>
          <a:p>
            <a:endParaRPr lang="en-US" dirty="0"/>
          </a:p>
          <a:p>
            <a:r>
              <a:rPr lang="en-US" dirty="0"/>
              <a:t>Once the </a:t>
            </a:r>
            <a:r>
              <a:rPr lang="en-US" b="1" dirty="0"/>
              <a:t>L</a:t>
            </a:r>
            <a:r>
              <a:rPr lang="en-US" dirty="0"/>
              <a:t> and </a:t>
            </a:r>
            <a:r>
              <a:rPr lang="en-US" b="1" dirty="0"/>
              <a:t>U</a:t>
            </a:r>
            <a:r>
              <a:rPr lang="en-US" dirty="0"/>
              <a:t> factors are obtained, the desired solution vector </a:t>
            </a:r>
            <a:r>
              <a:rPr lang="en-US" b="1" dirty="0"/>
              <a:t>x</a:t>
            </a:r>
            <a:r>
              <a:rPr lang="en-US" dirty="0"/>
              <a:t> can be found as follows</a:t>
            </a:r>
          </a:p>
        </p:txBody>
      </p:sp>
      <p:graphicFrame>
        <p:nvGraphicFramePr>
          <p:cNvPr id="4" name="Object 3">
            <a:extLst>
              <a:ext uri="{FF2B5EF4-FFF2-40B4-BE49-F238E27FC236}">
                <a16:creationId xmlns:a16="http://schemas.microsoft.com/office/drawing/2014/main" id="{CE1A0020-1A77-4017-9A20-C2963962ADDD}"/>
              </a:ext>
            </a:extLst>
          </p:cNvPr>
          <p:cNvGraphicFramePr>
            <a:graphicFrameLocks noChangeAspect="1"/>
          </p:cNvGraphicFramePr>
          <p:nvPr>
            <p:extLst>
              <p:ext uri="{D42A27DB-BD31-4B8C-83A1-F6EECF244321}">
                <p14:modId xmlns:p14="http://schemas.microsoft.com/office/powerpoint/2010/main" val="339667429"/>
              </p:ext>
            </p:extLst>
          </p:nvPr>
        </p:nvGraphicFramePr>
        <p:xfrm>
          <a:off x="2437865" y="2795169"/>
          <a:ext cx="7316269" cy="1957305"/>
        </p:xfrm>
        <a:graphic>
          <a:graphicData uri="http://schemas.openxmlformats.org/presentationml/2006/ole">
            <mc:AlternateContent xmlns:mc="http://schemas.openxmlformats.org/markup-compatibility/2006">
              <mc:Choice xmlns:v="urn:schemas-microsoft-com:vml" Requires="v">
                <p:oleObj spid="_x0000_s16402" name="Equation" r:id="rId4" imgW="3225600" imgH="863280" progId="Equation.DSMT4">
                  <p:embed/>
                </p:oleObj>
              </mc:Choice>
              <mc:Fallback>
                <p:oleObj name="Equation" r:id="rId4" imgW="3225600" imgH="863280" progId="Equation.DSMT4">
                  <p:embed/>
                  <p:pic>
                    <p:nvPicPr>
                      <p:cNvPr id="4" name="Object 3">
                        <a:extLst>
                          <a:ext uri="{FF2B5EF4-FFF2-40B4-BE49-F238E27FC236}">
                            <a16:creationId xmlns:a16="http://schemas.microsoft.com/office/drawing/2014/main" id="{CE1A0020-1A77-4017-9A20-C2963962ADDD}"/>
                          </a:ext>
                        </a:extLst>
                      </p:cNvPr>
                      <p:cNvPicPr/>
                      <p:nvPr/>
                    </p:nvPicPr>
                    <p:blipFill>
                      <a:blip r:embed="rId5"/>
                      <a:stretch>
                        <a:fillRect/>
                      </a:stretch>
                    </p:blipFill>
                    <p:spPr>
                      <a:xfrm>
                        <a:off x="2437865" y="2795169"/>
                        <a:ext cx="7316269" cy="195730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9889622-0777-479B-B1FA-CB1A60526981}"/>
              </a:ext>
            </a:extLst>
          </p:cNvPr>
          <p:cNvGraphicFramePr>
            <a:graphicFrameLocks noChangeAspect="1"/>
          </p:cNvGraphicFramePr>
          <p:nvPr>
            <p:extLst>
              <p:ext uri="{D42A27DB-BD31-4B8C-83A1-F6EECF244321}">
                <p14:modId xmlns:p14="http://schemas.microsoft.com/office/powerpoint/2010/main" val="2133676383"/>
              </p:ext>
            </p:extLst>
          </p:nvPr>
        </p:nvGraphicFramePr>
        <p:xfrm>
          <a:off x="1845435" y="5704973"/>
          <a:ext cx="9508365" cy="574090"/>
        </p:xfrm>
        <a:graphic>
          <a:graphicData uri="http://schemas.openxmlformats.org/presentationml/2006/ole">
            <mc:AlternateContent xmlns:mc="http://schemas.openxmlformats.org/markup-compatibility/2006">
              <mc:Choice xmlns:v="urn:schemas-microsoft-com:vml" Requires="v">
                <p:oleObj spid="_x0000_s16403" name="Equation" r:id="rId6" imgW="3365280" imgH="203040" progId="Equation.DSMT4">
                  <p:embed/>
                </p:oleObj>
              </mc:Choice>
              <mc:Fallback>
                <p:oleObj name="Equation" r:id="rId6" imgW="3365280" imgH="203040" progId="Equation.DSMT4">
                  <p:embed/>
                  <p:pic>
                    <p:nvPicPr>
                      <p:cNvPr id="5" name="Object 4">
                        <a:extLst>
                          <a:ext uri="{FF2B5EF4-FFF2-40B4-BE49-F238E27FC236}">
                            <a16:creationId xmlns:a16="http://schemas.microsoft.com/office/drawing/2014/main" id="{E9889622-0777-479B-B1FA-CB1A60526981}"/>
                          </a:ext>
                        </a:extLst>
                      </p:cNvPr>
                      <p:cNvPicPr/>
                      <p:nvPr/>
                    </p:nvPicPr>
                    <p:blipFill>
                      <a:blip r:embed="rId7"/>
                      <a:stretch>
                        <a:fillRect/>
                      </a:stretch>
                    </p:blipFill>
                    <p:spPr>
                      <a:xfrm>
                        <a:off x="1845435" y="5704973"/>
                        <a:ext cx="9508365" cy="574090"/>
                      </a:xfrm>
                      <a:prstGeom prst="rect">
                        <a:avLst/>
                      </a:prstGeom>
                    </p:spPr>
                  </p:pic>
                </p:oleObj>
              </mc:Fallback>
            </mc:AlternateContent>
          </a:graphicData>
        </a:graphic>
      </p:graphicFrame>
    </p:spTree>
    <p:extLst>
      <p:ext uri="{BB962C8B-B14F-4D97-AF65-F5344CB8AC3E}">
        <p14:creationId xmlns:p14="http://schemas.microsoft.com/office/powerpoint/2010/main" val="40069098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solidFill>
                  <a:srgbClr val="000000"/>
                </a:solidFill>
              </a:rPr>
              <a:t>CUDA </a:t>
            </a:r>
            <a:r>
              <a:rPr lang="en-US" i="0" dirty="0">
                <a:solidFill>
                  <a:srgbClr val="000000"/>
                </a:solidFill>
                <a:effectLst/>
              </a:rPr>
              <a:t>LU factorization</a:t>
            </a:r>
            <a:r>
              <a:rPr lang="en-US" dirty="0"/>
              <a:t> and solver example</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p:txBody>
          <a:bodyPr/>
          <a:lstStyle/>
          <a:p>
            <a:r>
              <a:rPr lang="en-US" dirty="0"/>
              <a:t>Lab exercise: modify the LU </a:t>
            </a:r>
            <a:r>
              <a:rPr lang="en-US" i="0" dirty="0">
                <a:solidFill>
                  <a:srgbClr val="000000"/>
                </a:solidFill>
                <a:effectLst/>
              </a:rPr>
              <a:t>factorization</a:t>
            </a:r>
            <a:r>
              <a:rPr lang="en-US" dirty="0"/>
              <a:t> and solver code to solve the following simple linear system:</a:t>
            </a:r>
          </a:p>
          <a:p>
            <a:endParaRPr lang="en-US" dirty="0"/>
          </a:p>
          <a:p>
            <a:endParaRPr lang="en-US" dirty="0"/>
          </a:p>
          <a:p>
            <a:endParaRPr lang="en-US" dirty="0"/>
          </a:p>
          <a:p>
            <a:endParaRPr lang="en-US" dirty="0"/>
          </a:p>
          <a:p>
            <a:endParaRPr lang="en-US" dirty="0"/>
          </a:p>
          <a:p>
            <a:r>
              <a:rPr lang="en-US" dirty="0"/>
              <a:t>Template code starting point: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/local/compe160/luTemplate.cpp</a:t>
            </a:r>
            <a:endParaRPr lang="en-US" dirty="0">
              <a:latin typeface="Courier New" panose="02070309020205020404" pitchFamily="49" charset="0"/>
              <a:cs typeface="Courier New" panose="02070309020205020404" pitchFamily="49" charset="0"/>
            </a:endParaRPr>
          </a:p>
        </p:txBody>
      </p:sp>
      <p:graphicFrame>
        <p:nvGraphicFramePr>
          <p:cNvPr id="3" name="Object 2">
            <a:extLst>
              <a:ext uri="{FF2B5EF4-FFF2-40B4-BE49-F238E27FC236}">
                <a16:creationId xmlns:a16="http://schemas.microsoft.com/office/drawing/2014/main" id="{68DDAF59-3103-45EB-ADA5-C860232287DF}"/>
              </a:ext>
            </a:extLst>
          </p:cNvPr>
          <p:cNvGraphicFramePr>
            <a:graphicFrameLocks noChangeAspect="1"/>
          </p:cNvGraphicFramePr>
          <p:nvPr>
            <p:extLst>
              <p:ext uri="{D42A27DB-BD31-4B8C-83A1-F6EECF244321}">
                <p14:modId xmlns:p14="http://schemas.microsoft.com/office/powerpoint/2010/main" val="1058016866"/>
              </p:ext>
            </p:extLst>
          </p:nvPr>
        </p:nvGraphicFramePr>
        <p:xfrm>
          <a:off x="4087588" y="2967905"/>
          <a:ext cx="4016823" cy="1828800"/>
        </p:xfrm>
        <a:graphic>
          <a:graphicData uri="http://schemas.openxmlformats.org/presentationml/2006/ole">
            <mc:AlternateContent xmlns:mc="http://schemas.openxmlformats.org/markup-compatibility/2006">
              <mc:Choice xmlns:v="urn:schemas-microsoft-com:vml" Requires="v">
                <p:oleObj spid="_x0000_s17418" name="Equation" r:id="rId3" imgW="1562040" imgH="711000" progId="Equation.DSMT4">
                  <p:embed/>
                </p:oleObj>
              </mc:Choice>
              <mc:Fallback>
                <p:oleObj name="Equation" r:id="rId3" imgW="1562040" imgH="711000" progId="Equation.DSMT4">
                  <p:embed/>
                  <p:pic>
                    <p:nvPicPr>
                      <p:cNvPr id="3" name="Object 2">
                        <a:extLst>
                          <a:ext uri="{FF2B5EF4-FFF2-40B4-BE49-F238E27FC236}">
                            <a16:creationId xmlns:a16="http://schemas.microsoft.com/office/drawing/2014/main" id="{68DDAF59-3103-45EB-ADA5-C860232287DF}"/>
                          </a:ext>
                        </a:extLst>
                      </p:cNvPr>
                      <p:cNvPicPr/>
                      <p:nvPr/>
                    </p:nvPicPr>
                    <p:blipFill>
                      <a:blip r:embed="rId4"/>
                      <a:stretch>
                        <a:fillRect/>
                      </a:stretch>
                    </p:blipFill>
                    <p:spPr>
                      <a:xfrm>
                        <a:off x="4087588" y="2967905"/>
                        <a:ext cx="4016823" cy="1828800"/>
                      </a:xfrm>
                      <a:prstGeom prst="rect">
                        <a:avLst/>
                      </a:prstGeom>
                    </p:spPr>
                  </p:pic>
                </p:oleObj>
              </mc:Fallback>
            </mc:AlternateContent>
          </a:graphicData>
        </a:graphic>
      </p:graphicFrame>
    </p:spTree>
    <p:extLst>
      <p:ext uri="{BB962C8B-B14F-4D97-AF65-F5344CB8AC3E}">
        <p14:creationId xmlns:p14="http://schemas.microsoft.com/office/powerpoint/2010/main" val="33779674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Reduction Example: Riemann summation</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p:txBody>
          <a:bodyPr/>
          <a:lstStyle/>
          <a:p>
            <a:r>
              <a:rPr lang="en-US" dirty="0"/>
              <a:t>Lab exercise: implement LU factorization with partial pivoting to solve the simple linear system on the Nvidia A100 GPU:</a:t>
            </a:r>
            <a:endParaRPr lang="en-US" i="1" dirty="0"/>
          </a:p>
          <a:p>
            <a:endParaRPr lang="en-US" i="1" dirty="0"/>
          </a:p>
          <a:p>
            <a:endParaRPr lang="en-US" i="1" dirty="0"/>
          </a:p>
          <a:p>
            <a:endParaRPr lang="en-US" i="1" dirty="0"/>
          </a:p>
          <a:p>
            <a:r>
              <a:rPr lang="en-US" dirty="0"/>
              <a:t>Template code starting point:</a:t>
            </a:r>
          </a:p>
          <a:p>
            <a:pPr marL="0" indent="0">
              <a:buNone/>
            </a:pPr>
            <a:r>
              <a:rPr lang="en-US" dirty="0"/>
              <a:t> </a:t>
            </a:r>
            <a:r>
              <a:rPr lang="en-US" sz="2400" dirty="0">
                <a:latin typeface="Courier New" panose="02070309020205020404" pitchFamily="49" charset="0"/>
                <a:cs typeface="Courier New" panose="02070309020205020404" pitchFamily="49" charset="0"/>
              </a:rPr>
              <a:t>/usr/local/compe160/luTemplate.cpp</a:t>
            </a:r>
            <a:endParaRPr lang="en-US" dirty="0">
              <a:latin typeface="Courier New" panose="02070309020205020404" pitchFamily="49" charset="0"/>
              <a:cs typeface="Courier New" panose="02070309020205020404" pitchFamily="49" charset="0"/>
            </a:endParaRPr>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5D7813-C0B2-4A6D-9AE2-052D7DE0C116}"/>
                  </a:ext>
                </a:extLst>
              </p:cNvPr>
              <p:cNvSpPr txBox="1">
                <a:spLocks noChangeAspect="1"/>
              </p:cNvSpPr>
              <p:nvPr/>
            </p:nvSpPr>
            <p:spPr>
              <a:xfrm>
                <a:off x="1370512" y="2966986"/>
                <a:ext cx="9450976" cy="1280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a:rPr lang="en-US">
                                    <a:latin typeface="Cambria Math" panose="02040503050406030204" pitchFamily="18" charset="0"/>
                                  </a:rPr>
                                  <m:t>1</m:t>
                                </m:r>
                              </m:e>
                              <m:e>
                                <m:r>
                                  <a:rPr lang="en-US" i="0">
                                    <a:latin typeface="Cambria Math" panose="02040503050406030204" pitchFamily="18" charset="0"/>
                                  </a:rPr>
                                  <m:t>2</m:t>
                                </m:r>
                              </m:e>
                              <m:e>
                                <m:r>
                                  <a:rPr lang="en-US" i="0">
                                    <a:latin typeface="Cambria Math" panose="02040503050406030204" pitchFamily="18" charset="0"/>
                                  </a:rPr>
                                  <m:t>−1</m:t>
                                </m:r>
                              </m:e>
                            </m:mr>
                            <m:mr>
                              <m:e>
                                <m:r>
                                  <a:rPr lang="en-US" i="0">
                                    <a:latin typeface="Cambria Math" panose="02040503050406030204" pitchFamily="18" charset="0"/>
                                  </a:rPr>
                                  <m:t>2</m:t>
                                </m:r>
                              </m:e>
                              <m:e>
                                <m:r>
                                  <a:rPr lang="en-US" i="0">
                                    <a:latin typeface="Cambria Math" panose="02040503050406030204" pitchFamily="18" charset="0"/>
                                  </a:rPr>
                                  <m:t>2</m:t>
                                </m:r>
                              </m:e>
                              <m:e>
                                <m:r>
                                  <a:rPr lang="en-US" i="0">
                                    <a:latin typeface="Cambria Math" panose="02040503050406030204" pitchFamily="18" charset="0"/>
                                  </a:rPr>
                                  <m:t>2</m:t>
                                </m:r>
                              </m:e>
                            </m:mr>
                            <m:mr>
                              <m:e>
                                <m:r>
                                  <a:rPr lang="en-US" i="0">
                                    <a:latin typeface="Cambria Math" panose="02040503050406030204" pitchFamily="18" charset="0"/>
                                  </a:rPr>
                                  <m:t>1</m:t>
                                </m:r>
                              </m:e>
                              <m:e>
                                <m:r>
                                  <a:rPr lang="en-US" i="0">
                                    <a:latin typeface="Cambria Math" panose="02040503050406030204" pitchFamily="18" charset="0"/>
                                  </a:rPr>
                                  <m:t>−1</m:t>
                                </m:r>
                              </m:e>
                              <m:e>
                                <m:r>
                                  <a:rPr lang="en-US" i="0">
                                    <a:latin typeface="Cambria Math" panose="02040503050406030204" pitchFamily="18" charset="0"/>
                                  </a:rPr>
                                  <m:t>2</m:t>
                                </m:r>
                              </m:e>
                            </m:mr>
                          </m:m>
                        </m:e>
                      </m:d>
                      <m:d>
                        <m:dPr>
                          <m:begChr m:val="["/>
                          <m:endChr m:val="]"/>
                          <m:ctrlPr>
                            <a:rPr lang="en-US" i="1">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1</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2</m:t>
                                    </m:r>
                                  </m:sub>
                                </m:sSub>
                              </m:e>
                            </m:mr>
                            <m:m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0">
                                        <a:latin typeface="Cambria Math" panose="02040503050406030204" pitchFamily="18" charset="0"/>
                                      </a:rPr>
                                      <m:t>3</m:t>
                                    </m:r>
                                  </m:sub>
                                </m:sSub>
                              </m:e>
                            </m:mr>
                          </m:m>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r>
                                  <a:rPr lang="en-US" i="0">
                                    <a:latin typeface="Cambria Math" panose="02040503050406030204" pitchFamily="18" charset="0"/>
                                  </a:rPr>
                                  <m:t>2</m:t>
                                </m:r>
                              </m:e>
                            </m:mr>
                            <m:mr>
                              <m:e>
                                <m:r>
                                  <a:rPr lang="en-US" i="0">
                                    <a:latin typeface="Cambria Math" panose="02040503050406030204" pitchFamily="18" charset="0"/>
                                  </a:rPr>
                                  <m:t>12</m:t>
                                </m:r>
                              </m:e>
                            </m:mr>
                            <m:mr>
                              <m:e>
                                <m:r>
                                  <a:rPr lang="en-US" i="0">
                                    <a:latin typeface="Cambria Math" panose="02040503050406030204" pitchFamily="18" charset="0"/>
                                  </a:rPr>
                                  <m:t>5</m:t>
                                </m:r>
                              </m:e>
                            </m:mr>
                          </m:m>
                        </m:e>
                      </m:d>
                    </m:oMath>
                  </m:oMathPara>
                </a14:m>
                <a:endParaRPr lang="en-US" dirty="0"/>
              </a:p>
            </p:txBody>
          </p:sp>
        </mc:Choice>
        <mc:Fallback xmlns="">
          <p:sp>
            <p:nvSpPr>
              <p:cNvPr id="5" name="TextBox 4">
                <a:extLst>
                  <a:ext uri="{FF2B5EF4-FFF2-40B4-BE49-F238E27FC236}">
                    <a16:creationId xmlns:a16="http://schemas.microsoft.com/office/drawing/2014/main" id="{C85D7813-C0B2-4A6D-9AE2-052D7DE0C116}"/>
                  </a:ext>
                </a:extLst>
              </p:cNvPr>
              <p:cNvSpPr txBox="1">
                <a:spLocks noRot="1" noChangeAspect="1" noMove="1" noResize="1" noEditPoints="1" noAdjustHandles="1" noChangeArrowheads="1" noChangeShapeType="1" noTextEdit="1"/>
              </p:cNvSpPr>
              <p:nvPr/>
            </p:nvSpPr>
            <p:spPr>
              <a:xfrm>
                <a:off x="1370512" y="2966986"/>
                <a:ext cx="9450976" cy="128016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8312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182D-9CE6-44E1-A226-213398779487}"/>
              </a:ext>
            </a:extLst>
          </p:cNvPr>
          <p:cNvSpPr>
            <a:spLocks noGrp="1"/>
          </p:cNvSpPr>
          <p:nvPr>
            <p:ph type="title"/>
          </p:nvPr>
        </p:nvSpPr>
        <p:spPr/>
        <p:txBody>
          <a:bodyPr/>
          <a:lstStyle/>
          <a:p>
            <a:r>
              <a:rPr lang="en-US" dirty="0" err="1"/>
              <a:t>Dramadah</a:t>
            </a:r>
            <a:r>
              <a:rPr lang="en-US" dirty="0"/>
              <a:t> matrix</a:t>
            </a:r>
          </a:p>
        </p:txBody>
      </p:sp>
      <p:sp>
        <p:nvSpPr>
          <p:cNvPr id="3" name="Content Placeholder 2">
            <a:extLst>
              <a:ext uri="{FF2B5EF4-FFF2-40B4-BE49-F238E27FC236}">
                <a16:creationId xmlns:a16="http://schemas.microsoft.com/office/drawing/2014/main" id="{A4198B88-C0D4-4AC8-BD31-B09DCF9F15CC}"/>
              </a:ext>
            </a:extLst>
          </p:cNvPr>
          <p:cNvSpPr>
            <a:spLocks noGrp="1"/>
          </p:cNvSpPr>
          <p:nvPr>
            <p:ph idx="1"/>
          </p:nvPr>
        </p:nvSpPr>
        <p:spPr/>
        <p:txBody>
          <a:bodyPr>
            <a:normAutofit lnSpcReduction="10000"/>
          </a:bodyPr>
          <a:lstStyle/>
          <a:p>
            <a:r>
              <a:rPr lang="en-US" dirty="0"/>
              <a:t>Suppose we wish to factor the 6x6 </a:t>
            </a:r>
            <a:r>
              <a:rPr lang="en-US" i="1" dirty="0" err="1"/>
              <a:t>Dramadah</a:t>
            </a:r>
            <a:r>
              <a:rPr lang="en-US" dirty="0"/>
              <a:t> matrix</a:t>
            </a:r>
          </a:p>
          <a:p>
            <a:endParaRPr lang="en-US" dirty="0"/>
          </a:p>
          <a:p>
            <a:endParaRPr lang="en-US" dirty="0"/>
          </a:p>
          <a:p>
            <a:endParaRPr lang="en-US" dirty="0"/>
          </a:p>
          <a:p>
            <a:endParaRPr lang="en-US" dirty="0"/>
          </a:p>
          <a:p>
            <a:endParaRPr lang="en-US" dirty="0"/>
          </a:p>
          <a:p>
            <a:endParaRPr lang="en-US" dirty="0"/>
          </a:p>
          <a:p>
            <a:r>
              <a:rPr lang="en-US" dirty="0"/>
              <a:t>A </a:t>
            </a:r>
            <a:r>
              <a:rPr lang="en-US" dirty="0" err="1"/>
              <a:t>Dramadah</a:t>
            </a:r>
            <a:r>
              <a:rPr lang="en-US" i="1" dirty="0"/>
              <a:t> </a:t>
            </a:r>
            <a:r>
              <a:rPr lang="en-US" dirty="0"/>
              <a:t>matrix is a matrix of ones and zeroes whose inverse has integer entries.</a:t>
            </a:r>
          </a:p>
        </p:txBody>
      </p:sp>
      <p:graphicFrame>
        <p:nvGraphicFramePr>
          <p:cNvPr id="4" name="Object 3">
            <a:extLst>
              <a:ext uri="{FF2B5EF4-FFF2-40B4-BE49-F238E27FC236}">
                <a16:creationId xmlns:a16="http://schemas.microsoft.com/office/drawing/2014/main" id="{DDC4D112-B236-4A4C-AEA7-405ACC3CEE86}"/>
              </a:ext>
            </a:extLst>
          </p:cNvPr>
          <p:cNvGraphicFramePr>
            <a:graphicFrameLocks noChangeAspect="1"/>
          </p:cNvGraphicFramePr>
          <p:nvPr>
            <p:extLst>
              <p:ext uri="{D42A27DB-BD31-4B8C-83A1-F6EECF244321}">
                <p14:modId xmlns:p14="http://schemas.microsoft.com/office/powerpoint/2010/main" val="4225836946"/>
              </p:ext>
            </p:extLst>
          </p:nvPr>
        </p:nvGraphicFramePr>
        <p:xfrm>
          <a:off x="4861426" y="2555122"/>
          <a:ext cx="2469147" cy="2515735"/>
        </p:xfrm>
        <a:graphic>
          <a:graphicData uri="http://schemas.openxmlformats.org/presentationml/2006/ole">
            <mc:AlternateContent xmlns:mc="http://schemas.openxmlformats.org/markup-compatibility/2006">
              <mc:Choice xmlns:v="urn:schemas-microsoft-com:vml" Requires="v">
                <p:oleObj spid="_x0000_s18442" name="Equation" r:id="rId3" imgW="1346040" imgH="1371600" progId="Equation.DSMT4">
                  <p:embed/>
                </p:oleObj>
              </mc:Choice>
              <mc:Fallback>
                <p:oleObj name="Equation" r:id="rId3" imgW="1346040" imgH="1371600" progId="Equation.DSMT4">
                  <p:embed/>
                  <p:pic>
                    <p:nvPicPr>
                      <p:cNvPr id="4" name="Object 3">
                        <a:extLst>
                          <a:ext uri="{FF2B5EF4-FFF2-40B4-BE49-F238E27FC236}">
                            <a16:creationId xmlns:a16="http://schemas.microsoft.com/office/drawing/2014/main" id="{DDC4D112-B236-4A4C-AEA7-405ACC3CEE86}"/>
                          </a:ext>
                        </a:extLst>
                      </p:cNvPr>
                      <p:cNvPicPr/>
                      <p:nvPr/>
                    </p:nvPicPr>
                    <p:blipFill>
                      <a:blip r:embed="rId4"/>
                      <a:stretch>
                        <a:fillRect/>
                      </a:stretch>
                    </p:blipFill>
                    <p:spPr>
                      <a:xfrm>
                        <a:off x="4861426" y="2555122"/>
                        <a:ext cx="2469147" cy="2515735"/>
                      </a:xfrm>
                      <a:prstGeom prst="rect">
                        <a:avLst/>
                      </a:prstGeom>
                    </p:spPr>
                  </p:pic>
                </p:oleObj>
              </mc:Fallback>
            </mc:AlternateContent>
          </a:graphicData>
        </a:graphic>
      </p:graphicFrame>
    </p:spTree>
    <p:extLst>
      <p:ext uri="{BB962C8B-B14F-4D97-AF65-F5344CB8AC3E}">
        <p14:creationId xmlns:p14="http://schemas.microsoft.com/office/powerpoint/2010/main" val="2787874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67C3-84F5-44FD-A230-F6B0DAC21F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CC8D6B-59C7-4877-9645-4B26F4C6A136}"/>
              </a:ext>
            </a:extLst>
          </p:cNvPr>
          <p:cNvSpPr>
            <a:spLocks noGrp="1"/>
          </p:cNvSpPr>
          <p:nvPr>
            <p:ph idx="1"/>
          </p:nvPr>
        </p:nvSpPr>
        <p:spPr/>
        <p:txBody>
          <a:bodyPr/>
          <a:lstStyle/>
          <a:p>
            <a:r>
              <a:rPr lang="en-US" dirty="0"/>
              <a:t>Identity </a:t>
            </a:r>
            <a:r>
              <a:rPr lang="en-US" b="1" i="1" dirty="0"/>
              <a:t>I</a:t>
            </a:r>
            <a:endParaRPr lang="en-US" b="1" dirty="0"/>
          </a:p>
        </p:txBody>
      </p:sp>
      <p:graphicFrame>
        <p:nvGraphicFramePr>
          <p:cNvPr id="4" name="Object 3">
            <a:extLst>
              <a:ext uri="{FF2B5EF4-FFF2-40B4-BE49-F238E27FC236}">
                <a16:creationId xmlns:a16="http://schemas.microsoft.com/office/drawing/2014/main" id="{3124CDB8-3E88-49B0-9699-7E8927AF1C72}"/>
              </a:ext>
            </a:extLst>
          </p:cNvPr>
          <p:cNvGraphicFramePr>
            <a:graphicFrameLocks noChangeAspect="1"/>
          </p:cNvGraphicFramePr>
          <p:nvPr>
            <p:extLst>
              <p:ext uri="{D42A27DB-BD31-4B8C-83A1-F6EECF244321}">
                <p14:modId xmlns:p14="http://schemas.microsoft.com/office/powerpoint/2010/main" val="4192170334"/>
              </p:ext>
            </p:extLst>
          </p:nvPr>
        </p:nvGraphicFramePr>
        <p:xfrm>
          <a:off x="4662488" y="2555875"/>
          <a:ext cx="2867025" cy="2514600"/>
        </p:xfrm>
        <a:graphic>
          <a:graphicData uri="http://schemas.openxmlformats.org/presentationml/2006/ole">
            <mc:AlternateContent xmlns:mc="http://schemas.openxmlformats.org/markup-compatibility/2006">
              <mc:Choice xmlns:v="urn:schemas-microsoft-com:vml" Requires="v">
                <p:oleObj spid="_x0000_s19466" name="Equation" r:id="rId3" imgW="1562040" imgH="1371600" progId="Equation.DSMT4">
                  <p:embed/>
                </p:oleObj>
              </mc:Choice>
              <mc:Fallback>
                <p:oleObj name="Equation" r:id="rId3" imgW="1562040" imgH="1371600" progId="Equation.DSMT4">
                  <p:embed/>
                  <p:pic>
                    <p:nvPicPr>
                      <p:cNvPr id="4" name="Object 3">
                        <a:extLst>
                          <a:ext uri="{FF2B5EF4-FFF2-40B4-BE49-F238E27FC236}">
                            <a16:creationId xmlns:a16="http://schemas.microsoft.com/office/drawing/2014/main" id="{3124CDB8-3E88-49B0-9699-7E8927AF1C72}"/>
                          </a:ext>
                        </a:extLst>
                      </p:cNvPr>
                      <p:cNvPicPr/>
                      <p:nvPr/>
                    </p:nvPicPr>
                    <p:blipFill>
                      <a:blip r:embed="rId4"/>
                      <a:stretch>
                        <a:fillRect/>
                      </a:stretch>
                    </p:blipFill>
                    <p:spPr>
                      <a:xfrm>
                        <a:off x="4662488" y="2555875"/>
                        <a:ext cx="2867025" cy="2514600"/>
                      </a:xfrm>
                      <a:prstGeom prst="rect">
                        <a:avLst/>
                      </a:prstGeom>
                    </p:spPr>
                  </p:pic>
                </p:oleObj>
              </mc:Fallback>
            </mc:AlternateContent>
          </a:graphicData>
        </a:graphic>
      </p:graphicFrame>
    </p:spTree>
    <p:extLst>
      <p:ext uri="{BB962C8B-B14F-4D97-AF65-F5344CB8AC3E}">
        <p14:creationId xmlns:p14="http://schemas.microsoft.com/office/powerpoint/2010/main" val="25890147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2C9B-9FC8-41A8-902E-6078303EBA93}"/>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BABEA0CD-EA9B-4E82-827E-514609A62968}"/>
              </a:ext>
            </a:extLst>
          </p:cNvPr>
          <p:cNvSpPr>
            <a:spLocks noGrp="1"/>
          </p:cNvSpPr>
          <p:nvPr>
            <p:ph idx="1"/>
          </p:nvPr>
        </p:nvSpPr>
        <p:spPr/>
        <p:txBody>
          <a:bodyPr>
            <a:normAutofit/>
          </a:bodyPr>
          <a:lstStyle/>
          <a:p>
            <a:r>
              <a:rPr lang="en-US" sz="2400" dirty="0"/>
              <a:t>Consider 3x3 coefficient matrix </a:t>
            </a:r>
            <a:r>
              <a:rPr lang="en-US" sz="2400" i="1" dirty="0"/>
              <a:t>A</a:t>
            </a:r>
          </a:p>
          <a:p>
            <a:endParaRPr lang="en-US" sz="2400" i="1" dirty="0"/>
          </a:p>
          <a:p>
            <a:endParaRPr lang="en-US" sz="2400" i="1" dirty="0"/>
          </a:p>
          <a:p>
            <a:endParaRPr lang="en-US" sz="2400" i="1" dirty="0"/>
          </a:p>
          <a:p>
            <a:r>
              <a:rPr lang="en-US" sz="2400" dirty="0"/>
              <a:t>We wish to reduce </a:t>
            </a:r>
            <a:r>
              <a:rPr lang="en-US" sz="2400" i="1" dirty="0"/>
              <a:t>A</a:t>
            </a:r>
            <a:r>
              <a:rPr lang="en-US" sz="2400" dirty="0"/>
              <a:t> to upper triangular form by adding to each row </a:t>
            </a:r>
            <a:r>
              <a:rPr lang="en-US" sz="2400" i="1" dirty="0" err="1"/>
              <a:t>i</a:t>
            </a:r>
            <a:r>
              <a:rPr lang="en-US" sz="2400" dirty="0"/>
              <a:t> a multiple of row </a:t>
            </a:r>
            <a:r>
              <a:rPr lang="en-US" sz="2400" i="1" dirty="0"/>
              <a:t>i-1</a:t>
            </a:r>
            <a:r>
              <a:rPr lang="en-US" sz="2400" dirty="0"/>
              <a:t> for </a:t>
            </a:r>
            <a:r>
              <a:rPr lang="en-US" sz="2400" i="1" dirty="0" err="1"/>
              <a:t>i</a:t>
            </a:r>
            <a:r>
              <a:rPr lang="en-US" sz="2400" i="1" dirty="0"/>
              <a:t> &gt; 1</a:t>
            </a:r>
            <a:r>
              <a:rPr lang="en-US" sz="2400" dirty="0"/>
              <a:t>, such that the elements in columns 1 through </a:t>
            </a:r>
            <a:r>
              <a:rPr lang="en-US" sz="2400" i="1" dirty="0"/>
              <a:t>i-1</a:t>
            </a:r>
            <a:r>
              <a:rPr lang="en-US" sz="2400" dirty="0"/>
              <a:t> are 0.</a:t>
            </a:r>
          </a:p>
          <a:p>
            <a:r>
              <a:rPr lang="en-US" sz="2400" dirty="0"/>
              <a:t>Example upper triangular form of </a:t>
            </a:r>
            <a:r>
              <a:rPr lang="en-US" sz="2400" i="1" dirty="0"/>
              <a:t>A</a:t>
            </a:r>
          </a:p>
          <a:p>
            <a:endParaRPr lang="en-US" sz="2400" dirty="0"/>
          </a:p>
        </p:txBody>
      </p:sp>
      <p:graphicFrame>
        <p:nvGraphicFramePr>
          <p:cNvPr id="4" name="Table 4">
            <a:extLst>
              <a:ext uri="{FF2B5EF4-FFF2-40B4-BE49-F238E27FC236}">
                <a16:creationId xmlns:a16="http://schemas.microsoft.com/office/drawing/2014/main" id="{E1BC9929-98D3-4A49-855A-2EB386C65315}"/>
              </a:ext>
            </a:extLst>
          </p:cNvPr>
          <p:cNvGraphicFramePr>
            <a:graphicFrameLocks noGrp="1"/>
          </p:cNvGraphicFramePr>
          <p:nvPr>
            <p:extLst>
              <p:ext uri="{D42A27DB-BD31-4B8C-83A1-F6EECF244321}">
                <p14:modId xmlns:p14="http://schemas.microsoft.com/office/powerpoint/2010/main" val="3676164006"/>
              </p:ext>
            </p:extLst>
          </p:nvPr>
        </p:nvGraphicFramePr>
        <p:xfrm>
          <a:off x="4441284" y="2422416"/>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extLst>
                  <a:ext uri="{0D108BD9-81ED-4DB2-BD59-A6C34878D82A}">
                    <a16:rowId xmlns:a16="http://schemas.microsoft.com/office/drawing/2014/main" val="3334204439"/>
                  </a:ext>
                </a:extLst>
              </a:tr>
              <a:tr h="370840">
                <a:tc>
                  <a:txBody>
                    <a:bodyPr/>
                    <a:lstStyle/>
                    <a:p>
                      <a:pPr algn="ctr"/>
                      <a:r>
                        <a:rPr lang="en-US" dirty="0"/>
                        <a:t>8</a:t>
                      </a:r>
                    </a:p>
                  </a:txBody>
                  <a:tcPr/>
                </a:tc>
                <a:tc>
                  <a:txBody>
                    <a:bodyPr/>
                    <a:lstStyle/>
                    <a:p>
                      <a:pPr algn="ctr"/>
                      <a:r>
                        <a:rPr lang="en-US" dirty="0"/>
                        <a:t>9</a:t>
                      </a:r>
                    </a:p>
                  </a:txBody>
                  <a:tcPr/>
                </a:tc>
                <a:tc>
                  <a:txBody>
                    <a:bodyPr/>
                    <a:lstStyle/>
                    <a:p>
                      <a:pPr algn="ctr"/>
                      <a:r>
                        <a:rPr lang="en-US" dirty="0"/>
                        <a:t>8</a:t>
                      </a:r>
                    </a:p>
                  </a:txBody>
                  <a:tcPr/>
                </a:tc>
                <a:extLst>
                  <a:ext uri="{0D108BD9-81ED-4DB2-BD59-A6C34878D82A}">
                    <a16:rowId xmlns:a16="http://schemas.microsoft.com/office/drawing/2014/main" val="4293566045"/>
                  </a:ext>
                </a:extLst>
              </a:tr>
            </a:tbl>
          </a:graphicData>
        </a:graphic>
      </p:graphicFrame>
      <p:graphicFrame>
        <p:nvGraphicFramePr>
          <p:cNvPr id="5" name="Table 4">
            <a:extLst>
              <a:ext uri="{FF2B5EF4-FFF2-40B4-BE49-F238E27FC236}">
                <a16:creationId xmlns:a16="http://schemas.microsoft.com/office/drawing/2014/main" id="{7028EDAA-0806-4142-938E-B7A2480CE9FD}"/>
              </a:ext>
            </a:extLst>
          </p:cNvPr>
          <p:cNvGraphicFramePr>
            <a:graphicFrameLocks noGrp="1"/>
          </p:cNvGraphicFramePr>
          <p:nvPr>
            <p:extLst>
              <p:ext uri="{D42A27DB-BD31-4B8C-83A1-F6EECF244321}">
                <p14:modId xmlns:p14="http://schemas.microsoft.com/office/powerpoint/2010/main" val="3487000416"/>
              </p:ext>
            </p:extLst>
          </p:nvPr>
        </p:nvGraphicFramePr>
        <p:xfrm>
          <a:off x="4441284" y="5064443"/>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0</a:t>
                      </a:r>
                    </a:p>
                  </a:txBody>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3334204439"/>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-2</a:t>
                      </a:r>
                    </a:p>
                  </a:txBody>
                  <a:tcPr/>
                </a:tc>
                <a:extLst>
                  <a:ext uri="{0D108BD9-81ED-4DB2-BD59-A6C34878D82A}">
                    <a16:rowId xmlns:a16="http://schemas.microsoft.com/office/drawing/2014/main" val="4293566045"/>
                  </a:ext>
                </a:extLst>
              </a:tr>
            </a:tbl>
          </a:graphicData>
        </a:graphic>
      </p:graphicFrame>
    </p:spTree>
    <p:extLst>
      <p:ext uri="{BB962C8B-B14F-4D97-AF65-F5344CB8AC3E}">
        <p14:creationId xmlns:p14="http://schemas.microsoft.com/office/powerpoint/2010/main" val="427205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Thread Management</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dirty="0"/>
              <a:t>Instantiating (creating) threads</a:t>
            </a:r>
          </a:p>
          <a:p>
            <a:r>
              <a:rPr lang="en-US" dirty="0"/>
              <a:t>Assigning computational work to threads</a:t>
            </a:r>
          </a:p>
          <a:p>
            <a:r>
              <a:rPr lang="en-US" dirty="0"/>
              <a:t>Implementing communication among threads</a:t>
            </a:r>
          </a:p>
          <a:p>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570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0520-A504-4DDE-8E35-497D26E56956}"/>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18BC47E1-CFE8-4C55-B971-112F0B72F7D5}"/>
              </a:ext>
            </a:extLst>
          </p:cNvPr>
          <p:cNvSpPr>
            <a:spLocks noGrp="1"/>
          </p:cNvSpPr>
          <p:nvPr>
            <p:ph idx="1"/>
          </p:nvPr>
        </p:nvSpPr>
        <p:spPr>
          <a:xfrm>
            <a:off x="838200" y="1825625"/>
            <a:ext cx="7795942" cy="4667250"/>
          </a:xfrm>
        </p:spPr>
        <p:txBody>
          <a:bodyPr>
            <a:normAutofit fontScale="85000" lnSpcReduction="20000"/>
          </a:bodyPr>
          <a:lstStyle/>
          <a:p>
            <a:r>
              <a:rPr lang="en-US" sz="2400" dirty="0"/>
              <a:t>Example sequence of row operations to zero column 1 in rows 2 and 3</a:t>
            </a:r>
          </a:p>
          <a:p>
            <a:pPr marL="914400" indent="0">
              <a:buNone/>
            </a:pPr>
            <a:r>
              <a:rPr lang="pt-BR" sz="2400" dirty="0">
                <a:latin typeface="Courier Std" panose="02070409020205020404" pitchFamily="49" charset="0"/>
              </a:rPr>
              <a:t>a[2][3] -= a[1][3] * a[2][1]/a[1][1]</a:t>
            </a:r>
          </a:p>
          <a:p>
            <a:pPr marL="914400" indent="0">
              <a:buNone/>
            </a:pPr>
            <a:r>
              <a:rPr lang="pt-BR" sz="2400" dirty="0">
                <a:latin typeface="Courier Std" panose="02070409020205020404" pitchFamily="49" charset="0"/>
              </a:rPr>
              <a:t>  7.00 -= 4.00 * 5.00/2.00</a:t>
            </a:r>
          </a:p>
          <a:p>
            <a:pPr marL="914400" indent="0">
              <a:buNone/>
            </a:pPr>
            <a:r>
              <a:rPr lang="pt-BR" sz="2400" dirty="0">
                <a:latin typeface="Courier Std" panose="02070409020205020404" pitchFamily="49" charset="0"/>
              </a:rPr>
              <a:t>a[2][2] -= a[1][2] * a[2][1]/a[1][1]</a:t>
            </a:r>
          </a:p>
          <a:p>
            <a:pPr marL="914400" indent="0">
              <a:buNone/>
            </a:pPr>
            <a:r>
              <a:rPr lang="pt-BR" sz="2400" dirty="0">
                <a:latin typeface="Courier Std" panose="02070409020205020404" pitchFamily="49" charset="0"/>
              </a:rPr>
              <a:t>  6.00 -= 3.00 * 5.00/2.00</a:t>
            </a:r>
          </a:p>
          <a:p>
            <a:pPr marL="914400" indent="0">
              <a:buNone/>
            </a:pPr>
            <a:r>
              <a:rPr lang="pt-BR" sz="2400" dirty="0">
                <a:latin typeface="Courier Std" panose="02070409020205020404" pitchFamily="49" charset="0"/>
              </a:rPr>
              <a:t>a[2][1] -= a[1][1] * a[2][1]/a[1][1]</a:t>
            </a:r>
          </a:p>
          <a:p>
            <a:pPr marL="914400" indent="0">
              <a:buNone/>
            </a:pPr>
            <a:r>
              <a:rPr lang="pt-BR" sz="2400" dirty="0">
                <a:latin typeface="Courier Std" panose="02070409020205020404" pitchFamily="49" charset="0"/>
              </a:rPr>
              <a:t>  5.00 -= 2.00 * 5.00/2.00</a:t>
            </a:r>
          </a:p>
          <a:p>
            <a:pPr marL="914400" indent="0">
              <a:buNone/>
            </a:pPr>
            <a:r>
              <a:rPr lang="pt-BR" sz="2400" dirty="0">
                <a:latin typeface="Courier Std" panose="02070409020205020404" pitchFamily="49" charset="0"/>
              </a:rPr>
              <a:t>a[3][3] -= a[1][3] * a[3][1]/a[1][1]</a:t>
            </a:r>
          </a:p>
          <a:p>
            <a:pPr marL="914400" indent="0">
              <a:buNone/>
            </a:pPr>
            <a:r>
              <a:rPr lang="pt-BR" sz="2400" dirty="0">
                <a:latin typeface="Courier Std" panose="02070409020205020404" pitchFamily="49" charset="0"/>
              </a:rPr>
              <a:t>  8.00 -= 4.00 * 8.00/2.00</a:t>
            </a:r>
          </a:p>
          <a:p>
            <a:pPr marL="914400" indent="0">
              <a:buNone/>
            </a:pPr>
            <a:r>
              <a:rPr lang="pt-BR" sz="2400" dirty="0">
                <a:latin typeface="Courier Std" panose="02070409020205020404" pitchFamily="49" charset="0"/>
              </a:rPr>
              <a:t>a[3][2] -= a[1][2] * a[3][1]/a[1][1]</a:t>
            </a:r>
          </a:p>
          <a:p>
            <a:pPr marL="914400" indent="0">
              <a:buNone/>
            </a:pPr>
            <a:r>
              <a:rPr lang="pt-BR" sz="2400" dirty="0">
                <a:latin typeface="Courier Std" panose="02070409020205020404" pitchFamily="49" charset="0"/>
              </a:rPr>
              <a:t>  9.00 -= 3.00 * 8.00/2.00</a:t>
            </a:r>
          </a:p>
          <a:p>
            <a:pPr marL="914400" indent="0">
              <a:buNone/>
            </a:pPr>
            <a:r>
              <a:rPr lang="pt-BR" sz="2400" dirty="0">
                <a:latin typeface="Courier Std" panose="02070409020205020404" pitchFamily="49" charset="0"/>
              </a:rPr>
              <a:t>a[3][1] -= a[1][1] * a[3][1]/a[1][1] </a:t>
            </a:r>
          </a:p>
          <a:p>
            <a:pPr marL="914400" indent="0">
              <a:buNone/>
            </a:pPr>
            <a:r>
              <a:rPr lang="pt-BR" sz="2400" dirty="0">
                <a:latin typeface="Courier Std" panose="02070409020205020404" pitchFamily="49" charset="0"/>
              </a:rPr>
              <a:t>  8.00 -= 2.00 * 8.00/2.00</a:t>
            </a:r>
            <a:endParaRPr lang="en-US" sz="2400" dirty="0">
              <a:latin typeface="Courier Std" panose="02070409020205020404" pitchFamily="49" charset="0"/>
            </a:endParaRPr>
          </a:p>
          <a:p>
            <a:endParaRPr lang="en-US" sz="2400" dirty="0"/>
          </a:p>
          <a:p>
            <a:endParaRPr lang="en-US" sz="2400" dirty="0"/>
          </a:p>
          <a:p>
            <a:endParaRPr lang="en-US" sz="2400" dirty="0"/>
          </a:p>
        </p:txBody>
      </p:sp>
      <p:graphicFrame>
        <p:nvGraphicFramePr>
          <p:cNvPr id="4" name="Table 4">
            <a:extLst>
              <a:ext uri="{FF2B5EF4-FFF2-40B4-BE49-F238E27FC236}">
                <a16:creationId xmlns:a16="http://schemas.microsoft.com/office/drawing/2014/main" id="{A7C6113F-B2C1-48A7-8EC9-FCE9B34E1CC1}"/>
              </a:ext>
            </a:extLst>
          </p:cNvPr>
          <p:cNvGraphicFramePr>
            <a:graphicFrameLocks noGrp="1"/>
          </p:cNvGraphicFramePr>
          <p:nvPr>
            <p:extLst>
              <p:ext uri="{D42A27DB-BD31-4B8C-83A1-F6EECF244321}">
                <p14:modId xmlns:p14="http://schemas.microsoft.com/office/powerpoint/2010/main" val="2392625532"/>
              </p:ext>
            </p:extLst>
          </p:nvPr>
        </p:nvGraphicFramePr>
        <p:xfrm>
          <a:off x="8634142" y="1825625"/>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extLst>
                  <a:ext uri="{0D108BD9-81ED-4DB2-BD59-A6C34878D82A}">
                    <a16:rowId xmlns:a16="http://schemas.microsoft.com/office/drawing/2014/main" val="3334204439"/>
                  </a:ext>
                </a:extLst>
              </a:tr>
              <a:tr h="370840">
                <a:tc>
                  <a:txBody>
                    <a:bodyPr/>
                    <a:lstStyle/>
                    <a:p>
                      <a:pPr algn="ctr"/>
                      <a:r>
                        <a:rPr lang="en-US" dirty="0"/>
                        <a:t>8</a:t>
                      </a:r>
                    </a:p>
                  </a:txBody>
                  <a:tcPr/>
                </a:tc>
                <a:tc>
                  <a:txBody>
                    <a:bodyPr/>
                    <a:lstStyle/>
                    <a:p>
                      <a:pPr algn="ctr"/>
                      <a:r>
                        <a:rPr lang="en-US" dirty="0"/>
                        <a:t>9</a:t>
                      </a:r>
                    </a:p>
                  </a:txBody>
                  <a:tcPr/>
                </a:tc>
                <a:tc>
                  <a:txBody>
                    <a:bodyPr/>
                    <a:lstStyle/>
                    <a:p>
                      <a:pPr algn="ctr"/>
                      <a:r>
                        <a:rPr lang="en-US" dirty="0"/>
                        <a:t>8</a:t>
                      </a:r>
                    </a:p>
                  </a:txBody>
                  <a:tcPr/>
                </a:tc>
                <a:extLst>
                  <a:ext uri="{0D108BD9-81ED-4DB2-BD59-A6C34878D82A}">
                    <a16:rowId xmlns:a16="http://schemas.microsoft.com/office/drawing/2014/main" val="4293566045"/>
                  </a:ext>
                </a:extLst>
              </a:tr>
            </a:tbl>
          </a:graphicData>
        </a:graphic>
      </p:graphicFrame>
      <p:sp>
        <p:nvSpPr>
          <p:cNvPr id="5" name="TextBox 4">
            <a:extLst>
              <a:ext uri="{FF2B5EF4-FFF2-40B4-BE49-F238E27FC236}">
                <a16:creationId xmlns:a16="http://schemas.microsoft.com/office/drawing/2014/main" id="{463B716F-4E39-4647-BF82-BF27C39BADB8}"/>
              </a:ext>
            </a:extLst>
          </p:cNvPr>
          <p:cNvSpPr txBox="1"/>
          <p:nvPr/>
        </p:nvSpPr>
        <p:spPr>
          <a:xfrm>
            <a:off x="10527369" y="2940765"/>
            <a:ext cx="1416205" cy="369332"/>
          </a:xfrm>
          <a:prstGeom prst="rect">
            <a:avLst/>
          </a:prstGeom>
          <a:noFill/>
        </p:spPr>
        <p:txBody>
          <a:bodyPr wrap="square" rtlCol="0">
            <a:spAutoFit/>
          </a:bodyPr>
          <a:lstStyle/>
          <a:p>
            <a:r>
              <a:rPr lang="en-US" dirty="0"/>
              <a:t>Initial system</a:t>
            </a:r>
          </a:p>
        </p:txBody>
      </p:sp>
      <p:sp>
        <p:nvSpPr>
          <p:cNvPr id="6" name="Speech Bubble: Rectangle 5">
            <a:extLst>
              <a:ext uri="{FF2B5EF4-FFF2-40B4-BE49-F238E27FC236}">
                <a16:creationId xmlns:a16="http://schemas.microsoft.com/office/drawing/2014/main" id="{B17A382D-02BA-45AB-82B5-4C321680B7AB}"/>
              </a:ext>
            </a:extLst>
          </p:cNvPr>
          <p:cNvSpPr/>
          <p:nvPr/>
        </p:nvSpPr>
        <p:spPr>
          <a:xfrm>
            <a:off x="4962291" y="2107580"/>
            <a:ext cx="2408663" cy="367992"/>
          </a:xfrm>
          <a:prstGeom prst="wedgeRectCallout">
            <a:avLst>
              <a:gd name="adj1" fmla="val 60951"/>
              <a:gd name="adj2" fmla="val 60449"/>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F2D61E1-336A-41EF-85F2-938B0F7EFA88}"/>
              </a:ext>
            </a:extLst>
          </p:cNvPr>
          <p:cNvSpPr txBox="1"/>
          <p:nvPr/>
        </p:nvSpPr>
        <p:spPr>
          <a:xfrm>
            <a:off x="7456448" y="2493220"/>
            <a:ext cx="1416205" cy="369332"/>
          </a:xfrm>
          <a:prstGeom prst="rect">
            <a:avLst/>
          </a:prstGeom>
          <a:noFill/>
        </p:spPr>
        <p:txBody>
          <a:bodyPr wrap="square" rtlCol="0">
            <a:spAutoFit/>
          </a:bodyPr>
          <a:lstStyle/>
          <a:p>
            <a:r>
              <a:rPr lang="en-US" dirty="0"/>
              <a:t>Row factor</a:t>
            </a:r>
          </a:p>
        </p:txBody>
      </p:sp>
      <p:sp>
        <p:nvSpPr>
          <p:cNvPr id="8" name="Speech Bubble: Rectangle 7">
            <a:extLst>
              <a:ext uri="{FF2B5EF4-FFF2-40B4-BE49-F238E27FC236}">
                <a16:creationId xmlns:a16="http://schemas.microsoft.com/office/drawing/2014/main" id="{9F376672-5D12-441F-8486-60AF195BD9BD}"/>
              </a:ext>
            </a:extLst>
          </p:cNvPr>
          <p:cNvSpPr/>
          <p:nvPr/>
        </p:nvSpPr>
        <p:spPr>
          <a:xfrm>
            <a:off x="1763751" y="2110673"/>
            <a:ext cx="2830551" cy="367992"/>
          </a:xfrm>
          <a:prstGeom prst="wedgeRectCallout">
            <a:avLst>
              <a:gd name="adj1" fmla="val -67204"/>
              <a:gd name="adj2" fmla="val 45297"/>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9FBF658C-BA2D-40D7-AB8B-F981910C2DA0}"/>
              </a:ext>
            </a:extLst>
          </p:cNvPr>
          <p:cNvSpPr txBox="1"/>
          <p:nvPr/>
        </p:nvSpPr>
        <p:spPr>
          <a:xfrm>
            <a:off x="407947" y="2524412"/>
            <a:ext cx="1416205" cy="1477328"/>
          </a:xfrm>
          <a:prstGeom prst="rect">
            <a:avLst/>
          </a:prstGeom>
          <a:noFill/>
        </p:spPr>
        <p:txBody>
          <a:bodyPr wrap="square" rtlCol="0">
            <a:spAutoFit/>
          </a:bodyPr>
          <a:lstStyle/>
          <a:p>
            <a:r>
              <a:rPr lang="en-US" dirty="0"/>
              <a:t>Update row </a:t>
            </a:r>
            <a:r>
              <a:rPr lang="en-US" i="1" dirty="0" err="1"/>
              <a:t>i</a:t>
            </a:r>
            <a:r>
              <a:rPr lang="en-US" i="1" dirty="0"/>
              <a:t> </a:t>
            </a:r>
            <a:r>
              <a:rPr lang="en-US" dirty="0"/>
              <a:t>by subtracting multiple of row </a:t>
            </a:r>
            <a:r>
              <a:rPr lang="en-US" i="1" dirty="0" err="1"/>
              <a:t>i-i</a:t>
            </a:r>
            <a:r>
              <a:rPr lang="en-US" i="1" dirty="0"/>
              <a:t> </a:t>
            </a:r>
            <a:endParaRPr lang="en-US" dirty="0"/>
          </a:p>
        </p:txBody>
      </p:sp>
      <p:graphicFrame>
        <p:nvGraphicFramePr>
          <p:cNvPr id="10" name="Table 4">
            <a:extLst>
              <a:ext uri="{FF2B5EF4-FFF2-40B4-BE49-F238E27FC236}">
                <a16:creationId xmlns:a16="http://schemas.microsoft.com/office/drawing/2014/main" id="{361FF1A3-483E-4779-957B-DE1C6AB844FB}"/>
              </a:ext>
            </a:extLst>
          </p:cNvPr>
          <p:cNvGraphicFramePr>
            <a:graphicFrameLocks noGrp="1"/>
          </p:cNvGraphicFramePr>
          <p:nvPr>
            <p:extLst>
              <p:ext uri="{D42A27DB-BD31-4B8C-83A1-F6EECF244321}">
                <p14:modId xmlns:p14="http://schemas.microsoft.com/office/powerpoint/2010/main" val="3576528635"/>
              </p:ext>
            </p:extLst>
          </p:nvPr>
        </p:nvGraphicFramePr>
        <p:xfrm>
          <a:off x="8634142" y="5008403"/>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0</a:t>
                      </a:r>
                    </a:p>
                  </a:txBody>
                  <a:tcPr>
                    <a:solidFill>
                      <a:srgbClr val="FFFF00"/>
                    </a:solidFill>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3334204439"/>
                  </a:ext>
                </a:extLst>
              </a:tr>
              <a:tr h="370840">
                <a:tc>
                  <a:txBody>
                    <a:bodyPr/>
                    <a:lstStyle/>
                    <a:p>
                      <a:pPr algn="ctr"/>
                      <a:r>
                        <a:rPr lang="en-US" dirty="0"/>
                        <a:t>0</a:t>
                      </a:r>
                    </a:p>
                  </a:txBody>
                  <a:tcPr>
                    <a:solidFill>
                      <a:srgbClr val="FFFF00"/>
                    </a:solidFill>
                  </a:tcPr>
                </a:tc>
                <a:tc>
                  <a:txBody>
                    <a:bodyPr/>
                    <a:lstStyle/>
                    <a:p>
                      <a:pPr algn="ctr"/>
                      <a:r>
                        <a:rPr lang="en-US" dirty="0"/>
                        <a:t>-3</a:t>
                      </a:r>
                    </a:p>
                  </a:txBody>
                  <a:tcPr/>
                </a:tc>
                <a:tc>
                  <a:txBody>
                    <a:bodyPr/>
                    <a:lstStyle/>
                    <a:p>
                      <a:pPr algn="ctr"/>
                      <a:r>
                        <a:rPr lang="en-US" dirty="0"/>
                        <a:t>-8</a:t>
                      </a:r>
                    </a:p>
                  </a:txBody>
                  <a:tcPr/>
                </a:tc>
                <a:extLst>
                  <a:ext uri="{0D108BD9-81ED-4DB2-BD59-A6C34878D82A}">
                    <a16:rowId xmlns:a16="http://schemas.microsoft.com/office/drawing/2014/main" val="4293566045"/>
                  </a:ext>
                </a:extLst>
              </a:tr>
            </a:tbl>
          </a:graphicData>
        </a:graphic>
      </p:graphicFrame>
      <p:sp>
        <p:nvSpPr>
          <p:cNvPr id="11" name="TextBox 10">
            <a:extLst>
              <a:ext uri="{FF2B5EF4-FFF2-40B4-BE49-F238E27FC236}">
                <a16:creationId xmlns:a16="http://schemas.microsoft.com/office/drawing/2014/main" id="{77954D35-2AA4-40DF-A982-0FB47EDBCE2F}"/>
              </a:ext>
            </a:extLst>
          </p:cNvPr>
          <p:cNvSpPr txBox="1"/>
          <p:nvPr/>
        </p:nvSpPr>
        <p:spPr>
          <a:xfrm>
            <a:off x="8954429" y="6123543"/>
            <a:ext cx="2989145" cy="369332"/>
          </a:xfrm>
          <a:prstGeom prst="rect">
            <a:avLst/>
          </a:prstGeom>
          <a:noFill/>
        </p:spPr>
        <p:txBody>
          <a:bodyPr wrap="square" rtlCol="0">
            <a:spAutoFit/>
          </a:bodyPr>
          <a:lstStyle/>
          <a:p>
            <a:r>
              <a:rPr lang="en-US" dirty="0"/>
              <a:t>System after zeroing column 1</a:t>
            </a:r>
          </a:p>
        </p:txBody>
      </p:sp>
      <p:sp>
        <p:nvSpPr>
          <p:cNvPr id="12" name="Speech Bubble: Rectangle 11">
            <a:extLst>
              <a:ext uri="{FF2B5EF4-FFF2-40B4-BE49-F238E27FC236}">
                <a16:creationId xmlns:a16="http://schemas.microsoft.com/office/drawing/2014/main" id="{C247B019-F12D-4B31-B75E-4E6661839694}"/>
              </a:ext>
            </a:extLst>
          </p:cNvPr>
          <p:cNvSpPr/>
          <p:nvPr/>
        </p:nvSpPr>
        <p:spPr>
          <a:xfrm>
            <a:off x="1763751" y="3470952"/>
            <a:ext cx="5546802" cy="367992"/>
          </a:xfrm>
          <a:prstGeom prst="wedgeRectCallout">
            <a:avLst>
              <a:gd name="adj1" fmla="val 60951"/>
              <a:gd name="adj2" fmla="val 60449"/>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DB8D4282-CEAC-42B1-A5EE-B498BFF6D75A}"/>
              </a:ext>
            </a:extLst>
          </p:cNvPr>
          <p:cNvSpPr txBox="1"/>
          <p:nvPr/>
        </p:nvSpPr>
        <p:spPr>
          <a:xfrm>
            <a:off x="7926039" y="3750811"/>
            <a:ext cx="2601330" cy="369332"/>
          </a:xfrm>
          <a:prstGeom prst="rect">
            <a:avLst/>
          </a:prstGeom>
          <a:noFill/>
        </p:spPr>
        <p:txBody>
          <a:bodyPr wrap="square" rtlCol="0">
            <a:spAutoFit/>
          </a:bodyPr>
          <a:lstStyle/>
          <a:p>
            <a:r>
              <a:rPr lang="en-US" dirty="0"/>
              <a:t>Zero column 1 in row 2</a:t>
            </a:r>
          </a:p>
        </p:txBody>
      </p:sp>
      <p:sp>
        <p:nvSpPr>
          <p:cNvPr id="14" name="Speech Bubble: Rectangle 13">
            <a:extLst>
              <a:ext uri="{FF2B5EF4-FFF2-40B4-BE49-F238E27FC236}">
                <a16:creationId xmlns:a16="http://schemas.microsoft.com/office/drawing/2014/main" id="{276DC4D4-6300-42C9-B473-24831F4B8D9E}"/>
              </a:ext>
            </a:extLst>
          </p:cNvPr>
          <p:cNvSpPr/>
          <p:nvPr/>
        </p:nvSpPr>
        <p:spPr>
          <a:xfrm>
            <a:off x="1763751" y="5516050"/>
            <a:ext cx="5546802" cy="367992"/>
          </a:xfrm>
          <a:prstGeom prst="wedgeRectCallout">
            <a:avLst>
              <a:gd name="adj1" fmla="val 54116"/>
              <a:gd name="adj2" fmla="val 48328"/>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79306F37-4637-4188-8E86-38155B968B9C}"/>
              </a:ext>
            </a:extLst>
          </p:cNvPr>
          <p:cNvSpPr txBox="1"/>
          <p:nvPr/>
        </p:nvSpPr>
        <p:spPr>
          <a:xfrm>
            <a:off x="6166161" y="5926442"/>
            <a:ext cx="2601330" cy="369332"/>
          </a:xfrm>
          <a:prstGeom prst="rect">
            <a:avLst/>
          </a:prstGeom>
          <a:noFill/>
        </p:spPr>
        <p:txBody>
          <a:bodyPr wrap="square" rtlCol="0">
            <a:spAutoFit/>
          </a:bodyPr>
          <a:lstStyle/>
          <a:p>
            <a:r>
              <a:rPr lang="en-US" dirty="0"/>
              <a:t>Zero column 1 in row 3</a:t>
            </a:r>
          </a:p>
        </p:txBody>
      </p:sp>
    </p:spTree>
    <p:extLst>
      <p:ext uri="{BB962C8B-B14F-4D97-AF65-F5344CB8AC3E}">
        <p14:creationId xmlns:p14="http://schemas.microsoft.com/office/powerpoint/2010/main" val="2491992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0520-A504-4DDE-8E35-497D26E56956}"/>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18BC47E1-CFE8-4C55-B971-112F0B72F7D5}"/>
              </a:ext>
            </a:extLst>
          </p:cNvPr>
          <p:cNvSpPr>
            <a:spLocks noGrp="1"/>
          </p:cNvSpPr>
          <p:nvPr>
            <p:ph idx="1"/>
          </p:nvPr>
        </p:nvSpPr>
        <p:spPr>
          <a:xfrm>
            <a:off x="838200" y="1825625"/>
            <a:ext cx="7795942" cy="4667250"/>
          </a:xfrm>
        </p:spPr>
        <p:txBody>
          <a:bodyPr>
            <a:normAutofit/>
          </a:bodyPr>
          <a:lstStyle/>
          <a:p>
            <a:r>
              <a:rPr lang="en-US" sz="2400" dirty="0"/>
              <a:t>Example sequence of row operations to zero column 2 in row 3</a:t>
            </a:r>
          </a:p>
          <a:p>
            <a:pPr marL="914400" indent="0">
              <a:buNone/>
            </a:pPr>
            <a:r>
              <a:rPr lang="pt-BR" sz="2000" dirty="0">
                <a:latin typeface="Courier Std" panose="02070409020205020404" pitchFamily="49" charset="0"/>
              </a:rPr>
              <a:t>a[3][3] -= a[2][3] * a[3][2]/a[2][2]</a:t>
            </a:r>
          </a:p>
          <a:p>
            <a:pPr marL="914400" indent="0">
              <a:buNone/>
            </a:pPr>
            <a:r>
              <a:rPr lang="pt-BR" sz="2000" dirty="0">
                <a:latin typeface="Courier Std" panose="02070409020205020404" pitchFamily="49" charset="0"/>
              </a:rPr>
              <a:t>  -8.00 -= -3.00 * -3.00/-1.50</a:t>
            </a:r>
          </a:p>
          <a:p>
            <a:pPr marL="914400" indent="0">
              <a:buNone/>
            </a:pPr>
            <a:r>
              <a:rPr lang="pt-BR" sz="2000" dirty="0">
                <a:latin typeface="Courier Std" panose="02070409020205020404" pitchFamily="49" charset="0"/>
              </a:rPr>
              <a:t>a[3][2] -= a[2][2] * a[3][2]/a[2][2]</a:t>
            </a:r>
          </a:p>
          <a:p>
            <a:pPr marL="914400" indent="0">
              <a:buNone/>
            </a:pPr>
            <a:r>
              <a:rPr lang="pt-BR" sz="2000" dirty="0">
                <a:latin typeface="Courier Std" panose="02070409020205020404" pitchFamily="49" charset="0"/>
              </a:rPr>
              <a:t>  -3.00 -= -1.50 * -3.00/-1.50</a:t>
            </a:r>
            <a:endParaRPr lang="en-US" sz="2000" dirty="0"/>
          </a:p>
          <a:p>
            <a:endParaRPr lang="en-US" sz="2400" dirty="0"/>
          </a:p>
          <a:p>
            <a:endParaRPr lang="en-US" sz="2400" dirty="0"/>
          </a:p>
        </p:txBody>
      </p:sp>
      <p:graphicFrame>
        <p:nvGraphicFramePr>
          <p:cNvPr id="4" name="Table 4">
            <a:extLst>
              <a:ext uri="{FF2B5EF4-FFF2-40B4-BE49-F238E27FC236}">
                <a16:creationId xmlns:a16="http://schemas.microsoft.com/office/drawing/2014/main" id="{A7C6113F-B2C1-48A7-8EC9-FCE9B34E1CC1}"/>
              </a:ext>
            </a:extLst>
          </p:cNvPr>
          <p:cNvGraphicFramePr>
            <a:graphicFrameLocks noGrp="1"/>
          </p:cNvGraphicFramePr>
          <p:nvPr>
            <p:extLst>
              <p:ext uri="{D42A27DB-BD31-4B8C-83A1-F6EECF244321}">
                <p14:modId xmlns:p14="http://schemas.microsoft.com/office/powerpoint/2010/main" val="3052603874"/>
              </p:ext>
            </p:extLst>
          </p:nvPr>
        </p:nvGraphicFramePr>
        <p:xfrm>
          <a:off x="8634142" y="1825625"/>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0</a:t>
                      </a:r>
                    </a:p>
                  </a:txBody>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3334204439"/>
                  </a:ext>
                </a:extLst>
              </a:tr>
              <a:tr h="370840">
                <a:tc>
                  <a:txBody>
                    <a:bodyPr/>
                    <a:lstStyle/>
                    <a:p>
                      <a:pPr algn="ctr"/>
                      <a:r>
                        <a:rPr lang="en-US" dirty="0"/>
                        <a:t>0</a:t>
                      </a:r>
                    </a:p>
                  </a:txBody>
                  <a:tcPr/>
                </a:tc>
                <a:tc>
                  <a:txBody>
                    <a:bodyPr/>
                    <a:lstStyle/>
                    <a:p>
                      <a:pPr algn="ctr"/>
                      <a:r>
                        <a:rPr lang="en-US" dirty="0"/>
                        <a:t>-3</a:t>
                      </a:r>
                    </a:p>
                  </a:txBody>
                  <a:tcPr/>
                </a:tc>
                <a:tc>
                  <a:txBody>
                    <a:bodyPr/>
                    <a:lstStyle/>
                    <a:p>
                      <a:pPr algn="ctr"/>
                      <a:r>
                        <a:rPr lang="en-US" dirty="0"/>
                        <a:t>-8</a:t>
                      </a:r>
                    </a:p>
                  </a:txBody>
                  <a:tcPr/>
                </a:tc>
                <a:extLst>
                  <a:ext uri="{0D108BD9-81ED-4DB2-BD59-A6C34878D82A}">
                    <a16:rowId xmlns:a16="http://schemas.microsoft.com/office/drawing/2014/main" val="4293566045"/>
                  </a:ext>
                </a:extLst>
              </a:tr>
            </a:tbl>
          </a:graphicData>
        </a:graphic>
      </p:graphicFrame>
      <p:sp>
        <p:nvSpPr>
          <p:cNvPr id="5" name="TextBox 4">
            <a:extLst>
              <a:ext uri="{FF2B5EF4-FFF2-40B4-BE49-F238E27FC236}">
                <a16:creationId xmlns:a16="http://schemas.microsoft.com/office/drawing/2014/main" id="{463B716F-4E39-4647-BF82-BF27C39BADB8}"/>
              </a:ext>
            </a:extLst>
          </p:cNvPr>
          <p:cNvSpPr txBox="1"/>
          <p:nvPr/>
        </p:nvSpPr>
        <p:spPr>
          <a:xfrm>
            <a:off x="10527369" y="2940765"/>
            <a:ext cx="1416205" cy="369332"/>
          </a:xfrm>
          <a:prstGeom prst="rect">
            <a:avLst/>
          </a:prstGeom>
          <a:noFill/>
        </p:spPr>
        <p:txBody>
          <a:bodyPr wrap="square" rtlCol="0">
            <a:spAutoFit/>
          </a:bodyPr>
          <a:lstStyle/>
          <a:p>
            <a:r>
              <a:rPr lang="en-US" dirty="0"/>
              <a:t>Initial system</a:t>
            </a:r>
          </a:p>
        </p:txBody>
      </p:sp>
      <p:sp>
        <p:nvSpPr>
          <p:cNvPr id="6" name="Speech Bubble: Rectangle 5">
            <a:extLst>
              <a:ext uri="{FF2B5EF4-FFF2-40B4-BE49-F238E27FC236}">
                <a16:creationId xmlns:a16="http://schemas.microsoft.com/office/drawing/2014/main" id="{B17A382D-02BA-45AB-82B5-4C321680B7AB}"/>
              </a:ext>
            </a:extLst>
          </p:cNvPr>
          <p:cNvSpPr/>
          <p:nvPr/>
        </p:nvSpPr>
        <p:spPr>
          <a:xfrm>
            <a:off x="4962291" y="2598227"/>
            <a:ext cx="2408663" cy="367992"/>
          </a:xfrm>
          <a:prstGeom prst="wedgeRectCallout">
            <a:avLst>
              <a:gd name="adj1" fmla="val 60951"/>
              <a:gd name="adj2" fmla="val 60449"/>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F2D61E1-336A-41EF-85F2-938B0F7EFA88}"/>
              </a:ext>
            </a:extLst>
          </p:cNvPr>
          <p:cNvSpPr txBox="1"/>
          <p:nvPr/>
        </p:nvSpPr>
        <p:spPr>
          <a:xfrm>
            <a:off x="7456448" y="3006175"/>
            <a:ext cx="1416205" cy="369332"/>
          </a:xfrm>
          <a:prstGeom prst="rect">
            <a:avLst/>
          </a:prstGeom>
          <a:noFill/>
        </p:spPr>
        <p:txBody>
          <a:bodyPr wrap="square" rtlCol="0">
            <a:spAutoFit/>
          </a:bodyPr>
          <a:lstStyle/>
          <a:p>
            <a:r>
              <a:rPr lang="en-US" dirty="0"/>
              <a:t>Row factor</a:t>
            </a:r>
          </a:p>
        </p:txBody>
      </p:sp>
      <p:sp>
        <p:nvSpPr>
          <p:cNvPr id="8" name="Speech Bubble: Rectangle 7">
            <a:extLst>
              <a:ext uri="{FF2B5EF4-FFF2-40B4-BE49-F238E27FC236}">
                <a16:creationId xmlns:a16="http://schemas.microsoft.com/office/drawing/2014/main" id="{9F376672-5D12-441F-8486-60AF195BD9BD}"/>
              </a:ext>
            </a:extLst>
          </p:cNvPr>
          <p:cNvSpPr/>
          <p:nvPr/>
        </p:nvSpPr>
        <p:spPr>
          <a:xfrm>
            <a:off x="1763751" y="2601320"/>
            <a:ext cx="2830551" cy="367992"/>
          </a:xfrm>
          <a:prstGeom prst="wedgeRectCallout">
            <a:avLst>
              <a:gd name="adj1" fmla="val -67204"/>
              <a:gd name="adj2" fmla="val 45297"/>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9FBF658C-BA2D-40D7-AB8B-F981910C2DA0}"/>
              </a:ext>
            </a:extLst>
          </p:cNvPr>
          <p:cNvSpPr txBox="1"/>
          <p:nvPr/>
        </p:nvSpPr>
        <p:spPr>
          <a:xfrm>
            <a:off x="407947" y="3037367"/>
            <a:ext cx="1416205" cy="1477328"/>
          </a:xfrm>
          <a:prstGeom prst="rect">
            <a:avLst/>
          </a:prstGeom>
          <a:noFill/>
        </p:spPr>
        <p:txBody>
          <a:bodyPr wrap="square" rtlCol="0">
            <a:spAutoFit/>
          </a:bodyPr>
          <a:lstStyle/>
          <a:p>
            <a:r>
              <a:rPr lang="en-US" dirty="0"/>
              <a:t>Update row </a:t>
            </a:r>
            <a:r>
              <a:rPr lang="en-US" i="1" dirty="0" err="1"/>
              <a:t>i</a:t>
            </a:r>
            <a:r>
              <a:rPr lang="en-US" i="1" dirty="0"/>
              <a:t> </a:t>
            </a:r>
            <a:r>
              <a:rPr lang="en-US" dirty="0"/>
              <a:t>by subtracting multiple of row </a:t>
            </a:r>
            <a:r>
              <a:rPr lang="en-US" i="1" dirty="0" err="1"/>
              <a:t>i-i</a:t>
            </a:r>
            <a:r>
              <a:rPr lang="en-US" i="1" dirty="0"/>
              <a:t> </a:t>
            </a:r>
            <a:endParaRPr lang="en-US" dirty="0"/>
          </a:p>
        </p:txBody>
      </p:sp>
      <p:graphicFrame>
        <p:nvGraphicFramePr>
          <p:cNvPr id="10" name="Table 4">
            <a:extLst>
              <a:ext uri="{FF2B5EF4-FFF2-40B4-BE49-F238E27FC236}">
                <a16:creationId xmlns:a16="http://schemas.microsoft.com/office/drawing/2014/main" id="{361FF1A3-483E-4779-957B-DE1C6AB844FB}"/>
              </a:ext>
            </a:extLst>
          </p:cNvPr>
          <p:cNvGraphicFramePr>
            <a:graphicFrameLocks noGrp="1"/>
          </p:cNvGraphicFramePr>
          <p:nvPr>
            <p:extLst>
              <p:ext uri="{D42A27DB-BD31-4B8C-83A1-F6EECF244321}">
                <p14:modId xmlns:p14="http://schemas.microsoft.com/office/powerpoint/2010/main" val="3495061204"/>
              </p:ext>
            </p:extLst>
          </p:nvPr>
        </p:nvGraphicFramePr>
        <p:xfrm>
          <a:off x="8634142" y="5008403"/>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0</a:t>
                      </a:r>
                    </a:p>
                  </a:txBody>
                  <a:tcPr>
                    <a:noFill/>
                  </a:tcPr>
                </a:tc>
                <a:tc>
                  <a:txBody>
                    <a:bodyPr/>
                    <a:lstStyle/>
                    <a:p>
                      <a:pPr algn="ctr"/>
                      <a:r>
                        <a:rPr lang="en-US" dirty="0"/>
                        <a:t>-1.5</a:t>
                      </a:r>
                    </a:p>
                  </a:txBody>
                  <a:tcPr/>
                </a:tc>
                <a:tc>
                  <a:txBody>
                    <a:bodyPr/>
                    <a:lstStyle/>
                    <a:p>
                      <a:pPr algn="ctr"/>
                      <a:r>
                        <a:rPr lang="en-US" dirty="0"/>
                        <a:t>-3</a:t>
                      </a:r>
                    </a:p>
                  </a:txBody>
                  <a:tcPr/>
                </a:tc>
                <a:extLst>
                  <a:ext uri="{0D108BD9-81ED-4DB2-BD59-A6C34878D82A}">
                    <a16:rowId xmlns:a16="http://schemas.microsoft.com/office/drawing/2014/main" val="3334204439"/>
                  </a:ext>
                </a:extLst>
              </a:tr>
              <a:tr h="370840">
                <a:tc>
                  <a:txBody>
                    <a:bodyPr/>
                    <a:lstStyle/>
                    <a:p>
                      <a:pPr algn="ctr"/>
                      <a:r>
                        <a:rPr lang="en-US" dirty="0"/>
                        <a:t>0</a:t>
                      </a:r>
                    </a:p>
                  </a:txBody>
                  <a:tcPr>
                    <a:noFill/>
                  </a:tcPr>
                </a:tc>
                <a:tc>
                  <a:txBody>
                    <a:bodyPr/>
                    <a:lstStyle/>
                    <a:p>
                      <a:pPr algn="ctr"/>
                      <a:r>
                        <a:rPr lang="en-US" dirty="0"/>
                        <a:t>0</a:t>
                      </a:r>
                    </a:p>
                  </a:txBody>
                  <a:tcPr>
                    <a:solidFill>
                      <a:srgbClr val="FFFF00"/>
                    </a:solidFill>
                  </a:tcPr>
                </a:tc>
                <a:tc>
                  <a:txBody>
                    <a:bodyPr/>
                    <a:lstStyle/>
                    <a:p>
                      <a:pPr algn="ctr"/>
                      <a:r>
                        <a:rPr lang="en-US" dirty="0"/>
                        <a:t>-2</a:t>
                      </a:r>
                    </a:p>
                  </a:txBody>
                  <a:tcPr/>
                </a:tc>
                <a:extLst>
                  <a:ext uri="{0D108BD9-81ED-4DB2-BD59-A6C34878D82A}">
                    <a16:rowId xmlns:a16="http://schemas.microsoft.com/office/drawing/2014/main" val="4293566045"/>
                  </a:ext>
                </a:extLst>
              </a:tr>
            </a:tbl>
          </a:graphicData>
        </a:graphic>
      </p:graphicFrame>
      <p:sp>
        <p:nvSpPr>
          <p:cNvPr id="11" name="TextBox 10">
            <a:extLst>
              <a:ext uri="{FF2B5EF4-FFF2-40B4-BE49-F238E27FC236}">
                <a16:creationId xmlns:a16="http://schemas.microsoft.com/office/drawing/2014/main" id="{77954D35-2AA4-40DF-A982-0FB47EDBCE2F}"/>
              </a:ext>
            </a:extLst>
          </p:cNvPr>
          <p:cNvSpPr txBox="1"/>
          <p:nvPr/>
        </p:nvSpPr>
        <p:spPr>
          <a:xfrm>
            <a:off x="8954429" y="6123543"/>
            <a:ext cx="2989145" cy="369332"/>
          </a:xfrm>
          <a:prstGeom prst="rect">
            <a:avLst/>
          </a:prstGeom>
          <a:noFill/>
        </p:spPr>
        <p:txBody>
          <a:bodyPr wrap="square" rtlCol="0">
            <a:spAutoFit/>
          </a:bodyPr>
          <a:lstStyle/>
          <a:p>
            <a:r>
              <a:rPr lang="en-US" dirty="0"/>
              <a:t>System after zeroing column 2</a:t>
            </a:r>
          </a:p>
        </p:txBody>
      </p:sp>
      <p:sp>
        <p:nvSpPr>
          <p:cNvPr id="12" name="Speech Bubble: Rectangle 11">
            <a:extLst>
              <a:ext uri="{FF2B5EF4-FFF2-40B4-BE49-F238E27FC236}">
                <a16:creationId xmlns:a16="http://schemas.microsoft.com/office/drawing/2014/main" id="{C247B019-F12D-4B31-B75E-4E6661839694}"/>
              </a:ext>
            </a:extLst>
          </p:cNvPr>
          <p:cNvSpPr/>
          <p:nvPr/>
        </p:nvSpPr>
        <p:spPr>
          <a:xfrm>
            <a:off x="1763751" y="3426348"/>
            <a:ext cx="5546802" cy="367992"/>
          </a:xfrm>
          <a:prstGeom prst="wedgeRectCallout">
            <a:avLst>
              <a:gd name="adj1" fmla="val 60951"/>
              <a:gd name="adj2" fmla="val 60449"/>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DB8D4282-CEAC-42B1-A5EE-B498BFF6D75A}"/>
              </a:ext>
            </a:extLst>
          </p:cNvPr>
          <p:cNvSpPr txBox="1"/>
          <p:nvPr/>
        </p:nvSpPr>
        <p:spPr>
          <a:xfrm>
            <a:off x="7926039" y="3750811"/>
            <a:ext cx="2601330" cy="369332"/>
          </a:xfrm>
          <a:prstGeom prst="rect">
            <a:avLst/>
          </a:prstGeom>
          <a:noFill/>
        </p:spPr>
        <p:txBody>
          <a:bodyPr wrap="square" rtlCol="0">
            <a:spAutoFit/>
          </a:bodyPr>
          <a:lstStyle/>
          <a:p>
            <a:r>
              <a:rPr lang="en-US" dirty="0"/>
              <a:t>Zero column 2 in row 3</a:t>
            </a:r>
          </a:p>
        </p:txBody>
      </p:sp>
    </p:spTree>
    <p:extLst>
      <p:ext uri="{BB962C8B-B14F-4D97-AF65-F5344CB8AC3E}">
        <p14:creationId xmlns:p14="http://schemas.microsoft.com/office/powerpoint/2010/main" val="3580560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F90D-B280-4367-B079-2602B922D741}"/>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94CEDC18-3A5A-442D-8C68-4070A0BA383F}"/>
              </a:ext>
            </a:extLst>
          </p:cNvPr>
          <p:cNvSpPr>
            <a:spLocks noGrp="1"/>
          </p:cNvSpPr>
          <p:nvPr>
            <p:ph idx="1"/>
          </p:nvPr>
        </p:nvSpPr>
        <p:spPr/>
        <p:txBody>
          <a:bodyPr/>
          <a:lstStyle/>
          <a:p>
            <a:r>
              <a:rPr lang="en-US" dirty="0"/>
              <a:t>Algorithm</a:t>
            </a:r>
          </a:p>
          <a:p>
            <a:pPr marL="0" indent="0" algn="l">
              <a:buNone/>
            </a:pPr>
            <a:r>
              <a:rPr lang="nn-NO" sz="2400" b="1" dirty="0">
                <a:solidFill>
                  <a:srgbClr val="7F0055"/>
                </a:solidFill>
                <a:latin typeface="Courier Std" panose="02070409020205020404" pitchFamily="49" charset="0"/>
              </a:rPr>
              <a:t>for</a:t>
            </a:r>
            <a:r>
              <a:rPr lang="nn-NO" sz="2400" b="1" dirty="0">
                <a:solidFill>
                  <a:srgbClr val="000000"/>
                </a:solidFill>
                <a:latin typeface="Courier Std" panose="02070409020205020404" pitchFamily="49" charset="0"/>
              </a:rPr>
              <a:t>(</a:t>
            </a:r>
            <a:r>
              <a:rPr lang="nn-NO" sz="2400" b="1" dirty="0">
                <a:solidFill>
                  <a:srgbClr val="005032"/>
                </a:solidFill>
                <a:latin typeface="Courier Std" panose="02070409020205020404" pitchFamily="49" charset="0"/>
              </a:rPr>
              <a:t>size_t</a:t>
            </a:r>
            <a:r>
              <a:rPr lang="nn-NO" sz="2400" b="1" dirty="0">
                <a:solidFill>
                  <a:srgbClr val="000000"/>
                </a:solidFill>
                <a:latin typeface="Courier Std" panose="02070409020205020404" pitchFamily="49" charset="0"/>
              </a:rPr>
              <a:t> i=1; i&lt;=N; i++)</a:t>
            </a:r>
          </a:p>
          <a:p>
            <a:pPr marL="0" indent="0" algn="l">
              <a:buNone/>
            </a:pPr>
            <a:r>
              <a:rPr lang="en-US" sz="2400" b="1" dirty="0">
                <a:solidFill>
                  <a:srgbClr val="7F0055"/>
                </a:solidFill>
                <a:latin typeface="Courier Std" panose="02070409020205020404" pitchFamily="49" charset="0"/>
              </a:rPr>
              <a:t>  for</a:t>
            </a:r>
            <a:r>
              <a:rPr lang="en-US" sz="2400" b="1" dirty="0">
                <a:solidFill>
                  <a:srgbClr val="000000"/>
                </a:solidFill>
                <a:latin typeface="Courier Std" panose="02070409020205020404" pitchFamily="49" charset="0"/>
              </a:rPr>
              <a:t>(</a:t>
            </a:r>
            <a:r>
              <a:rPr lang="en-US" sz="2400" b="1" dirty="0" err="1">
                <a:solidFill>
                  <a:srgbClr val="005032"/>
                </a:solidFill>
                <a:latin typeface="Courier Std" panose="02070409020205020404" pitchFamily="49" charset="0"/>
              </a:rPr>
              <a:t>size_t</a:t>
            </a:r>
            <a:r>
              <a:rPr lang="en-US" sz="2400" b="1" dirty="0">
                <a:solidFill>
                  <a:srgbClr val="000000"/>
                </a:solidFill>
                <a:latin typeface="Courier Std" panose="02070409020205020404" pitchFamily="49" charset="0"/>
              </a:rPr>
              <a:t> j=i+1; j&lt;=N; </a:t>
            </a:r>
            <a:r>
              <a:rPr lang="en-US" sz="2400" b="1" dirty="0" err="1">
                <a:solidFill>
                  <a:srgbClr val="000000"/>
                </a:solidFill>
                <a:latin typeface="Courier Std" panose="02070409020205020404" pitchFamily="49" charset="0"/>
              </a:rPr>
              <a:t>j++</a:t>
            </a:r>
            <a:r>
              <a:rPr lang="en-US" sz="2400" b="1" dirty="0">
                <a:solidFill>
                  <a:srgbClr val="000000"/>
                </a:solidFill>
                <a:latin typeface="Courier Std" panose="02070409020205020404" pitchFamily="49" charset="0"/>
              </a:rPr>
              <a:t>)</a:t>
            </a:r>
          </a:p>
          <a:p>
            <a:pPr marL="0" indent="0" algn="l">
              <a:buNone/>
            </a:pPr>
            <a:r>
              <a:rPr lang="nn-NO" sz="2400" b="1" dirty="0">
                <a:solidFill>
                  <a:srgbClr val="7F0055"/>
                </a:solidFill>
                <a:latin typeface="Courier Std" panose="02070409020205020404" pitchFamily="49" charset="0"/>
              </a:rPr>
              <a:t>    for</a:t>
            </a:r>
            <a:r>
              <a:rPr lang="nn-NO" sz="2400" b="1" dirty="0">
                <a:solidFill>
                  <a:srgbClr val="000000"/>
                </a:solidFill>
                <a:latin typeface="Courier Std" panose="02070409020205020404" pitchFamily="49" charset="0"/>
              </a:rPr>
              <a:t>(</a:t>
            </a:r>
            <a:r>
              <a:rPr lang="nn-NO" sz="2400" b="1" dirty="0">
                <a:solidFill>
                  <a:srgbClr val="005032"/>
                </a:solidFill>
                <a:latin typeface="Courier Std" panose="02070409020205020404" pitchFamily="49" charset="0"/>
              </a:rPr>
              <a:t>size_t</a:t>
            </a:r>
            <a:r>
              <a:rPr lang="nn-NO" sz="2400" b="1" dirty="0">
                <a:solidFill>
                  <a:srgbClr val="000000"/>
                </a:solidFill>
                <a:latin typeface="Courier Std" panose="02070409020205020404" pitchFamily="49" charset="0"/>
              </a:rPr>
              <a:t> k=N; k&gt;=i; k--)</a:t>
            </a:r>
          </a:p>
          <a:p>
            <a:pPr marL="0" indent="0" algn="l">
              <a:buNone/>
            </a:pPr>
            <a:r>
              <a:rPr lang="en-US" sz="2400" dirty="0">
                <a:solidFill>
                  <a:srgbClr val="000000"/>
                </a:solidFill>
                <a:latin typeface="Courier Std" panose="02070409020205020404" pitchFamily="49" charset="0"/>
              </a:rPr>
              <a:t>      a[j][k] -= a[</a:t>
            </a:r>
            <a:r>
              <a:rPr lang="en-US" sz="2400" dirty="0" err="1">
                <a:solidFill>
                  <a:srgbClr val="000000"/>
                </a:solidFill>
                <a:latin typeface="Courier Std" panose="02070409020205020404" pitchFamily="49" charset="0"/>
              </a:rPr>
              <a:t>i</a:t>
            </a:r>
            <a:r>
              <a:rPr lang="en-US" sz="2400" dirty="0">
                <a:solidFill>
                  <a:srgbClr val="000000"/>
                </a:solidFill>
                <a:latin typeface="Courier Std" panose="02070409020205020404" pitchFamily="49" charset="0"/>
              </a:rPr>
              <a:t>][k] * a[j][</a:t>
            </a:r>
            <a:r>
              <a:rPr lang="en-US" sz="2400" dirty="0" err="1">
                <a:solidFill>
                  <a:srgbClr val="000000"/>
                </a:solidFill>
                <a:latin typeface="Courier Std" panose="02070409020205020404" pitchFamily="49" charset="0"/>
              </a:rPr>
              <a:t>i</a:t>
            </a:r>
            <a:r>
              <a:rPr lang="en-US" sz="2400" dirty="0">
                <a:solidFill>
                  <a:srgbClr val="000000"/>
                </a:solidFill>
                <a:latin typeface="Courier Std" panose="02070409020205020404" pitchFamily="49" charset="0"/>
              </a:rPr>
              <a:t>]/a[</a:t>
            </a:r>
            <a:r>
              <a:rPr lang="en-US" sz="2400" dirty="0" err="1">
                <a:solidFill>
                  <a:srgbClr val="000000"/>
                </a:solidFill>
                <a:latin typeface="Courier Std" panose="02070409020205020404" pitchFamily="49" charset="0"/>
              </a:rPr>
              <a:t>i</a:t>
            </a:r>
            <a:r>
              <a:rPr lang="en-US" sz="2400" dirty="0">
                <a:solidFill>
                  <a:srgbClr val="000000"/>
                </a:solidFill>
                <a:latin typeface="Courier Std" panose="02070409020205020404" pitchFamily="49" charset="0"/>
              </a:rPr>
              <a:t>][</a:t>
            </a:r>
            <a:r>
              <a:rPr lang="en-US" sz="2400" dirty="0" err="1">
                <a:solidFill>
                  <a:srgbClr val="000000"/>
                </a:solidFill>
                <a:latin typeface="Courier Std" panose="02070409020205020404" pitchFamily="49" charset="0"/>
              </a:rPr>
              <a:t>i</a:t>
            </a:r>
            <a:r>
              <a:rPr lang="en-US" sz="2400" dirty="0">
                <a:solidFill>
                  <a:srgbClr val="000000"/>
                </a:solidFill>
                <a:latin typeface="Courier Std" panose="02070409020205020404" pitchFamily="49" charset="0"/>
              </a:rPr>
              <a:t>];</a:t>
            </a:r>
          </a:p>
          <a:p>
            <a:pPr marL="0" indent="0">
              <a:buNone/>
            </a:pPr>
            <a:endParaRPr lang="en-US" dirty="0">
              <a:latin typeface="Courier Std" panose="02070409020205020404" pitchFamily="49" charset="0"/>
            </a:endParaRPr>
          </a:p>
        </p:txBody>
      </p:sp>
    </p:spTree>
    <p:extLst>
      <p:ext uri="{BB962C8B-B14F-4D97-AF65-F5344CB8AC3E}">
        <p14:creationId xmlns:p14="http://schemas.microsoft.com/office/powerpoint/2010/main" val="24399061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F39E-CA95-45CA-A438-5B83D66DB722}"/>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AB21CF64-B1EB-4D9B-9AD5-73526E1FD1A6}"/>
              </a:ext>
            </a:extLst>
          </p:cNvPr>
          <p:cNvSpPr>
            <a:spLocks noGrp="1"/>
          </p:cNvSpPr>
          <p:nvPr>
            <p:ph idx="1"/>
          </p:nvPr>
        </p:nvSpPr>
        <p:spPr>
          <a:xfrm>
            <a:off x="838200" y="1825624"/>
            <a:ext cx="10515600" cy="5032375"/>
          </a:xfrm>
        </p:spPr>
        <p:txBody>
          <a:bodyPr>
            <a:normAutofit fontScale="77500" lnSpcReduction="20000"/>
          </a:bodyPr>
          <a:lstStyle/>
          <a:p>
            <a:r>
              <a:rPr lang="en-US" dirty="0"/>
              <a:t>Vulnerability: what happens when a 0 appears on the diagonal?</a:t>
            </a:r>
          </a:p>
          <a:p>
            <a:r>
              <a:rPr lang="en-US" dirty="0"/>
              <a:t>Factor denominator is diagonal element: </a:t>
            </a:r>
            <a:r>
              <a:rPr lang="en-US" sz="2800" dirty="0">
                <a:solidFill>
                  <a:srgbClr val="000000"/>
                </a:solidFill>
                <a:latin typeface="Courier Std" panose="02070409020205020404" pitchFamily="49" charset="0"/>
              </a:rPr>
              <a:t>a[j][</a:t>
            </a:r>
            <a:r>
              <a:rPr lang="en-US" sz="2800" dirty="0" err="1">
                <a:solidFill>
                  <a:srgbClr val="000000"/>
                </a:solidFill>
                <a:latin typeface="Courier Std" panose="02070409020205020404" pitchFamily="49" charset="0"/>
              </a:rPr>
              <a:t>i</a:t>
            </a:r>
            <a:r>
              <a:rPr lang="en-US" sz="2800" dirty="0">
                <a:solidFill>
                  <a:srgbClr val="000000"/>
                </a:solidFill>
                <a:latin typeface="Courier Std" panose="02070409020205020404" pitchFamily="49" charset="0"/>
              </a:rPr>
              <a:t>]/a[</a:t>
            </a:r>
            <a:r>
              <a:rPr lang="en-US" sz="2800" dirty="0" err="1">
                <a:solidFill>
                  <a:srgbClr val="000000"/>
                </a:solidFill>
                <a:latin typeface="Courier Std" panose="02070409020205020404" pitchFamily="49" charset="0"/>
              </a:rPr>
              <a:t>i</a:t>
            </a:r>
            <a:r>
              <a:rPr lang="en-US" sz="2800" dirty="0">
                <a:solidFill>
                  <a:srgbClr val="000000"/>
                </a:solidFill>
                <a:latin typeface="Courier Std" panose="02070409020205020404" pitchFamily="49" charset="0"/>
              </a:rPr>
              <a:t>][</a:t>
            </a:r>
            <a:r>
              <a:rPr lang="en-US" sz="2800" dirty="0" err="1">
                <a:solidFill>
                  <a:srgbClr val="000000"/>
                </a:solidFill>
                <a:latin typeface="Courier Std" panose="02070409020205020404" pitchFamily="49" charset="0"/>
              </a:rPr>
              <a:t>i</a:t>
            </a:r>
            <a:r>
              <a:rPr lang="en-US" sz="2800" dirty="0">
                <a:solidFill>
                  <a:srgbClr val="000000"/>
                </a:solidFill>
                <a:latin typeface="Courier Std" panose="02070409020205020404" pitchFamily="49" charset="0"/>
              </a:rPr>
              <a:t>];</a:t>
            </a:r>
          </a:p>
          <a:p>
            <a:pPr marL="0" indent="0" algn="l">
              <a:buNone/>
            </a:pPr>
            <a:r>
              <a:rPr lang="pt-BR" sz="1800" dirty="0">
                <a:solidFill>
                  <a:srgbClr val="000000"/>
                </a:solidFill>
                <a:latin typeface="Courier Std" panose="02070409020205020404" pitchFamily="49" charset="0"/>
              </a:rPr>
              <a:t>a[2][3] -= a[1][3] * a[2][1]/a[1][1]</a:t>
            </a:r>
          </a:p>
          <a:p>
            <a:pPr marL="0" indent="0" algn="l">
              <a:buNone/>
            </a:pPr>
            <a:r>
              <a:rPr lang="en-US" sz="1800" dirty="0">
                <a:solidFill>
                  <a:srgbClr val="000000"/>
                </a:solidFill>
                <a:latin typeface="Courier Std" panose="02070409020205020404" pitchFamily="49" charset="0"/>
              </a:rPr>
              <a:t>  7.00 -= 4.00 * 5.00/0.00</a:t>
            </a:r>
          </a:p>
          <a:p>
            <a:pPr marL="0" indent="0" algn="l">
              <a:buNone/>
            </a:pPr>
            <a:r>
              <a:rPr lang="pt-BR" sz="1800" dirty="0">
                <a:solidFill>
                  <a:srgbClr val="000000"/>
                </a:solidFill>
                <a:latin typeface="Courier Std" panose="02070409020205020404" pitchFamily="49" charset="0"/>
              </a:rPr>
              <a:t>a[2][2] -= a[1][2] * a[2][1]/a[1][1]</a:t>
            </a:r>
          </a:p>
          <a:p>
            <a:pPr marL="0" indent="0" algn="l">
              <a:buNone/>
            </a:pPr>
            <a:r>
              <a:rPr lang="en-US" sz="1800" dirty="0">
                <a:solidFill>
                  <a:srgbClr val="000000"/>
                </a:solidFill>
                <a:latin typeface="Courier Std" panose="02070409020205020404" pitchFamily="49" charset="0"/>
              </a:rPr>
              <a:t>  6.00 -= 3.00 * 5.00/0.00</a:t>
            </a:r>
          </a:p>
          <a:p>
            <a:pPr marL="0" indent="0" algn="l">
              <a:buNone/>
            </a:pPr>
            <a:r>
              <a:rPr lang="pt-BR" sz="1800" dirty="0">
                <a:solidFill>
                  <a:srgbClr val="000000"/>
                </a:solidFill>
                <a:latin typeface="Courier Std" panose="02070409020205020404" pitchFamily="49" charset="0"/>
              </a:rPr>
              <a:t>a[2][1] -= a[1][1] * a[2][1]/a[1][1]</a:t>
            </a:r>
          </a:p>
          <a:p>
            <a:pPr marL="0" indent="0" algn="l">
              <a:buNone/>
            </a:pPr>
            <a:r>
              <a:rPr lang="en-US" sz="1800" dirty="0">
                <a:solidFill>
                  <a:srgbClr val="000000"/>
                </a:solidFill>
                <a:latin typeface="Courier Std" panose="02070409020205020404" pitchFamily="49" charset="0"/>
              </a:rPr>
              <a:t>  5.00 -= 0.00 * 5.00/0.00</a:t>
            </a:r>
          </a:p>
          <a:p>
            <a:pPr marL="0" indent="0" algn="l">
              <a:buNone/>
            </a:pPr>
            <a:r>
              <a:rPr lang="pt-BR" sz="1800" dirty="0">
                <a:solidFill>
                  <a:srgbClr val="000000"/>
                </a:solidFill>
                <a:latin typeface="Courier Std" panose="02070409020205020404" pitchFamily="49" charset="0"/>
              </a:rPr>
              <a:t>a[3][3] -= a[1][3] * a[3][1]/a[1][1]</a:t>
            </a:r>
          </a:p>
          <a:p>
            <a:pPr marL="0" indent="0" algn="l">
              <a:buNone/>
            </a:pPr>
            <a:r>
              <a:rPr lang="en-US" sz="1800" dirty="0">
                <a:solidFill>
                  <a:srgbClr val="000000"/>
                </a:solidFill>
                <a:latin typeface="Courier Std" panose="02070409020205020404" pitchFamily="49" charset="0"/>
              </a:rPr>
              <a:t>  8.00 -= 4.00 * 8.00/0.00</a:t>
            </a:r>
          </a:p>
          <a:p>
            <a:pPr marL="0" indent="0" algn="l">
              <a:buNone/>
            </a:pPr>
            <a:r>
              <a:rPr lang="pt-BR" sz="1800" dirty="0">
                <a:solidFill>
                  <a:srgbClr val="000000"/>
                </a:solidFill>
                <a:latin typeface="Courier Std" panose="02070409020205020404" pitchFamily="49" charset="0"/>
              </a:rPr>
              <a:t>a[3][2] -= a[1][2] * a[3][1]/a[1][1]</a:t>
            </a:r>
          </a:p>
          <a:p>
            <a:pPr marL="0" indent="0" algn="l">
              <a:buNone/>
            </a:pPr>
            <a:r>
              <a:rPr lang="en-US" sz="1800" dirty="0">
                <a:solidFill>
                  <a:srgbClr val="000000"/>
                </a:solidFill>
                <a:latin typeface="Courier Std" panose="02070409020205020404" pitchFamily="49" charset="0"/>
              </a:rPr>
              <a:t>  9.00 -= 3.00 * 8.00/0.00</a:t>
            </a:r>
          </a:p>
          <a:p>
            <a:pPr marL="0" indent="0" algn="l">
              <a:buNone/>
            </a:pPr>
            <a:r>
              <a:rPr lang="pt-BR" sz="1800" dirty="0">
                <a:solidFill>
                  <a:srgbClr val="000000"/>
                </a:solidFill>
                <a:latin typeface="Courier Std" panose="02070409020205020404" pitchFamily="49" charset="0"/>
              </a:rPr>
              <a:t>a[3][1] -= a[1][1] * a[3][1]/a[1][1]</a:t>
            </a:r>
          </a:p>
          <a:p>
            <a:pPr marL="0" indent="0" algn="l">
              <a:buNone/>
            </a:pPr>
            <a:r>
              <a:rPr lang="en-US" sz="1800" dirty="0">
                <a:solidFill>
                  <a:srgbClr val="000000"/>
                </a:solidFill>
                <a:latin typeface="Courier Std" panose="02070409020205020404" pitchFamily="49" charset="0"/>
              </a:rPr>
              <a:t>  8.00 -= 0.00 * 8.00/0.00</a:t>
            </a:r>
          </a:p>
          <a:p>
            <a:pPr marL="0" indent="0" algn="l">
              <a:buNone/>
            </a:pPr>
            <a:r>
              <a:rPr lang="en-US" sz="1800" dirty="0">
                <a:solidFill>
                  <a:srgbClr val="000000"/>
                </a:solidFill>
                <a:latin typeface="Courier Std" panose="02070409020205020404" pitchFamily="49" charset="0"/>
              </a:rPr>
              <a:t>  0.00   3.00   4.00 </a:t>
            </a:r>
          </a:p>
          <a:p>
            <a:pPr marL="0" indent="0" algn="l">
              <a:buNone/>
            </a:pPr>
            <a:r>
              <a:rPr lang="en-US" sz="1800" dirty="0">
                <a:solidFill>
                  <a:srgbClr val="000000"/>
                </a:solidFill>
                <a:latin typeface="Courier Std" panose="02070409020205020404" pitchFamily="49" charset="0"/>
              </a:rPr>
              <a:t>  </a:t>
            </a:r>
            <a:r>
              <a:rPr lang="en-US" sz="1800" dirty="0">
                <a:solidFill>
                  <a:srgbClr val="FF0000"/>
                </a:solidFill>
                <a:latin typeface="Courier Std" panose="02070409020205020404" pitchFamily="49" charset="0"/>
              </a:rPr>
              <a:t>-nan   -inf   -inf </a:t>
            </a:r>
          </a:p>
          <a:p>
            <a:pPr marL="0" indent="0" algn="l">
              <a:buNone/>
            </a:pPr>
            <a:r>
              <a:rPr lang="en-US" sz="1800" dirty="0">
                <a:solidFill>
                  <a:srgbClr val="FF0000"/>
                </a:solidFill>
                <a:latin typeface="Courier Std" panose="02070409020205020404" pitchFamily="49" charset="0"/>
              </a:rPr>
              <a:t>  -nan   -inf   -inf </a:t>
            </a:r>
            <a:r>
              <a:rPr lang="en-US" dirty="0">
                <a:solidFill>
                  <a:srgbClr val="FF0000"/>
                </a:solidFill>
                <a:latin typeface="Courier Std" panose="02070409020205020404" pitchFamily="49" charset="0"/>
              </a:rPr>
              <a:t>  </a:t>
            </a:r>
          </a:p>
        </p:txBody>
      </p:sp>
      <p:sp>
        <p:nvSpPr>
          <p:cNvPr id="4" name="Speech Bubble: Rectangle 3">
            <a:extLst>
              <a:ext uri="{FF2B5EF4-FFF2-40B4-BE49-F238E27FC236}">
                <a16:creationId xmlns:a16="http://schemas.microsoft.com/office/drawing/2014/main" id="{129975F6-FCEA-4F3B-B668-AD0A0D02B2AB}"/>
              </a:ext>
            </a:extLst>
          </p:cNvPr>
          <p:cNvSpPr/>
          <p:nvPr/>
        </p:nvSpPr>
        <p:spPr>
          <a:xfrm>
            <a:off x="7128728" y="2113994"/>
            <a:ext cx="1223535" cy="448046"/>
          </a:xfrm>
          <a:prstGeom prst="wedgeRectCallout">
            <a:avLst>
              <a:gd name="adj1" fmla="val 13930"/>
              <a:gd name="adj2" fmla="val 48336"/>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5" name="Table 4">
            <a:extLst>
              <a:ext uri="{FF2B5EF4-FFF2-40B4-BE49-F238E27FC236}">
                <a16:creationId xmlns:a16="http://schemas.microsoft.com/office/drawing/2014/main" id="{56C62433-A703-4A83-B006-1E55C738A595}"/>
              </a:ext>
            </a:extLst>
          </p:cNvPr>
          <p:cNvGraphicFramePr>
            <a:graphicFrameLocks noGrp="1"/>
          </p:cNvGraphicFramePr>
          <p:nvPr>
            <p:extLst>
              <p:ext uri="{D42A27DB-BD31-4B8C-83A1-F6EECF244321}">
                <p14:modId xmlns:p14="http://schemas.microsoft.com/office/powerpoint/2010/main" val="3837928567"/>
              </p:ext>
            </p:extLst>
          </p:nvPr>
        </p:nvGraphicFramePr>
        <p:xfrm>
          <a:off x="8634142" y="2985346"/>
          <a:ext cx="3309432" cy="1112520"/>
        </p:xfrm>
        <a:graphic>
          <a:graphicData uri="http://schemas.openxmlformats.org/drawingml/2006/table">
            <a:tbl>
              <a:tblPr firstRow="1" bandRow="1">
                <a:tableStyleId>{5940675A-B579-460E-94D1-54222C63F5DA}</a:tableStyleId>
              </a:tblPr>
              <a:tblGrid>
                <a:gridCol w="1103144">
                  <a:extLst>
                    <a:ext uri="{9D8B030D-6E8A-4147-A177-3AD203B41FA5}">
                      <a16:colId xmlns:a16="http://schemas.microsoft.com/office/drawing/2014/main" val="3690254785"/>
                    </a:ext>
                  </a:extLst>
                </a:gridCol>
                <a:gridCol w="1103144">
                  <a:extLst>
                    <a:ext uri="{9D8B030D-6E8A-4147-A177-3AD203B41FA5}">
                      <a16:colId xmlns:a16="http://schemas.microsoft.com/office/drawing/2014/main" val="619650253"/>
                    </a:ext>
                  </a:extLst>
                </a:gridCol>
                <a:gridCol w="1103144">
                  <a:extLst>
                    <a:ext uri="{9D8B030D-6E8A-4147-A177-3AD203B41FA5}">
                      <a16:colId xmlns:a16="http://schemas.microsoft.com/office/drawing/2014/main" val="4174138268"/>
                    </a:ext>
                  </a:extLst>
                </a:gridCol>
              </a:tblGrid>
              <a:tr h="370840">
                <a:tc>
                  <a:txBody>
                    <a:bodyPr/>
                    <a:lstStyle/>
                    <a:p>
                      <a:pPr algn="ctr"/>
                      <a:r>
                        <a:rPr lang="en-US" dirty="0">
                          <a:solidFill>
                            <a:srgbClr val="FF0000"/>
                          </a:solidFill>
                        </a:rPr>
                        <a:t>0</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309802716"/>
                  </a:ext>
                </a:extLst>
              </a:tr>
              <a:tr h="370840">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extLst>
                  <a:ext uri="{0D108BD9-81ED-4DB2-BD59-A6C34878D82A}">
                    <a16:rowId xmlns:a16="http://schemas.microsoft.com/office/drawing/2014/main" val="3334204439"/>
                  </a:ext>
                </a:extLst>
              </a:tr>
              <a:tr h="370840">
                <a:tc>
                  <a:txBody>
                    <a:bodyPr/>
                    <a:lstStyle/>
                    <a:p>
                      <a:pPr algn="ctr"/>
                      <a:r>
                        <a:rPr lang="en-US" dirty="0"/>
                        <a:t>8</a:t>
                      </a:r>
                    </a:p>
                  </a:txBody>
                  <a:tcPr/>
                </a:tc>
                <a:tc>
                  <a:txBody>
                    <a:bodyPr/>
                    <a:lstStyle/>
                    <a:p>
                      <a:pPr algn="ctr"/>
                      <a:r>
                        <a:rPr lang="en-US" dirty="0"/>
                        <a:t>9</a:t>
                      </a:r>
                    </a:p>
                  </a:txBody>
                  <a:tcPr/>
                </a:tc>
                <a:tc>
                  <a:txBody>
                    <a:bodyPr/>
                    <a:lstStyle/>
                    <a:p>
                      <a:pPr algn="ctr"/>
                      <a:r>
                        <a:rPr lang="en-US" dirty="0"/>
                        <a:t>8</a:t>
                      </a:r>
                    </a:p>
                  </a:txBody>
                  <a:tcPr/>
                </a:tc>
                <a:extLst>
                  <a:ext uri="{0D108BD9-81ED-4DB2-BD59-A6C34878D82A}">
                    <a16:rowId xmlns:a16="http://schemas.microsoft.com/office/drawing/2014/main" val="4293566045"/>
                  </a:ext>
                </a:extLst>
              </a:tr>
            </a:tbl>
          </a:graphicData>
        </a:graphic>
      </p:graphicFrame>
      <p:sp>
        <p:nvSpPr>
          <p:cNvPr id="6" name="TextBox 5">
            <a:extLst>
              <a:ext uri="{FF2B5EF4-FFF2-40B4-BE49-F238E27FC236}">
                <a16:creationId xmlns:a16="http://schemas.microsoft.com/office/drawing/2014/main" id="{6C9F41D3-E875-4CBF-AF89-8235541BB53B}"/>
              </a:ext>
            </a:extLst>
          </p:cNvPr>
          <p:cNvSpPr txBox="1"/>
          <p:nvPr/>
        </p:nvSpPr>
        <p:spPr>
          <a:xfrm>
            <a:off x="10527369" y="4100486"/>
            <a:ext cx="1416205" cy="369332"/>
          </a:xfrm>
          <a:prstGeom prst="rect">
            <a:avLst/>
          </a:prstGeom>
          <a:noFill/>
        </p:spPr>
        <p:txBody>
          <a:bodyPr wrap="square" rtlCol="0">
            <a:spAutoFit/>
          </a:bodyPr>
          <a:lstStyle/>
          <a:p>
            <a:r>
              <a:rPr lang="en-US" dirty="0"/>
              <a:t>Initial system</a:t>
            </a:r>
          </a:p>
        </p:txBody>
      </p:sp>
    </p:spTree>
    <p:extLst>
      <p:ext uri="{BB962C8B-B14F-4D97-AF65-F5344CB8AC3E}">
        <p14:creationId xmlns:p14="http://schemas.microsoft.com/office/powerpoint/2010/main" val="11342416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32BE-E45E-437C-8D4A-65C9405CD703}"/>
              </a:ext>
            </a:extLst>
          </p:cNvPr>
          <p:cNvSpPr>
            <a:spLocks noGrp="1"/>
          </p:cNvSpPr>
          <p:nvPr>
            <p:ph type="title"/>
          </p:nvPr>
        </p:nvSpPr>
        <p:spPr/>
        <p:txBody>
          <a:bodyPr/>
          <a:lstStyle/>
          <a:p>
            <a:r>
              <a:rPr lang="en-US" dirty="0"/>
              <a:t>Matrix Triangularization</a:t>
            </a:r>
          </a:p>
        </p:txBody>
      </p:sp>
      <p:sp>
        <p:nvSpPr>
          <p:cNvPr id="3" name="Content Placeholder 2">
            <a:extLst>
              <a:ext uri="{FF2B5EF4-FFF2-40B4-BE49-F238E27FC236}">
                <a16:creationId xmlns:a16="http://schemas.microsoft.com/office/drawing/2014/main" id="{48CF8D7A-DB7F-4D00-9F6E-71C5F2376C3E}"/>
              </a:ext>
            </a:extLst>
          </p:cNvPr>
          <p:cNvSpPr>
            <a:spLocks noGrp="1"/>
          </p:cNvSpPr>
          <p:nvPr>
            <p:ph idx="1"/>
          </p:nvPr>
        </p:nvSpPr>
        <p:spPr/>
        <p:txBody>
          <a:bodyPr>
            <a:normAutofit fontScale="77500" lnSpcReduction="20000"/>
          </a:bodyPr>
          <a:lstStyle/>
          <a:p>
            <a:r>
              <a:rPr lang="en-US" dirty="0"/>
              <a:t>Row </a:t>
            </a:r>
            <a:r>
              <a:rPr lang="en-US" i="1" dirty="0"/>
              <a:t>pivot</a:t>
            </a:r>
            <a:r>
              <a:rPr lang="en-US" dirty="0"/>
              <a:t>: exchange rows to eliminate 0 on diagonal</a:t>
            </a:r>
          </a:p>
          <a:p>
            <a:r>
              <a:rPr lang="en-US" dirty="0"/>
              <a:t>Choose pivot row with largest column value to yield smallest factor</a:t>
            </a:r>
          </a:p>
          <a:p>
            <a:pPr marL="0" indent="0">
              <a:buNone/>
            </a:pPr>
            <a:r>
              <a:rPr lang="en-US" dirty="0">
                <a:latin typeface="Courier Std" panose="02070409020205020404" pitchFamily="49" charset="0"/>
              </a:rPr>
              <a:t>		max = </a:t>
            </a:r>
            <a:r>
              <a:rPr lang="en-US" dirty="0" err="1">
                <a:latin typeface="Courier Std" panose="02070409020205020404" pitchFamily="49" charset="0"/>
              </a:rPr>
              <a:t>i</a:t>
            </a:r>
            <a:r>
              <a:rPr lang="en-US" dirty="0">
                <a:latin typeface="Courier Std" panose="02070409020205020404" pitchFamily="49" charset="0"/>
              </a:rPr>
              <a:t>;</a:t>
            </a:r>
          </a:p>
          <a:p>
            <a:pPr marL="0" indent="0">
              <a:buNone/>
            </a:pPr>
            <a:r>
              <a:rPr lang="en-US" dirty="0">
                <a:latin typeface="Courier Std" panose="02070409020205020404" pitchFamily="49" charset="0"/>
              </a:rPr>
              <a:t>		for(j=i+1; j&lt;=N; </a:t>
            </a:r>
            <a:r>
              <a:rPr lang="en-US" dirty="0" err="1">
                <a:latin typeface="Courier Std" panose="02070409020205020404" pitchFamily="49" charset="0"/>
              </a:rPr>
              <a:t>j++</a:t>
            </a:r>
            <a:r>
              <a:rPr lang="en-US" dirty="0">
                <a:latin typeface="Courier Std" panose="02070409020205020404" pitchFamily="49" charset="0"/>
              </a:rPr>
              <a:t>)</a:t>
            </a:r>
          </a:p>
          <a:p>
            <a:pPr marL="0" indent="0">
              <a:buNone/>
            </a:pPr>
            <a:r>
              <a:rPr lang="en-US" dirty="0">
                <a:latin typeface="Courier Std" panose="02070409020205020404" pitchFamily="49" charset="0"/>
              </a:rPr>
              <a:t>			if(fabs(a[j][</a:t>
            </a:r>
            <a:r>
              <a:rPr lang="en-US" dirty="0" err="1">
                <a:latin typeface="Courier Std" panose="02070409020205020404" pitchFamily="49" charset="0"/>
              </a:rPr>
              <a:t>i</a:t>
            </a:r>
            <a:r>
              <a:rPr lang="en-US" dirty="0">
                <a:latin typeface="Courier Std" panose="02070409020205020404" pitchFamily="49" charset="0"/>
              </a:rPr>
              <a:t>]) &gt; fabs(a[max][</a:t>
            </a:r>
            <a:r>
              <a:rPr lang="en-US" dirty="0" err="1">
                <a:latin typeface="Courier Std" panose="02070409020205020404" pitchFamily="49" charset="0"/>
              </a:rPr>
              <a:t>i</a:t>
            </a:r>
            <a:r>
              <a:rPr lang="en-US" dirty="0">
                <a:latin typeface="Courier Std" panose="02070409020205020404" pitchFamily="49" charset="0"/>
              </a:rPr>
              <a:t>]))</a:t>
            </a:r>
          </a:p>
          <a:p>
            <a:pPr marL="0" indent="0">
              <a:buNone/>
            </a:pPr>
            <a:r>
              <a:rPr lang="en-US" dirty="0">
                <a:latin typeface="Courier Std" panose="02070409020205020404" pitchFamily="49" charset="0"/>
              </a:rPr>
              <a:t>				max = j;</a:t>
            </a:r>
          </a:p>
          <a:p>
            <a:pPr marL="0" indent="0">
              <a:buNone/>
            </a:pPr>
            <a:r>
              <a:rPr lang="en-US" dirty="0">
                <a:latin typeface="Courier Std" panose="02070409020205020404" pitchFamily="49" charset="0"/>
              </a:rPr>
              <a:t>		for(k=</a:t>
            </a:r>
            <a:r>
              <a:rPr lang="en-US" dirty="0" err="1">
                <a:latin typeface="Courier Std" panose="02070409020205020404" pitchFamily="49" charset="0"/>
              </a:rPr>
              <a:t>i</a:t>
            </a:r>
            <a:r>
              <a:rPr lang="en-US" dirty="0">
                <a:latin typeface="Courier Std" panose="02070409020205020404" pitchFamily="49" charset="0"/>
              </a:rPr>
              <a:t>; k&lt;=N+1; k++)</a:t>
            </a:r>
          </a:p>
          <a:p>
            <a:pPr marL="0" indent="0">
              <a:buNone/>
            </a:pPr>
            <a:r>
              <a:rPr lang="en-US" dirty="0">
                <a:latin typeface="Courier Std" panose="02070409020205020404" pitchFamily="49" charset="0"/>
              </a:rPr>
              <a:t>		{</a:t>
            </a:r>
          </a:p>
          <a:p>
            <a:pPr marL="0" indent="0">
              <a:buNone/>
            </a:pPr>
            <a:r>
              <a:rPr lang="en-US" dirty="0">
                <a:latin typeface="Courier Std" panose="02070409020205020404" pitchFamily="49" charset="0"/>
              </a:rPr>
              <a:t>			t = a[</a:t>
            </a:r>
            <a:r>
              <a:rPr lang="en-US" dirty="0" err="1">
                <a:latin typeface="Courier Std" panose="02070409020205020404" pitchFamily="49" charset="0"/>
              </a:rPr>
              <a:t>i</a:t>
            </a:r>
            <a:r>
              <a:rPr lang="en-US" dirty="0">
                <a:latin typeface="Courier Std" panose="02070409020205020404" pitchFamily="49" charset="0"/>
              </a:rPr>
              <a:t>][k];</a:t>
            </a:r>
          </a:p>
          <a:p>
            <a:pPr marL="0" indent="0">
              <a:buNone/>
            </a:pPr>
            <a:r>
              <a:rPr lang="en-US" dirty="0">
                <a:latin typeface="Courier Std" panose="02070409020205020404" pitchFamily="49" charset="0"/>
              </a:rPr>
              <a:t>			a[</a:t>
            </a:r>
            <a:r>
              <a:rPr lang="en-US" dirty="0" err="1">
                <a:latin typeface="Courier Std" panose="02070409020205020404" pitchFamily="49" charset="0"/>
              </a:rPr>
              <a:t>i</a:t>
            </a:r>
            <a:r>
              <a:rPr lang="en-US" dirty="0">
                <a:latin typeface="Courier Std" panose="02070409020205020404" pitchFamily="49" charset="0"/>
              </a:rPr>
              <a:t>][k] = a[max][k];</a:t>
            </a:r>
          </a:p>
          <a:p>
            <a:pPr marL="0" indent="0">
              <a:buNone/>
            </a:pPr>
            <a:r>
              <a:rPr lang="en-US" dirty="0">
                <a:latin typeface="Courier Std" panose="02070409020205020404" pitchFamily="49" charset="0"/>
              </a:rPr>
              <a:t>			a[max][k] = t;</a:t>
            </a:r>
          </a:p>
          <a:p>
            <a:pPr marL="0" indent="0">
              <a:buNone/>
            </a:pPr>
            <a:r>
              <a:rPr lang="en-US" dirty="0">
                <a:latin typeface="Courier Std" panose="02070409020205020404" pitchFamily="49" charset="0"/>
              </a:rPr>
              <a:t>		}</a:t>
            </a:r>
          </a:p>
        </p:txBody>
      </p:sp>
    </p:spTree>
    <p:extLst>
      <p:ext uri="{BB962C8B-B14F-4D97-AF65-F5344CB8AC3E}">
        <p14:creationId xmlns:p14="http://schemas.microsoft.com/office/powerpoint/2010/main" val="40734816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85000" lnSpcReduction="20000"/>
          </a:bodyPr>
          <a:lstStyle/>
          <a:p>
            <a:pPr marL="0" indent="0">
              <a:buNone/>
            </a:pPr>
            <a:r>
              <a:rPr lang="en-US" dirty="0">
                <a:latin typeface="Courier Std" panose="02070409020205020404" pitchFamily="49" charset="0"/>
              </a:rPr>
              <a:t>  </a:t>
            </a:r>
            <a:r>
              <a:rPr lang="en-US" dirty="0" err="1">
                <a:latin typeface="Courier Std" panose="02070409020205020404" pitchFamily="49" charset="0"/>
              </a:rPr>
              <a:t>cusolverDnHandle_t</a:t>
            </a: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 = NULL;</a:t>
            </a:r>
          </a:p>
          <a:p>
            <a:pPr marL="0" indent="0">
              <a:buNone/>
            </a:pPr>
            <a:r>
              <a:rPr lang="en-US" dirty="0">
                <a:latin typeface="Courier Std" panose="02070409020205020404" pitchFamily="49" charset="0"/>
              </a:rPr>
              <a:t>  </a:t>
            </a:r>
            <a:r>
              <a:rPr lang="en-US" dirty="0" err="1">
                <a:latin typeface="Courier Std" panose="02070409020205020404" pitchFamily="49" charset="0"/>
              </a:rPr>
              <a:t>cudaStream_t</a:t>
            </a:r>
            <a:r>
              <a:rPr lang="en-US" dirty="0">
                <a:latin typeface="Courier Std" panose="02070409020205020404" pitchFamily="49" charset="0"/>
              </a:rPr>
              <a:t> stream = NULL;</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a:t>
            </a:r>
            <a:r>
              <a:rPr lang="en-US" dirty="0" err="1">
                <a:latin typeface="Courier Std" panose="02070409020205020404" pitchFamily="49" charset="0"/>
              </a:rPr>
              <a:t>cusolverStatus_t</a:t>
            </a:r>
            <a:r>
              <a:rPr lang="en-US" dirty="0">
                <a:latin typeface="Courier Std" panose="02070409020205020404" pitchFamily="49" charset="0"/>
              </a:rPr>
              <a:t> status = CUSOLVER_STATUS_SUCCESS;</a:t>
            </a:r>
          </a:p>
          <a:p>
            <a:pPr marL="0" indent="0">
              <a:buNone/>
            </a:pPr>
            <a:r>
              <a:rPr lang="en-US" dirty="0">
                <a:latin typeface="Courier Std" panose="02070409020205020404" pitchFamily="49" charset="0"/>
              </a:rPr>
              <a:t>  </a:t>
            </a:r>
            <a:r>
              <a:rPr lang="en-US" dirty="0" err="1">
                <a:latin typeface="Courier Std" panose="02070409020205020404" pitchFamily="49" charset="0"/>
              </a:rPr>
              <a:t>cudaError_t</a:t>
            </a:r>
            <a:r>
              <a:rPr lang="en-US" dirty="0">
                <a:latin typeface="Courier Std" panose="02070409020205020404" pitchFamily="49" charset="0"/>
              </a:rPr>
              <a:t> cudaStat1 = </a:t>
            </a:r>
            <a:r>
              <a:rPr lang="en-US" dirty="0" err="1">
                <a:latin typeface="Courier Std" panose="02070409020205020404" pitchFamily="49" charset="0"/>
              </a:rPr>
              <a:t>cudaSuccess</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cudaError_t</a:t>
            </a:r>
            <a:r>
              <a:rPr lang="en-US" dirty="0">
                <a:latin typeface="Courier Std" panose="02070409020205020404" pitchFamily="49" charset="0"/>
              </a:rPr>
              <a:t> cudaStat2 = </a:t>
            </a:r>
            <a:r>
              <a:rPr lang="en-US" dirty="0" err="1">
                <a:latin typeface="Courier Std" panose="02070409020205020404" pitchFamily="49" charset="0"/>
              </a:rPr>
              <a:t>cudaSuccess</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cudaError_t</a:t>
            </a:r>
            <a:r>
              <a:rPr lang="en-US" dirty="0">
                <a:latin typeface="Courier Std" panose="02070409020205020404" pitchFamily="49" charset="0"/>
              </a:rPr>
              <a:t> cudaStat3 = </a:t>
            </a:r>
            <a:r>
              <a:rPr lang="en-US" dirty="0" err="1">
                <a:latin typeface="Courier Std" panose="02070409020205020404" pitchFamily="49" charset="0"/>
              </a:rPr>
              <a:t>cudaSuccess</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cudaError_t</a:t>
            </a:r>
            <a:r>
              <a:rPr lang="en-US" dirty="0">
                <a:latin typeface="Courier Std" panose="02070409020205020404" pitchFamily="49" charset="0"/>
              </a:rPr>
              <a:t> cudaStat4 = </a:t>
            </a:r>
            <a:r>
              <a:rPr lang="en-US" dirty="0" err="1">
                <a:latin typeface="Courier Std" panose="02070409020205020404" pitchFamily="49" charset="0"/>
              </a:rPr>
              <a:t>cudaSuccess</a:t>
            </a:r>
            <a:r>
              <a:rPr lang="en-US" dirty="0">
                <a:latin typeface="Courier Std" panose="02070409020205020404" pitchFamily="49" charset="0"/>
              </a:rPr>
              <a:t>;</a:t>
            </a:r>
          </a:p>
          <a:p>
            <a:pPr marL="0" indent="0">
              <a:buNone/>
            </a:pPr>
            <a:r>
              <a:rPr lang="en-US" dirty="0">
                <a:latin typeface="Courier Std" panose="02070409020205020404" pitchFamily="49" charset="0"/>
              </a:rPr>
              <a:t>  const int m = 3;</a:t>
            </a:r>
          </a:p>
          <a:p>
            <a:pPr marL="0" indent="0">
              <a:buNone/>
            </a:pPr>
            <a:r>
              <a:rPr lang="en-US" dirty="0">
                <a:latin typeface="Courier Std" panose="02070409020205020404" pitchFamily="49" charset="0"/>
              </a:rPr>
              <a:t>  const int </a:t>
            </a:r>
            <a:r>
              <a:rPr lang="en-US" dirty="0" err="1">
                <a:latin typeface="Courier Std" panose="02070409020205020404" pitchFamily="49" charset="0"/>
              </a:rPr>
              <a:t>lda</a:t>
            </a:r>
            <a:r>
              <a:rPr lang="en-US" dirty="0">
                <a:latin typeface="Courier Std" panose="02070409020205020404" pitchFamily="49" charset="0"/>
              </a:rPr>
              <a:t> = m;</a:t>
            </a:r>
          </a:p>
          <a:p>
            <a:pPr marL="0" indent="0">
              <a:buNone/>
            </a:pPr>
            <a:r>
              <a:rPr lang="en-US" dirty="0">
                <a:latin typeface="Courier Std" panose="02070409020205020404" pitchFamily="49" charset="0"/>
              </a:rPr>
              <a:t>  const int </a:t>
            </a:r>
            <a:r>
              <a:rPr lang="en-US" dirty="0" err="1">
                <a:latin typeface="Courier Std" panose="02070409020205020404" pitchFamily="49" charset="0"/>
              </a:rPr>
              <a:t>ldb</a:t>
            </a:r>
            <a:r>
              <a:rPr lang="en-US" dirty="0">
                <a:latin typeface="Courier Std" panose="02070409020205020404" pitchFamily="49" charset="0"/>
              </a:rPr>
              <a:t> = m;</a:t>
            </a:r>
          </a:p>
        </p:txBody>
      </p:sp>
    </p:spTree>
    <p:extLst>
      <p:ext uri="{BB962C8B-B14F-4D97-AF65-F5344CB8AC3E}">
        <p14:creationId xmlns:p14="http://schemas.microsoft.com/office/powerpoint/2010/main" val="382610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55000" lnSpcReduction="20000"/>
          </a:bodyPr>
          <a:lstStyle/>
          <a:p>
            <a:pPr marL="0" indent="0">
              <a:buNone/>
            </a:pPr>
            <a:r>
              <a:rPr lang="en-US" dirty="0">
                <a:latin typeface="Courier Std" panose="02070409020205020404" pitchFamily="49" charset="0"/>
              </a:rPr>
              <a:t>  double A[</a:t>
            </a:r>
            <a:r>
              <a:rPr lang="en-US" dirty="0" err="1">
                <a:latin typeface="Courier Std" panose="02070409020205020404" pitchFamily="49" charset="0"/>
              </a:rPr>
              <a:t>lda</a:t>
            </a:r>
            <a:r>
              <a:rPr lang="en-US" dirty="0">
                <a:latin typeface="Courier Std" panose="02070409020205020404" pitchFamily="49" charset="0"/>
              </a:rPr>
              <a:t>*m] = { 1.0, 4.0, 7.0, 2.0, 5.0, 8.0, 3.0, 6.0, 10.0};</a:t>
            </a:r>
          </a:p>
          <a:p>
            <a:pPr marL="0" indent="0">
              <a:buNone/>
            </a:pPr>
            <a:r>
              <a:rPr lang="en-US" dirty="0">
                <a:latin typeface="Courier Std" panose="02070409020205020404" pitchFamily="49" charset="0"/>
              </a:rPr>
              <a:t>  double B[m] = { 1.0, 2.0, 3.0 };</a:t>
            </a:r>
          </a:p>
          <a:p>
            <a:pPr marL="0" indent="0">
              <a:buNone/>
            </a:pPr>
            <a:r>
              <a:rPr lang="en-US" dirty="0">
                <a:latin typeface="Courier Std" panose="02070409020205020404" pitchFamily="49" charset="0"/>
              </a:rPr>
              <a:t>  double X[m]; /* X = A\B */</a:t>
            </a:r>
          </a:p>
          <a:p>
            <a:pPr marL="0" indent="0">
              <a:buNone/>
            </a:pPr>
            <a:r>
              <a:rPr lang="en-US" dirty="0">
                <a:latin typeface="Courier Std" panose="02070409020205020404" pitchFamily="49" charset="0"/>
              </a:rPr>
              <a:t>  double LU[</a:t>
            </a:r>
            <a:r>
              <a:rPr lang="en-US" dirty="0" err="1">
                <a:latin typeface="Courier Std" panose="02070409020205020404" pitchFamily="49" charset="0"/>
              </a:rPr>
              <a:t>lda</a:t>
            </a:r>
            <a:r>
              <a:rPr lang="en-US" dirty="0">
                <a:latin typeface="Courier Std" panose="02070409020205020404" pitchFamily="49" charset="0"/>
              </a:rPr>
              <a:t>*m]; /* L and U */</a:t>
            </a:r>
          </a:p>
          <a:p>
            <a:pPr marL="0" indent="0">
              <a:buNone/>
            </a:pPr>
            <a:r>
              <a:rPr lang="en-US" dirty="0">
                <a:latin typeface="Courier Std" panose="02070409020205020404" pitchFamily="49" charset="0"/>
              </a:rPr>
              <a:t>  int </a:t>
            </a:r>
            <a:r>
              <a:rPr lang="en-US" dirty="0" err="1">
                <a:latin typeface="Courier Std" panose="02070409020205020404" pitchFamily="49" charset="0"/>
              </a:rPr>
              <a:t>Ipiv</a:t>
            </a:r>
            <a:r>
              <a:rPr lang="en-US" dirty="0">
                <a:latin typeface="Courier Std" panose="02070409020205020404" pitchFamily="49" charset="0"/>
              </a:rPr>
              <a:t>[m];      /* host copy of pivoting sequence */</a:t>
            </a:r>
          </a:p>
          <a:p>
            <a:pPr marL="0" indent="0">
              <a:buNone/>
            </a:pPr>
            <a:r>
              <a:rPr lang="en-US" dirty="0">
                <a:latin typeface="Courier Std" panose="02070409020205020404" pitchFamily="49" charset="0"/>
              </a:rPr>
              <a:t>  int info = 0;     /* host copy of error info */</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double *</a:t>
            </a:r>
            <a:r>
              <a:rPr lang="en-US" dirty="0" err="1">
                <a:latin typeface="Courier Std" panose="02070409020205020404" pitchFamily="49" charset="0"/>
              </a:rPr>
              <a:t>d_A</a:t>
            </a:r>
            <a:r>
              <a:rPr lang="en-US" dirty="0">
                <a:latin typeface="Courier Std" panose="02070409020205020404" pitchFamily="49" charset="0"/>
              </a:rPr>
              <a:t> = NULL; /* device copy of A */</a:t>
            </a:r>
          </a:p>
          <a:p>
            <a:pPr marL="0" indent="0">
              <a:buNone/>
            </a:pPr>
            <a:r>
              <a:rPr lang="en-US" dirty="0">
                <a:latin typeface="Courier Std" panose="02070409020205020404" pitchFamily="49" charset="0"/>
              </a:rPr>
              <a:t>  double *</a:t>
            </a:r>
            <a:r>
              <a:rPr lang="en-US" dirty="0" err="1">
                <a:latin typeface="Courier Std" panose="02070409020205020404" pitchFamily="49" charset="0"/>
              </a:rPr>
              <a:t>d_B</a:t>
            </a:r>
            <a:r>
              <a:rPr lang="en-US" dirty="0">
                <a:latin typeface="Courier Std" panose="02070409020205020404" pitchFamily="49" charset="0"/>
              </a:rPr>
              <a:t> = NULL; /* device copy of B */</a:t>
            </a:r>
          </a:p>
          <a:p>
            <a:pPr marL="0" indent="0">
              <a:buNone/>
            </a:pPr>
            <a:r>
              <a:rPr lang="en-US" dirty="0">
                <a:latin typeface="Courier Std" panose="02070409020205020404" pitchFamily="49" charset="0"/>
              </a:rPr>
              <a:t>  int *</a:t>
            </a:r>
            <a:r>
              <a:rPr lang="en-US" dirty="0" err="1">
                <a:latin typeface="Courier Std" panose="02070409020205020404" pitchFamily="49" charset="0"/>
              </a:rPr>
              <a:t>d_Ipiv</a:t>
            </a:r>
            <a:r>
              <a:rPr lang="en-US" dirty="0">
                <a:latin typeface="Courier Std" panose="02070409020205020404" pitchFamily="49" charset="0"/>
              </a:rPr>
              <a:t> = NULL; /* pivoting sequence */</a:t>
            </a:r>
          </a:p>
          <a:p>
            <a:pPr marL="0" indent="0">
              <a:buNone/>
            </a:pPr>
            <a:r>
              <a:rPr lang="en-US" dirty="0">
                <a:latin typeface="Courier Std" panose="02070409020205020404" pitchFamily="49" charset="0"/>
              </a:rPr>
              <a:t>  int *</a:t>
            </a:r>
            <a:r>
              <a:rPr lang="en-US" dirty="0" err="1">
                <a:latin typeface="Courier Std" panose="02070409020205020404" pitchFamily="49" charset="0"/>
              </a:rPr>
              <a:t>d_info</a:t>
            </a:r>
            <a:r>
              <a:rPr lang="en-US" dirty="0">
                <a:latin typeface="Courier Std" panose="02070409020205020404" pitchFamily="49" charset="0"/>
              </a:rPr>
              <a:t> = NULL; /* error info */</a:t>
            </a:r>
          </a:p>
          <a:p>
            <a:pPr marL="0" indent="0">
              <a:buNone/>
            </a:pPr>
            <a:r>
              <a:rPr lang="en-US" dirty="0">
                <a:latin typeface="Courier Std" panose="02070409020205020404" pitchFamily="49" charset="0"/>
              </a:rPr>
              <a:t>  int  </a:t>
            </a:r>
            <a:r>
              <a:rPr lang="en-US" dirty="0" err="1">
                <a:latin typeface="Courier Std" panose="02070409020205020404" pitchFamily="49" charset="0"/>
              </a:rPr>
              <a:t>lwork</a:t>
            </a:r>
            <a:r>
              <a:rPr lang="en-US" dirty="0">
                <a:latin typeface="Courier Std" panose="02070409020205020404" pitchFamily="49" charset="0"/>
              </a:rPr>
              <a:t> = 0;     /* size of workspace */</a:t>
            </a:r>
          </a:p>
          <a:p>
            <a:pPr marL="0" indent="0">
              <a:buNone/>
            </a:pPr>
            <a:r>
              <a:rPr lang="en-US" dirty="0">
                <a:latin typeface="Courier Std" panose="02070409020205020404" pitchFamily="49" charset="0"/>
              </a:rPr>
              <a:t>  double *</a:t>
            </a:r>
            <a:r>
              <a:rPr lang="en-US" dirty="0" err="1">
                <a:latin typeface="Courier Std" panose="02070409020205020404" pitchFamily="49" charset="0"/>
              </a:rPr>
              <a:t>d_work</a:t>
            </a:r>
            <a:r>
              <a:rPr lang="en-US" dirty="0">
                <a:latin typeface="Courier Std" panose="02070409020205020404" pitchFamily="49" charset="0"/>
              </a:rPr>
              <a:t> = NULL; /* device workspace for </a:t>
            </a:r>
            <a:r>
              <a:rPr lang="en-US" dirty="0" err="1">
                <a:latin typeface="Courier Std" panose="02070409020205020404" pitchFamily="49" charset="0"/>
              </a:rPr>
              <a:t>getrf</a:t>
            </a:r>
            <a:r>
              <a:rPr lang="en-US" dirty="0">
                <a:latin typeface="Courier Std" panose="02070409020205020404" pitchFamily="49" charset="0"/>
              </a:rPr>
              <a:t> */</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const int </a:t>
            </a:r>
            <a:r>
              <a:rPr lang="en-US" dirty="0" err="1">
                <a:latin typeface="Courier Std" panose="02070409020205020404" pitchFamily="49" charset="0"/>
              </a:rPr>
              <a:t>pivot_on</a:t>
            </a:r>
            <a:r>
              <a:rPr lang="en-US" dirty="0">
                <a:latin typeface="Courier Std" panose="02070409020205020404" pitchFamily="49" charset="0"/>
              </a:rPr>
              <a:t> = 0;</a:t>
            </a:r>
          </a:p>
        </p:txBody>
      </p:sp>
    </p:spTree>
    <p:extLst>
      <p:ext uri="{BB962C8B-B14F-4D97-AF65-F5344CB8AC3E}">
        <p14:creationId xmlns:p14="http://schemas.microsoft.com/office/powerpoint/2010/main" val="7983294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a:bodyPr>
          <a:lstStyle/>
          <a:p>
            <a:pPr marL="0" indent="0">
              <a:buNone/>
            </a:pPr>
            <a:r>
              <a:rPr lang="en-US" sz="1800" dirty="0">
                <a:latin typeface="Courier Std" panose="02070409020205020404" pitchFamily="49" charset="0"/>
              </a:rPr>
              <a:t> /* step 1: create </a:t>
            </a:r>
            <a:r>
              <a:rPr lang="en-US" sz="1800" dirty="0" err="1">
                <a:latin typeface="Courier Std" panose="02070409020205020404" pitchFamily="49" charset="0"/>
              </a:rPr>
              <a:t>cusolver</a:t>
            </a:r>
            <a:r>
              <a:rPr lang="en-US" sz="1800" dirty="0">
                <a:latin typeface="Courier Std" panose="02070409020205020404" pitchFamily="49" charset="0"/>
              </a:rPr>
              <a:t> handle, bind a stream */</a:t>
            </a:r>
          </a:p>
          <a:p>
            <a:pPr marL="0" indent="0">
              <a:buNone/>
            </a:pPr>
            <a:r>
              <a:rPr lang="en-US" sz="1800" dirty="0">
                <a:latin typeface="Courier Std" panose="02070409020205020404" pitchFamily="49" charset="0"/>
              </a:rPr>
              <a:t>  status = </a:t>
            </a:r>
            <a:r>
              <a:rPr lang="en-US" sz="1800" dirty="0" err="1">
                <a:latin typeface="Courier Std" panose="02070409020205020404" pitchFamily="49" charset="0"/>
              </a:rPr>
              <a:t>cusolverDnCreate</a:t>
            </a:r>
            <a:r>
              <a:rPr lang="en-US" sz="1800" dirty="0">
                <a:latin typeface="Courier Std" panose="02070409020205020404" pitchFamily="49" charset="0"/>
              </a:rPr>
              <a:t>(&amp;</a:t>
            </a:r>
            <a:r>
              <a:rPr lang="en-US" sz="1800" dirty="0" err="1">
                <a:latin typeface="Courier Std" panose="02070409020205020404" pitchFamily="49" charset="0"/>
              </a:rPr>
              <a:t>cusolverH</a:t>
            </a:r>
            <a:r>
              <a:rPr lang="en-US" sz="1800" dirty="0">
                <a:latin typeface="Courier Std" panose="02070409020205020404" pitchFamily="49" charset="0"/>
              </a:rPr>
              <a:t>);</a:t>
            </a:r>
          </a:p>
          <a:p>
            <a:pPr marL="0" indent="0">
              <a:buNone/>
            </a:pPr>
            <a:r>
              <a:rPr lang="en-US" sz="1800" dirty="0">
                <a:latin typeface="Courier Std" panose="02070409020205020404" pitchFamily="49" charset="0"/>
              </a:rPr>
              <a:t>  assert(CUSOLVER_STATUS_SUCCESS == status);</a:t>
            </a:r>
          </a:p>
          <a:p>
            <a:pPr marL="0" indent="0">
              <a:buNone/>
            </a:pPr>
            <a:endParaRPr lang="en-US" sz="1800" dirty="0">
              <a:latin typeface="Courier Std" panose="02070409020205020404" pitchFamily="49" charset="0"/>
            </a:endParaRPr>
          </a:p>
          <a:p>
            <a:pPr marL="0" indent="0">
              <a:buNone/>
            </a:pPr>
            <a:r>
              <a:rPr lang="en-US" sz="1800" dirty="0">
                <a:latin typeface="Courier Std" panose="02070409020205020404" pitchFamily="49" charset="0"/>
              </a:rPr>
              <a:t>  cudaStat1 = </a:t>
            </a:r>
            <a:r>
              <a:rPr lang="en-US" sz="1800" dirty="0" err="1">
                <a:latin typeface="Courier Std" panose="02070409020205020404" pitchFamily="49" charset="0"/>
              </a:rPr>
              <a:t>cudaStreamCreateWithFlags</a:t>
            </a:r>
            <a:r>
              <a:rPr lang="en-US" sz="1800" dirty="0">
                <a:latin typeface="Courier Std" panose="02070409020205020404" pitchFamily="49" charset="0"/>
              </a:rPr>
              <a:t>(&amp;stream, </a:t>
            </a:r>
            <a:r>
              <a:rPr lang="en-US" sz="1800" dirty="0" err="1">
                <a:latin typeface="Courier Std" panose="02070409020205020404" pitchFamily="49" charset="0"/>
              </a:rPr>
              <a:t>cudaStreamNonBlocking</a:t>
            </a:r>
            <a:r>
              <a:rPr lang="en-US" sz="1800" dirty="0">
                <a:latin typeface="Courier Std" panose="02070409020205020404" pitchFamily="49" charset="0"/>
              </a:rPr>
              <a:t>);</a:t>
            </a:r>
          </a:p>
          <a:p>
            <a:pPr marL="0" indent="0">
              <a:buNone/>
            </a:pPr>
            <a:r>
              <a:rPr lang="en-US" sz="1800" dirty="0">
                <a:latin typeface="Courier Std" panose="02070409020205020404" pitchFamily="49" charset="0"/>
              </a:rPr>
              <a:t>  assert(</a:t>
            </a:r>
            <a:r>
              <a:rPr lang="en-US" sz="1800" dirty="0" err="1">
                <a:latin typeface="Courier Std" panose="02070409020205020404" pitchFamily="49" charset="0"/>
              </a:rPr>
              <a:t>cudaSuccess</a:t>
            </a:r>
            <a:r>
              <a:rPr lang="en-US" sz="1800" dirty="0">
                <a:latin typeface="Courier Std" panose="02070409020205020404" pitchFamily="49" charset="0"/>
              </a:rPr>
              <a:t> == cudaStat1);</a:t>
            </a:r>
          </a:p>
          <a:p>
            <a:pPr marL="0" indent="0">
              <a:buNone/>
            </a:pPr>
            <a:endParaRPr lang="en-US" sz="1800" dirty="0">
              <a:latin typeface="Courier Std" panose="02070409020205020404" pitchFamily="49" charset="0"/>
            </a:endParaRPr>
          </a:p>
          <a:p>
            <a:pPr marL="0" indent="0">
              <a:buNone/>
            </a:pPr>
            <a:r>
              <a:rPr lang="en-US" sz="1800" dirty="0">
                <a:latin typeface="Courier Std" panose="02070409020205020404" pitchFamily="49" charset="0"/>
              </a:rPr>
              <a:t>  status = </a:t>
            </a:r>
            <a:r>
              <a:rPr lang="en-US" sz="1800" dirty="0" err="1">
                <a:latin typeface="Courier Std" panose="02070409020205020404" pitchFamily="49" charset="0"/>
              </a:rPr>
              <a:t>cusolverDnSetStream</a:t>
            </a:r>
            <a:r>
              <a:rPr lang="en-US" sz="1800" dirty="0">
                <a:latin typeface="Courier Std" panose="02070409020205020404" pitchFamily="49" charset="0"/>
              </a:rPr>
              <a:t>(</a:t>
            </a:r>
            <a:r>
              <a:rPr lang="en-US" sz="1800" dirty="0" err="1">
                <a:latin typeface="Courier Std" panose="02070409020205020404" pitchFamily="49" charset="0"/>
              </a:rPr>
              <a:t>cusolverH</a:t>
            </a:r>
            <a:r>
              <a:rPr lang="en-US" sz="1800" dirty="0">
                <a:latin typeface="Courier Std" panose="02070409020205020404" pitchFamily="49" charset="0"/>
              </a:rPr>
              <a:t>, stream);</a:t>
            </a:r>
          </a:p>
          <a:p>
            <a:pPr marL="0" indent="0">
              <a:buNone/>
            </a:pPr>
            <a:r>
              <a:rPr lang="en-US" sz="1800" dirty="0">
                <a:latin typeface="Courier Std" panose="02070409020205020404" pitchFamily="49" charset="0"/>
              </a:rPr>
              <a:t>  assert(CUSOLVER_STATUS_SUCCESS == status);</a:t>
            </a:r>
          </a:p>
        </p:txBody>
      </p:sp>
    </p:spTree>
    <p:extLst>
      <p:ext uri="{BB962C8B-B14F-4D97-AF65-F5344CB8AC3E}">
        <p14:creationId xmlns:p14="http://schemas.microsoft.com/office/powerpoint/2010/main" val="123382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55000" lnSpcReduction="20000"/>
          </a:bodyPr>
          <a:lstStyle/>
          <a:p>
            <a:pPr marL="0" indent="0">
              <a:buNone/>
            </a:pPr>
            <a:r>
              <a:rPr lang="en-US" b="1" dirty="0">
                <a:latin typeface="Courier Std" panose="02070409020205020404" pitchFamily="49" charset="0"/>
              </a:rPr>
              <a:t> /* step 2: copy A to device */</a:t>
            </a:r>
          </a:p>
          <a:p>
            <a:pPr marL="0" indent="0">
              <a:buNone/>
            </a:pPr>
            <a:r>
              <a:rPr lang="en-US" b="1" dirty="0">
                <a:latin typeface="Courier Std" panose="02070409020205020404" pitchFamily="49" charset="0"/>
              </a:rPr>
              <a:t>  cudaStat1 = </a:t>
            </a:r>
            <a:r>
              <a:rPr lang="en-US" b="1" dirty="0" err="1">
                <a:latin typeface="Courier Std" panose="02070409020205020404" pitchFamily="49" charset="0"/>
              </a:rPr>
              <a:t>cudaMalloc</a:t>
            </a:r>
            <a:r>
              <a:rPr lang="en-US" b="1" dirty="0">
                <a:latin typeface="Courier Std" panose="02070409020205020404" pitchFamily="49" charset="0"/>
              </a:rPr>
              <a:t> ((void**)&amp;</a:t>
            </a:r>
            <a:r>
              <a:rPr lang="en-US" b="1" dirty="0" err="1">
                <a:latin typeface="Courier Std" panose="02070409020205020404" pitchFamily="49" charset="0"/>
              </a:rPr>
              <a:t>d_A</a:t>
            </a:r>
            <a:r>
              <a:rPr lang="en-US" b="1" dirty="0">
                <a:latin typeface="Courier Std" panose="02070409020205020404" pitchFamily="49" charset="0"/>
              </a:rPr>
              <a:t>, </a:t>
            </a:r>
            <a:r>
              <a:rPr lang="en-US" b="1" dirty="0" err="1">
                <a:latin typeface="Courier Std" panose="02070409020205020404" pitchFamily="49" charset="0"/>
              </a:rPr>
              <a:t>sizeof</a:t>
            </a:r>
            <a:r>
              <a:rPr lang="en-US" b="1" dirty="0">
                <a:latin typeface="Courier Std" panose="02070409020205020404" pitchFamily="49" charset="0"/>
              </a:rPr>
              <a:t>(double) * </a:t>
            </a:r>
            <a:r>
              <a:rPr lang="en-US" b="1" dirty="0" err="1">
                <a:latin typeface="Courier Std" panose="02070409020205020404" pitchFamily="49" charset="0"/>
              </a:rPr>
              <a:t>lda</a:t>
            </a:r>
            <a:r>
              <a:rPr lang="en-US" b="1" dirty="0">
                <a:latin typeface="Courier Std" panose="02070409020205020404" pitchFamily="49" charset="0"/>
              </a:rPr>
              <a:t> * m);</a:t>
            </a:r>
          </a:p>
          <a:p>
            <a:pPr marL="0" indent="0">
              <a:buNone/>
            </a:pPr>
            <a:r>
              <a:rPr lang="en-US" b="1" dirty="0">
                <a:latin typeface="Courier Std" panose="02070409020205020404" pitchFamily="49" charset="0"/>
              </a:rPr>
              <a:t>  cudaStat2 = </a:t>
            </a:r>
            <a:r>
              <a:rPr lang="en-US" b="1" dirty="0" err="1">
                <a:latin typeface="Courier Std" panose="02070409020205020404" pitchFamily="49" charset="0"/>
              </a:rPr>
              <a:t>cudaMalloc</a:t>
            </a:r>
            <a:r>
              <a:rPr lang="en-US" b="1" dirty="0">
                <a:latin typeface="Courier Std" panose="02070409020205020404" pitchFamily="49" charset="0"/>
              </a:rPr>
              <a:t> ((void**)&amp;</a:t>
            </a:r>
            <a:r>
              <a:rPr lang="en-US" b="1" dirty="0" err="1">
                <a:latin typeface="Courier Std" panose="02070409020205020404" pitchFamily="49" charset="0"/>
              </a:rPr>
              <a:t>d_B</a:t>
            </a:r>
            <a:r>
              <a:rPr lang="en-US" b="1" dirty="0">
                <a:latin typeface="Courier Std" panose="02070409020205020404" pitchFamily="49" charset="0"/>
              </a:rPr>
              <a:t>, </a:t>
            </a:r>
            <a:r>
              <a:rPr lang="en-US" b="1" dirty="0" err="1">
                <a:latin typeface="Courier Std" panose="02070409020205020404" pitchFamily="49" charset="0"/>
              </a:rPr>
              <a:t>sizeof</a:t>
            </a:r>
            <a:r>
              <a:rPr lang="en-US" b="1" dirty="0">
                <a:latin typeface="Courier Std" panose="02070409020205020404" pitchFamily="49" charset="0"/>
              </a:rPr>
              <a:t>(double) * m);</a:t>
            </a:r>
          </a:p>
          <a:p>
            <a:pPr marL="0" indent="0">
              <a:buNone/>
            </a:pPr>
            <a:r>
              <a:rPr lang="en-US" b="1" dirty="0">
                <a:latin typeface="Courier Std" panose="02070409020205020404" pitchFamily="49" charset="0"/>
              </a:rPr>
              <a:t>  cudaStat2 = </a:t>
            </a:r>
            <a:r>
              <a:rPr lang="en-US" b="1" dirty="0" err="1">
                <a:latin typeface="Courier Std" panose="02070409020205020404" pitchFamily="49" charset="0"/>
              </a:rPr>
              <a:t>cudaMalloc</a:t>
            </a:r>
            <a:r>
              <a:rPr lang="en-US" b="1" dirty="0">
                <a:latin typeface="Courier Std" panose="02070409020205020404" pitchFamily="49" charset="0"/>
              </a:rPr>
              <a:t> ((void**)&amp;</a:t>
            </a:r>
            <a:r>
              <a:rPr lang="en-US" b="1" dirty="0" err="1">
                <a:latin typeface="Courier Std" panose="02070409020205020404" pitchFamily="49" charset="0"/>
              </a:rPr>
              <a:t>d_Ipiv</a:t>
            </a:r>
            <a:r>
              <a:rPr lang="en-US" b="1" dirty="0">
                <a:latin typeface="Courier Std" panose="02070409020205020404" pitchFamily="49" charset="0"/>
              </a:rPr>
              <a:t>, </a:t>
            </a:r>
            <a:r>
              <a:rPr lang="en-US" b="1" dirty="0" err="1">
                <a:latin typeface="Courier Std" panose="02070409020205020404" pitchFamily="49" charset="0"/>
              </a:rPr>
              <a:t>sizeof</a:t>
            </a:r>
            <a:r>
              <a:rPr lang="en-US" b="1" dirty="0">
                <a:latin typeface="Courier Std" panose="02070409020205020404" pitchFamily="49" charset="0"/>
              </a:rPr>
              <a:t>(int) * m);</a:t>
            </a:r>
          </a:p>
          <a:p>
            <a:pPr marL="0" indent="0">
              <a:buNone/>
            </a:pPr>
            <a:r>
              <a:rPr lang="en-US" b="1" dirty="0">
                <a:latin typeface="Courier Std" panose="02070409020205020404" pitchFamily="49" charset="0"/>
              </a:rPr>
              <a:t>  cudaStat4 = </a:t>
            </a:r>
            <a:r>
              <a:rPr lang="en-US" b="1" dirty="0" err="1">
                <a:latin typeface="Courier Std" panose="02070409020205020404" pitchFamily="49" charset="0"/>
              </a:rPr>
              <a:t>cudaMalloc</a:t>
            </a:r>
            <a:r>
              <a:rPr lang="en-US" b="1" dirty="0">
                <a:latin typeface="Courier Std" panose="02070409020205020404" pitchFamily="49" charset="0"/>
              </a:rPr>
              <a:t> ((void**)&amp;</a:t>
            </a:r>
            <a:r>
              <a:rPr lang="en-US" b="1" dirty="0" err="1">
                <a:latin typeface="Courier Std" panose="02070409020205020404" pitchFamily="49" charset="0"/>
              </a:rPr>
              <a:t>d_info</a:t>
            </a:r>
            <a:r>
              <a:rPr lang="en-US" b="1" dirty="0">
                <a:latin typeface="Courier Std" panose="02070409020205020404" pitchFamily="49" charset="0"/>
              </a:rPr>
              <a:t>, </a:t>
            </a:r>
            <a:r>
              <a:rPr lang="en-US" b="1" dirty="0" err="1">
                <a:latin typeface="Courier Std" panose="02070409020205020404" pitchFamily="49" charset="0"/>
              </a:rPr>
              <a:t>sizeof</a:t>
            </a:r>
            <a:r>
              <a:rPr lang="en-US" b="1" dirty="0">
                <a:latin typeface="Courier Std" panose="02070409020205020404" pitchFamily="49" charset="0"/>
              </a:rPr>
              <a:t>(int));</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cudaStat1);</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cudaStat2);</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cudaStat3);</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cudaStat4);</a:t>
            </a:r>
          </a:p>
          <a:p>
            <a:pPr marL="0" indent="0">
              <a:buNone/>
            </a:pPr>
            <a:endParaRPr lang="en-US" b="1" dirty="0">
              <a:latin typeface="Courier Std" panose="02070409020205020404" pitchFamily="49" charset="0"/>
            </a:endParaRPr>
          </a:p>
          <a:p>
            <a:pPr marL="0" indent="0">
              <a:buNone/>
            </a:pPr>
            <a:r>
              <a:rPr lang="en-US" b="1" dirty="0">
                <a:latin typeface="Courier Std" panose="02070409020205020404" pitchFamily="49" charset="0"/>
              </a:rPr>
              <a:t>  cudaStat1 = </a:t>
            </a:r>
            <a:r>
              <a:rPr lang="en-US" b="1" dirty="0" err="1">
                <a:latin typeface="Courier Std" panose="02070409020205020404" pitchFamily="49" charset="0"/>
              </a:rPr>
              <a:t>cudaMemcpy</a:t>
            </a:r>
            <a:r>
              <a:rPr lang="en-US" b="1" dirty="0">
                <a:latin typeface="Courier Std" panose="02070409020205020404" pitchFamily="49" charset="0"/>
              </a:rPr>
              <a:t>(</a:t>
            </a:r>
            <a:r>
              <a:rPr lang="en-US" b="1" dirty="0" err="1">
                <a:latin typeface="Courier Std" panose="02070409020205020404" pitchFamily="49" charset="0"/>
              </a:rPr>
              <a:t>d_A</a:t>
            </a:r>
            <a:r>
              <a:rPr lang="en-US" b="1" dirty="0">
                <a:latin typeface="Courier Std" panose="02070409020205020404" pitchFamily="49" charset="0"/>
              </a:rPr>
              <a:t>, A, </a:t>
            </a:r>
            <a:r>
              <a:rPr lang="en-US" b="1" dirty="0" err="1">
                <a:latin typeface="Courier Std" panose="02070409020205020404" pitchFamily="49" charset="0"/>
              </a:rPr>
              <a:t>sizeof</a:t>
            </a:r>
            <a:r>
              <a:rPr lang="en-US" b="1" dirty="0">
                <a:latin typeface="Courier Std" panose="02070409020205020404" pitchFamily="49" charset="0"/>
              </a:rPr>
              <a:t>(double)*</a:t>
            </a:r>
            <a:r>
              <a:rPr lang="en-US" b="1" dirty="0" err="1">
                <a:latin typeface="Courier Std" panose="02070409020205020404" pitchFamily="49" charset="0"/>
              </a:rPr>
              <a:t>lda</a:t>
            </a:r>
            <a:r>
              <a:rPr lang="en-US" b="1" dirty="0">
                <a:latin typeface="Courier Std" panose="02070409020205020404" pitchFamily="49" charset="0"/>
              </a:rPr>
              <a:t>*m, </a:t>
            </a:r>
            <a:r>
              <a:rPr lang="en-US" b="1" dirty="0" err="1">
                <a:latin typeface="Courier Std" panose="02070409020205020404" pitchFamily="49" charset="0"/>
              </a:rPr>
              <a:t>cudaMemcpyHostToDevice</a:t>
            </a:r>
            <a:r>
              <a:rPr lang="en-US" b="1" dirty="0">
                <a:latin typeface="Courier Std" panose="02070409020205020404" pitchFamily="49" charset="0"/>
              </a:rPr>
              <a:t>);</a:t>
            </a:r>
          </a:p>
          <a:p>
            <a:pPr marL="0" indent="0">
              <a:buNone/>
            </a:pPr>
            <a:r>
              <a:rPr lang="en-US" b="1" dirty="0">
                <a:latin typeface="Courier Std" panose="02070409020205020404" pitchFamily="49" charset="0"/>
              </a:rPr>
              <a:t>  cudaStat2 = </a:t>
            </a:r>
            <a:r>
              <a:rPr lang="en-US" b="1" dirty="0" err="1">
                <a:latin typeface="Courier Std" panose="02070409020205020404" pitchFamily="49" charset="0"/>
              </a:rPr>
              <a:t>cudaMemcpy</a:t>
            </a:r>
            <a:r>
              <a:rPr lang="en-US" b="1" dirty="0">
                <a:latin typeface="Courier Std" panose="02070409020205020404" pitchFamily="49" charset="0"/>
              </a:rPr>
              <a:t>(</a:t>
            </a:r>
            <a:r>
              <a:rPr lang="en-US" b="1" dirty="0" err="1">
                <a:latin typeface="Courier Std" panose="02070409020205020404" pitchFamily="49" charset="0"/>
              </a:rPr>
              <a:t>d_B</a:t>
            </a:r>
            <a:r>
              <a:rPr lang="en-US" b="1" dirty="0">
                <a:latin typeface="Courier Std" panose="02070409020205020404" pitchFamily="49" charset="0"/>
              </a:rPr>
              <a:t>, B, </a:t>
            </a:r>
            <a:r>
              <a:rPr lang="en-US" b="1" dirty="0" err="1">
                <a:latin typeface="Courier Std" panose="02070409020205020404" pitchFamily="49" charset="0"/>
              </a:rPr>
              <a:t>sizeof</a:t>
            </a:r>
            <a:r>
              <a:rPr lang="en-US" b="1" dirty="0">
                <a:latin typeface="Courier Std" panose="02070409020205020404" pitchFamily="49" charset="0"/>
              </a:rPr>
              <a:t>(double)*m, </a:t>
            </a:r>
            <a:r>
              <a:rPr lang="en-US" b="1" dirty="0" err="1">
                <a:latin typeface="Courier Std" panose="02070409020205020404" pitchFamily="49" charset="0"/>
              </a:rPr>
              <a:t>cudaMemcpyHostToDevice</a:t>
            </a:r>
            <a:r>
              <a:rPr lang="en-US" b="1" dirty="0">
                <a:latin typeface="Courier Std" panose="02070409020205020404" pitchFamily="49" charset="0"/>
              </a:rPr>
              <a:t>);</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cudaStat1);</a:t>
            </a:r>
          </a:p>
          <a:p>
            <a:pPr marL="0" indent="0">
              <a:buNone/>
            </a:pPr>
            <a:r>
              <a:rPr lang="en-US" b="1" dirty="0">
                <a:latin typeface="Courier Std" panose="02070409020205020404" pitchFamily="49" charset="0"/>
              </a:rPr>
              <a:t>  assert(</a:t>
            </a:r>
            <a:r>
              <a:rPr lang="en-US" b="1" dirty="0" err="1">
                <a:latin typeface="Courier Std" panose="02070409020205020404" pitchFamily="49" charset="0"/>
              </a:rPr>
              <a:t>cudaSuccess</a:t>
            </a:r>
            <a:r>
              <a:rPr lang="en-US" b="1" dirty="0">
                <a:latin typeface="Courier Std" panose="02070409020205020404" pitchFamily="49" charset="0"/>
              </a:rPr>
              <a:t> == cudaStat2);</a:t>
            </a:r>
          </a:p>
        </p:txBody>
      </p:sp>
    </p:spTree>
    <p:extLst>
      <p:ext uri="{BB962C8B-B14F-4D97-AF65-F5344CB8AC3E}">
        <p14:creationId xmlns:p14="http://schemas.microsoft.com/office/powerpoint/2010/main" val="37430776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70000" lnSpcReduction="20000"/>
          </a:bodyPr>
          <a:lstStyle/>
          <a:p>
            <a:pPr marL="0" indent="0">
              <a:buNone/>
            </a:pPr>
            <a:r>
              <a:rPr lang="en-US" dirty="0">
                <a:latin typeface="Courier Std" panose="02070409020205020404" pitchFamily="49" charset="0"/>
              </a:rPr>
              <a:t> /* step 3: query working space of </a:t>
            </a:r>
            <a:r>
              <a:rPr lang="en-US" dirty="0" err="1">
                <a:latin typeface="Courier Std" panose="02070409020205020404" pitchFamily="49" charset="0"/>
              </a:rPr>
              <a:t>getrf</a:t>
            </a:r>
            <a:r>
              <a:rPr lang="en-US" dirty="0">
                <a:latin typeface="Courier Std" panose="02070409020205020404" pitchFamily="49" charset="0"/>
              </a:rPr>
              <a:t> */</a:t>
            </a:r>
          </a:p>
          <a:p>
            <a:pPr marL="0" indent="0">
              <a:buNone/>
            </a:pPr>
            <a:r>
              <a:rPr lang="en-US" dirty="0">
                <a:latin typeface="Courier Std" panose="02070409020205020404" pitchFamily="49" charset="0"/>
              </a:rPr>
              <a:t>  status = </a:t>
            </a:r>
            <a:r>
              <a:rPr lang="en-US" dirty="0" err="1">
                <a:latin typeface="Courier Std" panose="02070409020205020404" pitchFamily="49" charset="0"/>
              </a:rPr>
              <a:t>cusolverDnDgetrf_bufferSize</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lda</a:t>
            </a:r>
            <a:r>
              <a:rPr lang="en-US" dirty="0">
                <a:latin typeface="Courier Std" panose="02070409020205020404" pitchFamily="49" charset="0"/>
              </a:rPr>
              <a:t>,</a:t>
            </a:r>
          </a:p>
          <a:p>
            <a:pPr marL="0" indent="0">
              <a:buNone/>
            </a:pPr>
            <a:r>
              <a:rPr lang="en-US" dirty="0">
                <a:latin typeface="Courier Std" panose="02070409020205020404" pitchFamily="49" charset="0"/>
              </a:rPr>
              <a:t>                                       &amp;</a:t>
            </a:r>
            <a:r>
              <a:rPr lang="en-US" dirty="0" err="1">
                <a:latin typeface="Courier Std" panose="02070409020205020404" pitchFamily="49" charset="0"/>
              </a:rPr>
              <a:t>lwork</a:t>
            </a:r>
            <a:r>
              <a:rPr lang="en-US" dirty="0">
                <a:latin typeface="Courier Std" panose="02070409020205020404" pitchFamily="49" charset="0"/>
              </a:rPr>
              <a:t>);</a:t>
            </a:r>
          </a:p>
          <a:p>
            <a:pPr marL="0" indent="0">
              <a:buNone/>
            </a:pPr>
            <a:r>
              <a:rPr lang="en-US" dirty="0">
                <a:latin typeface="Courier Std" panose="02070409020205020404" pitchFamily="49" charset="0"/>
              </a:rPr>
              <a:t>  assert(CUSOLVER_STATUS_SUCCESS == status);</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cudaStat1 = </a:t>
            </a:r>
            <a:r>
              <a:rPr lang="en-US" dirty="0" err="1">
                <a:latin typeface="Courier Std" panose="02070409020205020404" pitchFamily="49" charset="0"/>
              </a:rPr>
              <a:t>cudaMalloc</a:t>
            </a:r>
            <a:r>
              <a:rPr lang="en-US" dirty="0">
                <a:latin typeface="Courier Std" panose="02070409020205020404" pitchFamily="49" charset="0"/>
              </a:rPr>
              <a:t>((void**)&amp;</a:t>
            </a:r>
            <a:r>
              <a:rPr lang="en-US" dirty="0" err="1">
                <a:latin typeface="Courier Std" panose="02070409020205020404" pitchFamily="49" charset="0"/>
              </a:rPr>
              <a:t>d_work</a:t>
            </a:r>
            <a:r>
              <a:rPr lang="en-US" dirty="0">
                <a:latin typeface="Courier Std" panose="02070409020205020404" pitchFamily="49" charset="0"/>
              </a:rPr>
              <a:t>, </a:t>
            </a:r>
            <a:r>
              <a:rPr lang="en-US" dirty="0" err="1">
                <a:latin typeface="Courier Std" panose="02070409020205020404" pitchFamily="49" charset="0"/>
              </a:rPr>
              <a:t>sizeof</a:t>
            </a:r>
            <a:r>
              <a:rPr lang="en-US" dirty="0">
                <a:latin typeface="Courier Std" panose="02070409020205020404" pitchFamily="49" charset="0"/>
              </a:rPr>
              <a:t>(double)*</a:t>
            </a:r>
            <a:r>
              <a:rPr lang="en-US" dirty="0" err="1">
                <a:latin typeface="Courier Std" panose="02070409020205020404" pitchFamily="49" charset="0"/>
              </a:rPr>
              <a:t>lwork</a:t>
            </a:r>
            <a:r>
              <a:rPr lang="en-US" dirty="0">
                <a:latin typeface="Courier Std" panose="02070409020205020404" pitchFamily="49" charset="0"/>
              </a:rPr>
              <a:t>);</a:t>
            </a:r>
          </a:p>
          <a:p>
            <a:pPr marL="0" indent="0">
              <a:buNone/>
            </a:pPr>
            <a:r>
              <a:rPr lang="en-US" dirty="0">
                <a:latin typeface="Courier Std" panose="02070409020205020404" pitchFamily="49" charset="0"/>
              </a:rPr>
              <a:t>  assert(</a:t>
            </a:r>
            <a:r>
              <a:rPr lang="en-US" dirty="0" err="1">
                <a:latin typeface="Courier Std" panose="02070409020205020404" pitchFamily="49" charset="0"/>
              </a:rPr>
              <a:t>cudaSuccess</a:t>
            </a:r>
            <a:r>
              <a:rPr lang="en-US" dirty="0">
                <a:latin typeface="Courier Std" panose="02070409020205020404" pitchFamily="49" charset="0"/>
              </a:rPr>
              <a:t> == cudaStat1);</a:t>
            </a:r>
          </a:p>
        </p:txBody>
      </p:sp>
    </p:spTree>
    <p:extLst>
      <p:ext uri="{BB962C8B-B14F-4D97-AF65-F5344CB8AC3E}">
        <p14:creationId xmlns:p14="http://schemas.microsoft.com/office/powerpoint/2010/main" val="420616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The</a:t>
            </a:r>
            <a:r>
              <a:rPr lang="en-US" dirty="0"/>
              <a:t> </a:t>
            </a:r>
            <a:r>
              <a:rPr lang="en-US" i="1" dirty="0"/>
              <a:t>Fork-Join Model </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5031047"/>
            <a:ext cx="10515600" cy="1174670"/>
          </a:xfrm>
        </p:spPr>
        <p:txBody>
          <a:bodyPr>
            <a:normAutofit/>
          </a:bodyPr>
          <a:lstStyle/>
          <a:p>
            <a:r>
              <a:rPr lang="pt-BR" sz="2400" dirty="0"/>
              <a:t>You can consider a “non-threaded” process as a process with only one worker: </a:t>
            </a:r>
            <a:r>
              <a:rPr lang="pt-BR" sz="2400" i="1" dirty="0"/>
              <a:t>thread 0</a:t>
            </a:r>
          </a:p>
          <a:p>
            <a:endParaRPr lang="en-US" sz="2400"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C1E2C9A5-79B6-5273-BFEB-2C89A1CB49FC}"/>
              </a:ext>
            </a:extLst>
          </p:cNvPr>
          <p:cNvGrpSpPr/>
          <p:nvPr/>
        </p:nvGrpSpPr>
        <p:grpSpPr>
          <a:xfrm>
            <a:off x="1340434" y="2604291"/>
            <a:ext cx="8227385" cy="1350455"/>
            <a:chOff x="1340434" y="2604291"/>
            <a:chExt cx="8227385" cy="1350455"/>
          </a:xfrm>
        </p:grpSpPr>
        <p:cxnSp>
          <p:nvCxnSpPr>
            <p:cNvPr id="6" name="Google Shape;508;p28">
              <a:extLst>
                <a:ext uri="{FF2B5EF4-FFF2-40B4-BE49-F238E27FC236}">
                  <a16:creationId xmlns:a16="http://schemas.microsoft.com/office/drawing/2014/main" id="{31DEC673-DB8D-F508-6F9A-3FC7624FC4E1}"/>
                </a:ext>
              </a:extLst>
            </p:cNvPr>
            <p:cNvCxnSpPr/>
            <p:nvPr/>
          </p:nvCxnSpPr>
          <p:spPr>
            <a:xfrm>
              <a:off x="1340434" y="3279519"/>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7" name="Google Shape;509;p28">
              <a:extLst>
                <a:ext uri="{FF2B5EF4-FFF2-40B4-BE49-F238E27FC236}">
                  <a16:creationId xmlns:a16="http://schemas.microsoft.com/office/drawing/2014/main" id="{A45EBD5F-8EDD-C6AD-1E5D-D1FD39518FDF}"/>
                </a:ext>
              </a:extLst>
            </p:cNvPr>
            <p:cNvCxnSpPr/>
            <p:nvPr/>
          </p:nvCxnSpPr>
          <p:spPr>
            <a:xfrm rot="10800000" flipH="1">
              <a:off x="2358469" y="2604291"/>
              <a:ext cx="779081" cy="675228"/>
            </a:xfrm>
            <a:prstGeom prst="straightConnector1">
              <a:avLst/>
            </a:prstGeom>
            <a:noFill/>
            <a:ln w="25400" cap="flat" cmpd="sng">
              <a:solidFill>
                <a:srgbClr val="1E3D51"/>
              </a:solidFill>
              <a:prstDash val="solid"/>
              <a:round/>
              <a:headEnd type="none" w="sm" len="sm"/>
              <a:tailEnd type="none" w="sm" len="sm"/>
            </a:ln>
            <a:effectLst/>
          </p:spPr>
        </p:cxnSp>
        <p:cxnSp>
          <p:nvCxnSpPr>
            <p:cNvPr id="8" name="Google Shape;510;p28">
              <a:extLst>
                <a:ext uri="{FF2B5EF4-FFF2-40B4-BE49-F238E27FC236}">
                  <a16:creationId xmlns:a16="http://schemas.microsoft.com/office/drawing/2014/main" id="{418F5CE2-66AA-E646-EFA3-D429A102E897}"/>
                </a:ext>
              </a:extLst>
            </p:cNvPr>
            <p:cNvCxnSpPr/>
            <p:nvPr/>
          </p:nvCxnSpPr>
          <p:spPr>
            <a:xfrm>
              <a:off x="3137577" y="2604291"/>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9" name="Google Shape;511;p28">
              <a:extLst>
                <a:ext uri="{FF2B5EF4-FFF2-40B4-BE49-F238E27FC236}">
                  <a16:creationId xmlns:a16="http://schemas.microsoft.com/office/drawing/2014/main" id="{F492A477-793C-CA3C-E728-94F9B216F618}"/>
                </a:ext>
              </a:extLst>
            </p:cNvPr>
            <p:cNvCxnSpPr/>
            <p:nvPr/>
          </p:nvCxnSpPr>
          <p:spPr>
            <a:xfrm>
              <a:off x="3137577" y="2874382"/>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10" name="Google Shape;512;p28">
              <a:extLst>
                <a:ext uri="{FF2B5EF4-FFF2-40B4-BE49-F238E27FC236}">
                  <a16:creationId xmlns:a16="http://schemas.microsoft.com/office/drawing/2014/main" id="{D3491CE1-E893-3538-990D-2426F3FC2C58}"/>
                </a:ext>
              </a:extLst>
            </p:cNvPr>
            <p:cNvCxnSpPr/>
            <p:nvPr/>
          </p:nvCxnSpPr>
          <p:spPr>
            <a:xfrm>
              <a:off x="3137577" y="3144473"/>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11" name="Google Shape;513;p28">
              <a:extLst>
                <a:ext uri="{FF2B5EF4-FFF2-40B4-BE49-F238E27FC236}">
                  <a16:creationId xmlns:a16="http://schemas.microsoft.com/office/drawing/2014/main" id="{FC2BE715-F4DC-F953-2FB9-DA7FF6D97777}"/>
                </a:ext>
              </a:extLst>
            </p:cNvPr>
            <p:cNvCxnSpPr/>
            <p:nvPr/>
          </p:nvCxnSpPr>
          <p:spPr>
            <a:xfrm>
              <a:off x="3137577" y="3414564"/>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12" name="Google Shape;514;p28">
              <a:extLst>
                <a:ext uri="{FF2B5EF4-FFF2-40B4-BE49-F238E27FC236}">
                  <a16:creationId xmlns:a16="http://schemas.microsoft.com/office/drawing/2014/main" id="{72A2B2FF-2FA3-5B9E-D72C-02C6330EEBFA}"/>
                </a:ext>
              </a:extLst>
            </p:cNvPr>
            <p:cNvCxnSpPr/>
            <p:nvPr/>
          </p:nvCxnSpPr>
          <p:spPr>
            <a:xfrm>
              <a:off x="3137577" y="3684655"/>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13" name="Google Shape;515;p28">
              <a:extLst>
                <a:ext uri="{FF2B5EF4-FFF2-40B4-BE49-F238E27FC236}">
                  <a16:creationId xmlns:a16="http://schemas.microsoft.com/office/drawing/2014/main" id="{68B8E7A6-482A-2DAE-6A43-CEE8A92FB277}"/>
                </a:ext>
              </a:extLst>
            </p:cNvPr>
            <p:cNvCxnSpPr/>
            <p:nvPr/>
          </p:nvCxnSpPr>
          <p:spPr>
            <a:xfrm>
              <a:off x="3137577" y="3954746"/>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14" name="Google Shape;516;p28">
              <a:extLst>
                <a:ext uri="{FF2B5EF4-FFF2-40B4-BE49-F238E27FC236}">
                  <a16:creationId xmlns:a16="http://schemas.microsoft.com/office/drawing/2014/main" id="{29B1ED82-FD1F-81FC-0AF7-36FC4BF67882}"/>
                </a:ext>
              </a:extLst>
            </p:cNvPr>
            <p:cNvCxnSpPr/>
            <p:nvPr/>
          </p:nvCxnSpPr>
          <p:spPr>
            <a:xfrm rot="10800000" flipH="1">
              <a:off x="2358469" y="2874382"/>
              <a:ext cx="779081" cy="405137"/>
            </a:xfrm>
            <a:prstGeom prst="straightConnector1">
              <a:avLst/>
            </a:prstGeom>
            <a:noFill/>
            <a:ln w="25400" cap="flat" cmpd="sng">
              <a:solidFill>
                <a:srgbClr val="1E3D51"/>
              </a:solidFill>
              <a:prstDash val="solid"/>
              <a:round/>
              <a:headEnd type="none" w="sm" len="sm"/>
              <a:tailEnd type="none" w="sm" len="sm"/>
            </a:ln>
            <a:effectLst/>
          </p:spPr>
        </p:cxnSp>
        <p:cxnSp>
          <p:nvCxnSpPr>
            <p:cNvPr id="15" name="Google Shape;517;p28">
              <a:extLst>
                <a:ext uri="{FF2B5EF4-FFF2-40B4-BE49-F238E27FC236}">
                  <a16:creationId xmlns:a16="http://schemas.microsoft.com/office/drawing/2014/main" id="{7510E7CE-F1BB-D809-E644-F1032D8040E7}"/>
                </a:ext>
              </a:extLst>
            </p:cNvPr>
            <p:cNvCxnSpPr/>
            <p:nvPr/>
          </p:nvCxnSpPr>
          <p:spPr>
            <a:xfrm rot="10800000" flipH="1">
              <a:off x="2358469" y="3144473"/>
              <a:ext cx="779081" cy="135046"/>
            </a:xfrm>
            <a:prstGeom prst="straightConnector1">
              <a:avLst/>
            </a:prstGeom>
            <a:noFill/>
            <a:ln w="25400" cap="flat" cmpd="sng">
              <a:solidFill>
                <a:srgbClr val="1E3D51"/>
              </a:solidFill>
              <a:prstDash val="solid"/>
              <a:round/>
              <a:headEnd type="none" w="sm" len="sm"/>
              <a:tailEnd type="none" w="sm" len="sm"/>
            </a:ln>
            <a:effectLst/>
          </p:spPr>
        </p:cxnSp>
        <p:cxnSp>
          <p:nvCxnSpPr>
            <p:cNvPr id="16" name="Google Shape;518;p28">
              <a:extLst>
                <a:ext uri="{FF2B5EF4-FFF2-40B4-BE49-F238E27FC236}">
                  <a16:creationId xmlns:a16="http://schemas.microsoft.com/office/drawing/2014/main" id="{CC8A835B-0BE9-45FE-2450-6B39E676B14B}"/>
                </a:ext>
              </a:extLst>
            </p:cNvPr>
            <p:cNvCxnSpPr/>
            <p:nvPr/>
          </p:nvCxnSpPr>
          <p:spPr>
            <a:xfrm>
              <a:off x="2358469" y="3279519"/>
              <a:ext cx="779081" cy="135046"/>
            </a:xfrm>
            <a:prstGeom prst="straightConnector1">
              <a:avLst/>
            </a:prstGeom>
            <a:noFill/>
            <a:ln w="25400" cap="flat" cmpd="sng">
              <a:solidFill>
                <a:srgbClr val="1E3D51"/>
              </a:solidFill>
              <a:prstDash val="solid"/>
              <a:round/>
              <a:headEnd type="none" w="sm" len="sm"/>
              <a:tailEnd type="none" w="sm" len="sm"/>
            </a:ln>
            <a:effectLst/>
          </p:spPr>
        </p:cxnSp>
        <p:cxnSp>
          <p:nvCxnSpPr>
            <p:cNvPr id="17" name="Google Shape;519;p28">
              <a:extLst>
                <a:ext uri="{FF2B5EF4-FFF2-40B4-BE49-F238E27FC236}">
                  <a16:creationId xmlns:a16="http://schemas.microsoft.com/office/drawing/2014/main" id="{C7733553-6072-FBBB-785F-73591910F03C}"/>
                </a:ext>
              </a:extLst>
            </p:cNvPr>
            <p:cNvCxnSpPr/>
            <p:nvPr/>
          </p:nvCxnSpPr>
          <p:spPr>
            <a:xfrm>
              <a:off x="2358469" y="3279517"/>
              <a:ext cx="779081" cy="405137"/>
            </a:xfrm>
            <a:prstGeom prst="straightConnector1">
              <a:avLst/>
            </a:prstGeom>
            <a:noFill/>
            <a:ln w="25400" cap="flat" cmpd="sng">
              <a:solidFill>
                <a:srgbClr val="1E3D51"/>
              </a:solidFill>
              <a:prstDash val="solid"/>
              <a:round/>
              <a:headEnd type="none" w="sm" len="sm"/>
              <a:tailEnd type="none" w="sm" len="sm"/>
            </a:ln>
            <a:effectLst/>
          </p:spPr>
        </p:cxnSp>
        <p:cxnSp>
          <p:nvCxnSpPr>
            <p:cNvPr id="18" name="Google Shape;520;p28">
              <a:extLst>
                <a:ext uri="{FF2B5EF4-FFF2-40B4-BE49-F238E27FC236}">
                  <a16:creationId xmlns:a16="http://schemas.microsoft.com/office/drawing/2014/main" id="{76409221-E2B5-B5D7-F611-09892B72ACB7}"/>
                </a:ext>
              </a:extLst>
            </p:cNvPr>
            <p:cNvCxnSpPr/>
            <p:nvPr/>
          </p:nvCxnSpPr>
          <p:spPr>
            <a:xfrm>
              <a:off x="2358469" y="3279517"/>
              <a:ext cx="779081" cy="675228"/>
            </a:xfrm>
            <a:prstGeom prst="straightConnector1">
              <a:avLst/>
            </a:prstGeom>
            <a:noFill/>
            <a:ln w="25400" cap="flat" cmpd="sng">
              <a:solidFill>
                <a:srgbClr val="1E3D51"/>
              </a:solidFill>
              <a:prstDash val="solid"/>
              <a:round/>
              <a:headEnd type="none" w="sm" len="sm"/>
              <a:tailEnd type="none" w="sm" len="sm"/>
            </a:ln>
            <a:effectLst/>
          </p:spPr>
        </p:cxnSp>
        <p:cxnSp>
          <p:nvCxnSpPr>
            <p:cNvPr id="19" name="Google Shape;521;p28">
              <a:extLst>
                <a:ext uri="{FF2B5EF4-FFF2-40B4-BE49-F238E27FC236}">
                  <a16:creationId xmlns:a16="http://schemas.microsoft.com/office/drawing/2014/main" id="{629E051B-17BA-C230-8984-DF5285279DC2}"/>
                </a:ext>
              </a:extLst>
            </p:cNvPr>
            <p:cNvCxnSpPr/>
            <p:nvPr/>
          </p:nvCxnSpPr>
          <p:spPr>
            <a:xfrm rot="10800000">
              <a:off x="4932049" y="3279519"/>
              <a:ext cx="1031095" cy="0"/>
            </a:xfrm>
            <a:prstGeom prst="straightConnector1">
              <a:avLst/>
            </a:prstGeom>
            <a:noFill/>
            <a:ln w="25400" cap="flat" cmpd="sng">
              <a:solidFill>
                <a:srgbClr val="1E3D51"/>
              </a:solidFill>
              <a:prstDash val="solid"/>
              <a:round/>
              <a:headEnd type="none" w="sm" len="sm"/>
              <a:tailEnd type="none" w="sm" len="sm"/>
            </a:ln>
            <a:effectLst/>
          </p:spPr>
        </p:cxnSp>
        <p:cxnSp>
          <p:nvCxnSpPr>
            <p:cNvPr id="20" name="Google Shape;522;p28">
              <a:extLst>
                <a:ext uri="{FF2B5EF4-FFF2-40B4-BE49-F238E27FC236}">
                  <a16:creationId xmlns:a16="http://schemas.microsoft.com/office/drawing/2014/main" id="{3AC9A6CB-7F51-CEF2-D64F-F986694A35FA}"/>
                </a:ext>
              </a:extLst>
            </p:cNvPr>
            <p:cNvCxnSpPr/>
            <p:nvPr/>
          </p:nvCxnSpPr>
          <p:spPr>
            <a:xfrm rot="10800000">
              <a:off x="4142578" y="2604291"/>
              <a:ext cx="789360" cy="675228"/>
            </a:xfrm>
            <a:prstGeom prst="straightConnector1">
              <a:avLst/>
            </a:prstGeom>
            <a:noFill/>
            <a:ln w="25400" cap="flat" cmpd="sng">
              <a:solidFill>
                <a:srgbClr val="1E3D51"/>
              </a:solidFill>
              <a:prstDash val="solid"/>
              <a:round/>
              <a:headEnd type="none" w="sm" len="sm"/>
              <a:tailEnd type="none" w="sm" len="sm"/>
            </a:ln>
            <a:effectLst/>
          </p:spPr>
        </p:cxnSp>
        <p:cxnSp>
          <p:nvCxnSpPr>
            <p:cNvPr id="21" name="Google Shape;523;p28">
              <a:extLst>
                <a:ext uri="{FF2B5EF4-FFF2-40B4-BE49-F238E27FC236}">
                  <a16:creationId xmlns:a16="http://schemas.microsoft.com/office/drawing/2014/main" id="{E7F33BDD-2B34-DCED-F2A9-6082E8953176}"/>
                </a:ext>
              </a:extLst>
            </p:cNvPr>
            <p:cNvCxnSpPr/>
            <p:nvPr/>
          </p:nvCxnSpPr>
          <p:spPr>
            <a:xfrm rot="10800000">
              <a:off x="4142578" y="2874382"/>
              <a:ext cx="789360" cy="405137"/>
            </a:xfrm>
            <a:prstGeom prst="straightConnector1">
              <a:avLst/>
            </a:prstGeom>
            <a:noFill/>
            <a:ln w="25400" cap="flat" cmpd="sng">
              <a:solidFill>
                <a:srgbClr val="1E3D51"/>
              </a:solidFill>
              <a:prstDash val="solid"/>
              <a:round/>
              <a:headEnd type="none" w="sm" len="sm"/>
              <a:tailEnd type="none" w="sm" len="sm"/>
            </a:ln>
            <a:effectLst/>
          </p:spPr>
        </p:cxnSp>
        <p:cxnSp>
          <p:nvCxnSpPr>
            <p:cNvPr id="22" name="Google Shape;524;p28">
              <a:extLst>
                <a:ext uri="{FF2B5EF4-FFF2-40B4-BE49-F238E27FC236}">
                  <a16:creationId xmlns:a16="http://schemas.microsoft.com/office/drawing/2014/main" id="{70A19956-F19D-25FC-24B7-A08D913ADB99}"/>
                </a:ext>
              </a:extLst>
            </p:cNvPr>
            <p:cNvCxnSpPr/>
            <p:nvPr/>
          </p:nvCxnSpPr>
          <p:spPr>
            <a:xfrm rot="10800000">
              <a:off x="4142578" y="3144473"/>
              <a:ext cx="789360" cy="135046"/>
            </a:xfrm>
            <a:prstGeom prst="straightConnector1">
              <a:avLst/>
            </a:prstGeom>
            <a:noFill/>
            <a:ln w="25400" cap="flat" cmpd="sng">
              <a:solidFill>
                <a:srgbClr val="1E3D51"/>
              </a:solidFill>
              <a:prstDash val="solid"/>
              <a:round/>
              <a:headEnd type="none" w="sm" len="sm"/>
              <a:tailEnd type="none" w="sm" len="sm"/>
            </a:ln>
            <a:effectLst/>
          </p:spPr>
        </p:cxnSp>
        <p:cxnSp>
          <p:nvCxnSpPr>
            <p:cNvPr id="23" name="Google Shape;525;p28">
              <a:extLst>
                <a:ext uri="{FF2B5EF4-FFF2-40B4-BE49-F238E27FC236}">
                  <a16:creationId xmlns:a16="http://schemas.microsoft.com/office/drawing/2014/main" id="{24F2C127-6B7E-C683-2001-544CCB06EE9C}"/>
                </a:ext>
              </a:extLst>
            </p:cNvPr>
            <p:cNvCxnSpPr/>
            <p:nvPr/>
          </p:nvCxnSpPr>
          <p:spPr>
            <a:xfrm flipH="1">
              <a:off x="4142578" y="3279519"/>
              <a:ext cx="789360" cy="135046"/>
            </a:xfrm>
            <a:prstGeom prst="straightConnector1">
              <a:avLst/>
            </a:prstGeom>
            <a:noFill/>
            <a:ln w="25400" cap="flat" cmpd="sng">
              <a:solidFill>
                <a:srgbClr val="1E3D51"/>
              </a:solidFill>
              <a:prstDash val="solid"/>
              <a:round/>
              <a:headEnd type="none" w="sm" len="sm"/>
              <a:tailEnd type="none" w="sm" len="sm"/>
            </a:ln>
            <a:effectLst/>
          </p:spPr>
        </p:cxnSp>
        <p:cxnSp>
          <p:nvCxnSpPr>
            <p:cNvPr id="24" name="Google Shape;526;p28">
              <a:extLst>
                <a:ext uri="{FF2B5EF4-FFF2-40B4-BE49-F238E27FC236}">
                  <a16:creationId xmlns:a16="http://schemas.microsoft.com/office/drawing/2014/main" id="{17283FA5-E8CC-9425-B3B2-25E1F64ED31D}"/>
                </a:ext>
              </a:extLst>
            </p:cNvPr>
            <p:cNvCxnSpPr/>
            <p:nvPr/>
          </p:nvCxnSpPr>
          <p:spPr>
            <a:xfrm flipH="1">
              <a:off x="4142578" y="3279517"/>
              <a:ext cx="789360" cy="405137"/>
            </a:xfrm>
            <a:prstGeom prst="straightConnector1">
              <a:avLst/>
            </a:prstGeom>
            <a:noFill/>
            <a:ln w="25400" cap="flat" cmpd="sng">
              <a:solidFill>
                <a:srgbClr val="1E3D51"/>
              </a:solidFill>
              <a:prstDash val="solid"/>
              <a:round/>
              <a:headEnd type="none" w="sm" len="sm"/>
              <a:tailEnd type="none" w="sm" len="sm"/>
            </a:ln>
            <a:effectLst/>
          </p:spPr>
        </p:cxnSp>
        <p:cxnSp>
          <p:nvCxnSpPr>
            <p:cNvPr id="25" name="Google Shape;527;p28">
              <a:extLst>
                <a:ext uri="{FF2B5EF4-FFF2-40B4-BE49-F238E27FC236}">
                  <a16:creationId xmlns:a16="http://schemas.microsoft.com/office/drawing/2014/main" id="{0FF159D4-EA0F-E70B-0312-8146608616A4}"/>
                </a:ext>
              </a:extLst>
            </p:cNvPr>
            <p:cNvCxnSpPr/>
            <p:nvPr/>
          </p:nvCxnSpPr>
          <p:spPr>
            <a:xfrm flipH="1">
              <a:off x="4142578" y="3279517"/>
              <a:ext cx="789360" cy="675228"/>
            </a:xfrm>
            <a:prstGeom prst="straightConnector1">
              <a:avLst/>
            </a:prstGeom>
            <a:noFill/>
            <a:ln w="25400" cap="flat" cmpd="sng">
              <a:solidFill>
                <a:srgbClr val="1E3D51"/>
              </a:solidFill>
              <a:prstDash val="solid"/>
              <a:round/>
              <a:headEnd type="none" w="sm" len="sm"/>
              <a:tailEnd type="none" w="sm" len="sm"/>
            </a:ln>
            <a:effectLst/>
          </p:spPr>
        </p:cxnSp>
        <p:cxnSp>
          <p:nvCxnSpPr>
            <p:cNvPr id="26" name="Google Shape;528;p28">
              <a:extLst>
                <a:ext uri="{FF2B5EF4-FFF2-40B4-BE49-F238E27FC236}">
                  <a16:creationId xmlns:a16="http://schemas.microsoft.com/office/drawing/2014/main" id="{C2CC1ABA-8A4C-B147-6C6E-D099EF776C14}"/>
                </a:ext>
              </a:extLst>
            </p:cNvPr>
            <p:cNvCxnSpPr/>
            <p:nvPr/>
          </p:nvCxnSpPr>
          <p:spPr>
            <a:xfrm rot="10800000" flipH="1">
              <a:off x="5963144" y="2604291"/>
              <a:ext cx="779081" cy="675228"/>
            </a:xfrm>
            <a:prstGeom prst="straightConnector1">
              <a:avLst/>
            </a:prstGeom>
            <a:noFill/>
            <a:ln w="25400" cap="flat" cmpd="sng">
              <a:solidFill>
                <a:srgbClr val="1E3D51"/>
              </a:solidFill>
              <a:prstDash val="solid"/>
              <a:round/>
              <a:headEnd type="none" w="sm" len="sm"/>
              <a:tailEnd type="none" w="sm" len="sm"/>
            </a:ln>
            <a:effectLst/>
          </p:spPr>
        </p:cxnSp>
        <p:cxnSp>
          <p:nvCxnSpPr>
            <p:cNvPr id="27" name="Google Shape;529;p28">
              <a:extLst>
                <a:ext uri="{FF2B5EF4-FFF2-40B4-BE49-F238E27FC236}">
                  <a16:creationId xmlns:a16="http://schemas.microsoft.com/office/drawing/2014/main" id="{D279D813-FAFA-376C-DF4D-B04A51B3CB09}"/>
                </a:ext>
              </a:extLst>
            </p:cNvPr>
            <p:cNvCxnSpPr/>
            <p:nvPr/>
          </p:nvCxnSpPr>
          <p:spPr>
            <a:xfrm>
              <a:off x="6742252" y="2604291"/>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28" name="Google Shape;530;p28">
              <a:extLst>
                <a:ext uri="{FF2B5EF4-FFF2-40B4-BE49-F238E27FC236}">
                  <a16:creationId xmlns:a16="http://schemas.microsoft.com/office/drawing/2014/main" id="{EBB3B056-74BD-C85F-F2B2-BAEA55CAB198}"/>
                </a:ext>
              </a:extLst>
            </p:cNvPr>
            <p:cNvCxnSpPr/>
            <p:nvPr/>
          </p:nvCxnSpPr>
          <p:spPr>
            <a:xfrm>
              <a:off x="6742252" y="2874382"/>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29" name="Google Shape;531;p28">
              <a:extLst>
                <a:ext uri="{FF2B5EF4-FFF2-40B4-BE49-F238E27FC236}">
                  <a16:creationId xmlns:a16="http://schemas.microsoft.com/office/drawing/2014/main" id="{BEBC28E7-A826-ED22-3CD9-D6FA85C90B91}"/>
                </a:ext>
              </a:extLst>
            </p:cNvPr>
            <p:cNvCxnSpPr/>
            <p:nvPr/>
          </p:nvCxnSpPr>
          <p:spPr>
            <a:xfrm>
              <a:off x="6742252" y="3144473"/>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30" name="Google Shape;532;p28">
              <a:extLst>
                <a:ext uri="{FF2B5EF4-FFF2-40B4-BE49-F238E27FC236}">
                  <a16:creationId xmlns:a16="http://schemas.microsoft.com/office/drawing/2014/main" id="{9242069C-E95E-3960-A3B3-8CD378710F08}"/>
                </a:ext>
              </a:extLst>
            </p:cNvPr>
            <p:cNvCxnSpPr/>
            <p:nvPr/>
          </p:nvCxnSpPr>
          <p:spPr>
            <a:xfrm>
              <a:off x="6742252" y="3414564"/>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31" name="Google Shape;533;p28">
              <a:extLst>
                <a:ext uri="{FF2B5EF4-FFF2-40B4-BE49-F238E27FC236}">
                  <a16:creationId xmlns:a16="http://schemas.microsoft.com/office/drawing/2014/main" id="{89D87F07-4413-9FA0-FAA0-79B08441688E}"/>
                </a:ext>
              </a:extLst>
            </p:cNvPr>
            <p:cNvCxnSpPr/>
            <p:nvPr/>
          </p:nvCxnSpPr>
          <p:spPr>
            <a:xfrm>
              <a:off x="6742252" y="3684655"/>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32" name="Google Shape;534;p28">
              <a:extLst>
                <a:ext uri="{FF2B5EF4-FFF2-40B4-BE49-F238E27FC236}">
                  <a16:creationId xmlns:a16="http://schemas.microsoft.com/office/drawing/2014/main" id="{5ED8B9DC-6F5B-1C76-1868-377CE0410825}"/>
                </a:ext>
              </a:extLst>
            </p:cNvPr>
            <p:cNvCxnSpPr/>
            <p:nvPr/>
          </p:nvCxnSpPr>
          <p:spPr>
            <a:xfrm>
              <a:off x="6742252" y="3954746"/>
              <a:ext cx="1017980" cy="0"/>
            </a:xfrm>
            <a:prstGeom prst="straightConnector1">
              <a:avLst/>
            </a:prstGeom>
            <a:noFill/>
            <a:ln w="25400" cap="flat" cmpd="sng">
              <a:solidFill>
                <a:srgbClr val="1E3D51"/>
              </a:solidFill>
              <a:prstDash val="solid"/>
              <a:round/>
              <a:headEnd type="none" w="sm" len="sm"/>
              <a:tailEnd type="none" w="sm" len="sm"/>
            </a:ln>
            <a:effectLst/>
          </p:spPr>
        </p:cxnSp>
        <p:cxnSp>
          <p:nvCxnSpPr>
            <p:cNvPr id="33" name="Google Shape;535;p28">
              <a:extLst>
                <a:ext uri="{FF2B5EF4-FFF2-40B4-BE49-F238E27FC236}">
                  <a16:creationId xmlns:a16="http://schemas.microsoft.com/office/drawing/2014/main" id="{C238A861-5E96-8BA4-71F6-A11131D0A94A}"/>
                </a:ext>
              </a:extLst>
            </p:cNvPr>
            <p:cNvCxnSpPr/>
            <p:nvPr/>
          </p:nvCxnSpPr>
          <p:spPr>
            <a:xfrm rot="10800000" flipH="1">
              <a:off x="5963144" y="2874382"/>
              <a:ext cx="779081" cy="405137"/>
            </a:xfrm>
            <a:prstGeom prst="straightConnector1">
              <a:avLst/>
            </a:prstGeom>
            <a:noFill/>
            <a:ln w="25400" cap="flat" cmpd="sng">
              <a:solidFill>
                <a:srgbClr val="1E3D51"/>
              </a:solidFill>
              <a:prstDash val="solid"/>
              <a:round/>
              <a:headEnd type="none" w="sm" len="sm"/>
              <a:tailEnd type="none" w="sm" len="sm"/>
            </a:ln>
            <a:effectLst/>
          </p:spPr>
        </p:cxnSp>
        <p:cxnSp>
          <p:nvCxnSpPr>
            <p:cNvPr id="34" name="Google Shape;536;p28">
              <a:extLst>
                <a:ext uri="{FF2B5EF4-FFF2-40B4-BE49-F238E27FC236}">
                  <a16:creationId xmlns:a16="http://schemas.microsoft.com/office/drawing/2014/main" id="{AD0C529B-755F-B4DA-BA47-8BA53170720F}"/>
                </a:ext>
              </a:extLst>
            </p:cNvPr>
            <p:cNvCxnSpPr/>
            <p:nvPr/>
          </p:nvCxnSpPr>
          <p:spPr>
            <a:xfrm rot="10800000" flipH="1">
              <a:off x="5963144" y="3144473"/>
              <a:ext cx="779081" cy="135046"/>
            </a:xfrm>
            <a:prstGeom prst="straightConnector1">
              <a:avLst/>
            </a:prstGeom>
            <a:noFill/>
            <a:ln w="25400" cap="flat" cmpd="sng">
              <a:solidFill>
                <a:srgbClr val="1E3D51"/>
              </a:solidFill>
              <a:prstDash val="solid"/>
              <a:round/>
              <a:headEnd type="none" w="sm" len="sm"/>
              <a:tailEnd type="none" w="sm" len="sm"/>
            </a:ln>
            <a:effectLst/>
          </p:spPr>
        </p:cxnSp>
        <p:cxnSp>
          <p:nvCxnSpPr>
            <p:cNvPr id="35" name="Google Shape;537;p28">
              <a:extLst>
                <a:ext uri="{FF2B5EF4-FFF2-40B4-BE49-F238E27FC236}">
                  <a16:creationId xmlns:a16="http://schemas.microsoft.com/office/drawing/2014/main" id="{AAA69D1F-AE05-27AC-6DAA-BD365D329A9D}"/>
                </a:ext>
              </a:extLst>
            </p:cNvPr>
            <p:cNvCxnSpPr/>
            <p:nvPr/>
          </p:nvCxnSpPr>
          <p:spPr>
            <a:xfrm>
              <a:off x="5963144" y="3279519"/>
              <a:ext cx="779081" cy="135046"/>
            </a:xfrm>
            <a:prstGeom prst="straightConnector1">
              <a:avLst/>
            </a:prstGeom>
            <a:noFill/>
            <a:ln w="25400" cap="flat" cmpd="sng">
              <a:solidFill>
                <a:srgbClr val="1E3D51"/>
              </a:solidFill>
              <a:prstDash val="solid"/>
              <a:round/>
              <a:headEnd type="none" w="sm" len="sm"/>
              <a:tailEnd type="none" w="sm" len="sm"/>
            </a:ln>
            <a:effectLst/>
          </p:spPr>
        </p:cxnSp>
        <p:cxnSp>
          <p:nvCxnSpPr>
            <p:cNvPr id="36" name="Google Shape;538;p28">
              <a:extLst>
                <a:ext uri="{FF2B5EF4-FFF2-40B4-BE49-F238E27FC236}">
                  <a16:creationId xmlns:a16="http://schemas.microsoft.com/office/drawing/2014/main" id="{8F47747A-71E8-989D-4559-7952CAAAEED3}"/>
                </a:ext>
              </a:extLst>
            </p:cNvPr>
            <p:cNvCxnSpPr/>
            <p:nvPr/>
          </p:nvCxnSpPr>
          <p:spPr>
            <a:xfrm>
              <a:off x="5963144" y="3279517"/>
              <a:ext cx="779081" cy="405137"/>
            </a:xfrm>
            <a:prstGeom prst="straightConnector1">
              <a:avLst/>
            </a:prstGeom>
            <a:noFill/>
            <a:ln w="25400" cap="flat" cmpd="sng">
              <a:solidFill>
                <a:srgbClr val="1E3D51"/>
              </a:solidFill>
              <a:prstDash val="solid"/>
              <a:round/>
              <a:headEnd type="none" w="sm" len="sm"/>
              <a:tailEnd type="none" w="sm" len="sm"/>
            </a:ln>
            <a:effectLst/>
          </p:spPr>
        </p:cxnSp>
        <p:cxnSp>
          <p:nvCxnSpPr>
            <p:cNvPr id="37" name="Google Shape;539;p28">
              <a:extLst>
                <a:ext uri="{FF2B5EF4-FFF2-40B4-BE49-F238E27FC236}">
                  <a16:creationId xmlns:a16="http://schemas.microsoft.com/office/drawing/2014/main" id="{1379B929-05BA-CA42-1209-774BFD8F0F6B}"/>
                </a:ext>
              </a:extLst>
            </p:cNvPr>
            <p:cNvCxnSpPr/>
            <p:nvPr/>
          </p:nvCxnSpPr>
          <p:spPr>
            <a:xfrm>
              <a:off x="5963144" y="3279517"/>
              <a:ext cx="779081" cy="675228"/>
            </a:xfrm>
            <a:prstGeom prst="straightConnector1">
              <a:avLst/>
            </a:prstGeom>
            <a:noFill/>
            <a:ln w="25400" cap="flat" cmpd="sng">
              <a:solidFill>
                <a:srgbClr val="1E3D51"/>
              </a:solidFill>
              <a:prstDash val="solid"/>
              <a:round/>
              <a:headEnd type="none" w="sm" len="sm"/>
              <a:tailEnd type="none" w="sm" len="sm"/>
            </a:ln>
            <a:effectLst/>
          </p:spPr>
        </p:cxnSp>
        <p:cxnSp>
          <p:nvCxnSpPr>
            <p:cNvPr id="38" name="Google Shape;540;p28">
              <a:extLst>
                <a:ext uri="{FF2B5EF4-FFF2-40B4-BE49-F238E27FC236}">
                  <a16:creationId xmlns:a16="http://schemas.microsoft.com/office/drawing/2014/main" id="{64788429-944B-DEAF-907B-933C4330D90D}"/>
                </a:ext>
              </a:extLst>
            </p:cNvPr>
            <p:cNvCxnSpPr/>
            <p:nvPr/>
          </p:nvCxnSpPr>
          <p:spPr>
            <a:xfrm rot="10800000">
              <a:off x="7747253" y="2604291"/>
              <a:ext cx="789360" cy="675228"/>
            </a:xfrm>
            <a:prstGeom prst="straightConnector1">
              <a:avLst/>
            </a:prstGeom>
            <a:noFill/>
            <a:ln w="25400" cap="flat" cmpd="sng">
              <a:solidFill>
                <a:srgbClr val="1E3D51"/>
              </a:solidFill>
              <a:prstDash val="solid"/>
              <a:round/>
              <a:headEnd type="none" w="sm" len="sm"/>
              <a:tailEnd type="none" w="sm" len="sm"/>
            </a:ln>
            <a:effectLst/>
          </p:spPr>
        </p:cxnSp>
        <p:cxnSp>
          <p:nvCxnSpPr>
            <p:cNvPr id="39" name="Google Shape;541;p28">
              <a:extLst>
                <a:ext uri="{FF2B5EF4-FFF2-40B4-BE49-F238E27FC236}">
                  <a16:creationId xmlns:a16="http://schemas.microsoft.com/office/drawing/2014/main" id="{0AA3A1DA-A454-70CA-9F1C-27DD358302A2}"/>
                </a:ext>
              </a:extLst>
            </p:cNvPr>
            <p:cNvCxnSpPr/>
            <p:nvPr/>
          </p:nvCxnSpPr>
          <p:spPr>
            <a:xfrm rot="10800000">
              <a:off x="7747253" y="2874382"/>
              <a:ext cx="789360" cy="405137"/>
            </a:xfrm>
            <a:prstGeom prst="straightConnector1">
              <a:avLst/>
            </a:prstGeom>
            <a:noFill/>
            <a:ln w="25400" cap="flat" cmpd="sng">
              <a:solidFill>
                <a:srgbClr val="1E3D51"/>
              </a:solidFill>
              <a:prstDash val="solid"/>
              <a:round/>
              <a:headEnd type="none" w="sm" len="sm"/>
              <a:tailEnd type="none" w="sm" len="sm"/>
            </a:ln>
            <a:effectLst/>
          </p:spPr>
        </p:cxnSp>
        <p:cxnSp>
          <p:nvCxnSpPr>
            <p:cNvPr id="40" name="Google Shape;542;p28">
              <a:extLst>
                <a:ext uri="{FF2B5EF4-FFF2-40B4-BE49-F238E27FC236}">
                  <a16:creationId xmlns:a16="http://schemas.microsoft.com/office/drawing/2014/main" id="{61CEA81F-B6CC-5468-4557-0656C66DB52A}"/>
                </a:ext>
              </a:extLst>
            </p:cNvPr>
            <p:cNvCxnSpPr/>
            <p:nvPr/>
          </p:nvCxnSpPr>
          <p:spPr>
            <a:xfrm rot="10800000">
              <a:off x="7747253" y="3144473"/>
              <a:ext cx="789360" cy="135046"/>
            </a:xfrm>
            <a:prstGeom prst="straightConnector1">
              <a:avLst/>
            </a:prstGeom>
            <a:noFill/>
            <a:ln w="25400" cap="flat" cmpd="sng">
              <a:solidFill>
                <a:srgbClr val="1E3D51"/>
              </a:solidFill>
              <a:prstDash val="solid"/>
              <a:round/>
              <a:headEnd type="none" w="sm" len="sm"/>
              <a:tailEnd type="none" w="sm" len="sm"/>
            </a:ln>
            <a:effectLst/>
          </p:spPr>
        </p:cxnSp>
        <p:cxnSp>
          <p:nvCxnSpPr>
            <p:cNvPr id="41" name="Google Shape;543;p28">
              <a:extLst>
                <a:ext uri="{FF2B5EF4-FFF2-40B4-BE49-F238E27FC236}">
                  <a16:creationId xmlns:a16="http://schemas.microsoft.com/office/drawing/2014/main" id="{382A2581-9E2E-5452-85DF-E53D8691CDCB}"/>
                </a:ext>
              </a:extLst>
            </p:cNvPr>
            <p:cNvCxnSpPr/>
            <p:nvPr/>
          </p:nvCxnSpPr>
          <p:spPr>
            <a:xfrm flipH="1">
              <a:off x="7747253" y="3279519"/>
              <a:ext cx="789360" cy="135046"/>
            </a:xfrm>
            <a:prstGeom prst="straightConnector1">
              <a:avLst/>
            </a:prstGeom>
            <a:noFill/>
            <a:ln w="25400" cap="flat" cmpd="sng">
              <a:solidFill>
                <a:srgbClr val="1E3D51"/>
              </a:solidFill>
              <a:prstDash val="solid"/>
              <a:round/>
              <a:headEnd type="none" w="sm" len="sm"/>
              <a:tailEnd type="none" w="sm" len="sm"/>
            </a:ln>
            <a:effectLst/>
          </p:spPr>
        </p:cxnSp>
        <p:cxnSp>
          <p:nvCxnSpPr>
            <p:cNvPr id="42" name="Google Shape;544;p28">
              <a:extLst>
                <a:ext uri="{FF2B5EF4-FFF2-40B4-BE49-F238E27FC236}">
                  <a16:creationId xmlns:a16="http://schemas.microsoft.com/office/drawing/2014/main" id="{8F234B20-4D57-78C3-4D2D-E2929AEE10AB}"/>
                </a:ext>
              </a:extLst>
            </p:cNvPr>
            <p:cNvCxnSpPr/>
            <p:nvPr/>
          </p:nvCxnSpPr>
          <p:spPr>
            <a:xfrm flipH="1">
              <a:off x="7747253" y="3279517"/>
              <a:ext cx="789360" cy="405137"/>
            </a:xfrm>
            <a:prstGeom prst="straightConnector1">
              <a:avLst/>
            </a:prstGeom>
            <a:noFill/>
            <a:ln w="25400" cap="flat" cmpd="sng">
              <a:solidFill>
                <a:srgbClr val="1E3D51"/>
              </a:solidFill>
              <a:prstDash val="solid"/>
              <a:round/>
              <a:headEnd type="none" w="sm" len="sm"/>
              <a:tailEnd type="none" w="sm" len="sm"/>
            </a:ln>
            <a:effectLst/>
          </p:spPr>
        </p:cxnSp>
        <p:cxnSp>
          <p:nvCxnSpPr>
            <p:cNvPr id="43" name="Google Shape;545;p28">
              <a:extLst>
                <a:ext uri="{FF2B5EF4-FFF2-40B4-BE49-F238E27FC236}">
                  <a16:creationId xmlns:a16="http://schemas.microsoft.com/office/drawing/2014/main" id="{9983B646-695F-71B7-6CD5-03F82B0EE84B}"/>
                </a:ext>
              </a:extLst>
            </p:cNvPr>
            <p:cNvCxnSpPr/>
            <p:nvPr/>
          </p:nvCxnSpPr>
          <p:spPr>
            <a:xfrm flipH="1">
              <a:off x="7747253" y="3279517"/>
              <a:ext cx="789360" cy="675228"/>
            </a:xfrm>
            <a:prstGeom prst="straightConnector1">
              <a:avLst/>
            </a:prstGeom>
            <a:noFill/>
            <a:ln w="25400" cap="flat" cmpd="sng">
              <a:solidFill>
                <a:srgbClr val="1E3D51"/>
              </a:solidFill>
              <a:prstDash val="solid"/>
              <a:round/>
              <a:headEnd type="none" w="sm" len="sm"/>
              <a:tailEnd type="none" w="sm" len="sm"/>
            </a:ln>
            <a:effectLst/>
          </p:spPr>
        </p:cxnSp>
        <p:cxnSp>
          <p:nvCxnSpPr>
            <p:cNvPr id="44" name="Google Shape;546;p28">
              <a:extLst>
                <a:ext uri="{FF2B5EF4-FFF2-40B4-BE49-F238E27FC236}">
                  <a16:creationId xmlns:a16="http://schemas.microsoft.com/office/drawing/2014/main" id="{425C3C7C-8378-0A4F-13BC-25D4E36BD41B}"/>
                </a:ext>
              </a:extLst>
            </p:cNvPr>
            <p:cNvCxnSpPr/>
            <p:nvPr/>
          </p:nvCxnSpPr>
          <p:spPr>
            <a:xfrm rot="10800000">
              <a:off x="8536724" y="3279517"/>
              <a:ext cx="1031095" cy="0"/>
            </a:xfrm>
            <a:prstGeom prst="straightConnector1">
              <a:avLst/>
            </a:prstGeom>
            <a:noFill/>
            <a:ln w="25400" cap="flat" cmpd="sng">
              <a:solidFill>
                <a:srgbClr val="1E3D51"/>
              </a:solidFill>
              <a:prstDash val="solid"/>
              <a:round/>
              <a:headEnd type="none" w="sm" len="sm"/>
              <a:tailEnd type="none" w="sm" len="sm"/>
            </a:ln>
            <a:effectLst/>
          </p:spPr>
        </p:cxnSp>
      </p:grpSp>
      <p:sp>
        <p:nvSpPr>
          <p:cNvPr id="4" name="Callout: Bent Line 3">
            <a:extLst>
              <a:ext uri="{FF2B5EF4-FFF2-40B4-BE49-F238E27FC236}">
                <a16:creationId xmlns:a16="http://schemas.microsoft.com/office/drawing/2014/main" id="{8F840022-B1BF-556A-32B8-0BCE8EAAA04B}"/>
              </a:ext>
            </a:extLst>
          </p:cNvPr>
          <p:cNvSpPr/>
          <p:nvPr/>
        </p:nvSpPr>
        <p:spPr>
          <a:xfrm>
            <a:off x="2613916" y="1362044"/>
            <a:ext cx="4396484" cy="443148"/>
          </a:xfrm>
          <a:prstGeom prst="borderCallout2">
            <a:avLst>
              <a:gd name="adj1" fmla="val 18750"/>
              <a:gd name="adj2" fmla="val -181"/>
              <a:gd name="adj3" fmla="val 18750"/>
              <a:gd name="adj4" fmla="val -5857"/>
              <a:gd name="adj5" fmla="val 432761"/>
              <a:gd name="adj6" fmla="val -154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Execution starts with a single thread (thread 0)</a:t>
            </a:r>
            <a:endParaRPr lang="en-US" sz="1600" dirty="0"/>
          </a:p>
        </p:txBody>
      </p:sp>
      <p:sp>
        <p:nvSpPr>
          <p:cNvPr id="61" name="Callout: Bent Line 60">
            <a:extLst>
              <a:ext uri="{FF2B5EF4-FFF2-40B4-BE49-F238E27FC236}">
                <a16:creationId xmlns:a16="http://schemas.microsoft.com/office/drawing/2014/main" id="{FEBC3749-BF26-F88C-7C34-A60955E71A4B}"/>
              </a:ext>
            </a:extLst>
          </p:cNvPr>
          <p:cNvSpPr/>
          <p:nvPr/>
        </p:nvSpPr>
        <p:spPr>
          <a:xfrm>
            <a:off x="3137550" y="1921232"/>
            <a:ext cx="4734311" cy="443148"/>
          </a:xfrm>
          <a:prstGeom prst="borderCallout2">
            <a:avLst>
              <a:gd name="adj1" fmla="val 18750"/>
              <a:gd name="adj2" fmla="val -181"/>
              <a:gd name="adj3" fmla="val 19825"/>
              <a:gd name="adj4" fmla="val -10298"/>
              <a:gd name="adj5" fmla="val 299488"/>
              <a:gd name="adj6" fmla="val -163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r>
              <a:rPr lang="en-US" sz="1600" dirty="0">
                <a:solidFill>
                  <a:srgbClr val="FF0000"/>
                </a:solidFill>
                <a:latin typeface="Consolas"/>
                <a:ea typeface="Consolas"/>
                <a:cs typeface="Consolas"/>
                <a:sym typeface="Consolas"/>
              </a:rPr>
              <a:t>#pragma </a:t>
            </a:r>
            <a:r>
              <a:rPr lang="en-US" sz="1600" dirty="0" err="1">
                <a:solidFill>
                  <a:srgbClr val="FF0000"/>
                </a:solidFill>
                <a:latin typeface="Consolas"/>
                <a:ea typeface="Consolas"/>
                <a:cs typeface="Consolas"/>
                <a:sym typeface="Consolas"/>
              </a:rPr>
              <a:t>omp</a:t>
            </a:r>
            <a:r>
              <a:rPr lang="en-US" sz="1600" dirty="0">
                <a:solidFill>
                  <a:srgbClr val="FF0000"/>
                </a:solidFill>
                <a:latin typeface="Consolas"/>
                <a:ea typeface="Consolas"/>
                <a:cs typeface="Consolas"/>
                <a:sym typeface="Consolas"/>
              </a:rPr>
              <a:t> parallel </a:t>
            </a:r>
            <a:r>
              <a:rPr lang="en-US" sz="1600" dirty="0">
                <a:solidFill>
                  <a:schemeClr val="dk1"/>
                </a:solidFill>
                <a:latin typeface="Arial"/>
                <a:ea typeface="Arial"/>
                <a:cs typeface="Arial"/>
                <a:sym typeface="Arial"/>
              </a:rPr>
              <a:t>spawns multiple threads</a:t>
            </a:r>
            <a:endParaRPr lang="en-US" sz="1600" dirty="0"/>
          </a:p>
        </p:txBody>
      </p:sp>
      <p:sp>
        <p:nvSpPr>
          <p:cNvPr id="62" name="Callout: Bent Line 61">
            <a:extLst>
              <a:ext uri="{FF2B5EF4-FFF2-40B4-BE49-F238E27FC236}">
                <a16:creationId xmlns:a16="http://schemas.microsoft.com/office/drawing/2014/main" id="{CCC603FE-60A3-F524-D0A5-03F646E6A974}"/>
              </a:ext>
            </a:extLst>
          </p:cNvPr>
          <p:cNvSpPr/>
          <p:nvPr/>
        </p:nvSpPr>
        <p:spPr>
          <a:xfrm>
            <a:off x="6000053" y="4521044"/>
            <a:ext cx="4777484" cy="443148"/>
          </a:xfrm>
          <a:prstGeom prst="borderCallout2">
            <a:avLst>
              <a:gd name="adj1" fmla="val 18750"/>
              <a:gd name="adj2" fmla="val -181"/>
              <a:gd name="adj3" fmla="val 18750"/>
              <a:gd name="adj4" fmla="val -5857"/>
              <a:gd name="adj5" fmla="val -279758"/>
              <a:gd name="adj6" fmla="val -201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At the end of the parallel region, execution returns to a single thread (thread 0)</a:t>
            </a:r>
            <a:endParaRPr lang="en-US" sz="1600" dirty="0"/>
          </a:p>
        </p:txBody>
      </p:sp>
      <p:sp>
        <p:nvSpPr>
          <p:cNvPr id="48" name="TextBox 47">
            <a:extLst>
              <a:ext uri="{FF2B5EF4-FFF2-40B4-BE49-F238E27FC236}">
                <a16:creationId xmlns:a16="http://schemas.microsoft.com/office/drawing/2014/main" id="{DD42C267-E635-27DD-FF77-5DCE6342D077}"/>
              </a:ext>
            </a:extLst>
          </p:cNvPr>
          <p:cNvSpPr txBox="1"/>
          <p:nvPr/>
        </p:nvSpPr>
        <p:spPr>
          <a:xfrm>
            <a:off x="3511073" y="3613547"/>
            <a:ext cx="313343" cy="369332"/>
          </a:xfrm>
          <a:prstGeom prst="rect">
            <a:avLst/>
          </a:prstGeom>
          <a:noFill/>
        </p:spPr>
        <p:txBody>
          <a:bodyPr wrap="square" rtlCol="0">
            <a:spAutoFit/>
          </a:bodyPr>
          <a:lstStyle/>
          <a:p>
            <a:r>
              <a:rPr lang="en-US" b="1" dirty="0"/>
              <a:t>⁞</a:t>
            </a:r>
          </a:p>
        </p:txBody>
      </p:sp>
      <p:sp>
        <p:nvSpPr>
          <p:cNvPr id="49" name="TextBox 48">
            <a:extLst>
              <a:ext uri="{FF2B5EF4-FFF2-40B4-BE49-F238E27FC236}">
                <a16:creationId xmlns:a16="http://schemas.microsoft.com/office/drawing/2014/main" id="{6FE8493B-EA89-A413-E95F-6E76EF044DEE}"/>
              </a:ext>
            </a:extLst>
          </p:cNvPr>
          <p:cNvSpPr txBox="1"/>
          <p:nvPr/>
        </p:nvSpPr>
        <p:spPr>
          <a:xfrm>
            <a:off x="7141040" y="3621340"/>
            <a:ext cx="313343" cy="369332"/>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2420884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85000" lnSpcReduction="20000"/>
          </a:bodyPr>
          <a:lstStyle/>
          <a:p>
            <a:pPr marL="0" indent="0">
              <a:buNone/>
            </a:pPr>
            <a:r>
              <a:rPr lang="en-US" dirty="0">
                <a:latin typeface="Courier Std" panose="02070409020205020404" pitchFamily="49" charset="0"/>
              </a:rPr>
              <a:t> /* step 4: LU factorization */</a:t>
            </a:r>
          </a:p>
          <a:p>
            <a:pPr marL="0" indent="0">
              <a:buNone/>
            </a:pPr>
            <a:r>
              <a:rPr lang="en-US" dirty="0">
                <a:latin typeface="Courier Std" panose="02070409020205020404" pitchFamily="49" charset="0"/>
              </a:rPr>
              <a:t>  if (</a:t>
            </a:r>
            <a:r>
              <a:rPr lang="en-US" dirty="0" err="1">
                <a:latin typeface="Courier Std" panose="02070409020205020404" pitchFamily="49" charset="0"/>
              </a:rPr>
              <a:t>pivot_on</a:t>
            </a:r>
            <a:r>
              <a:rPr lang="en-US" dirty="0">
                <a:latin typeface="Courier Std" panose="02070409020205020404" pitchFamily="49" charset="0"/>
              </a:rPr>
              <a:t>){</a:t>
            </a:r>
          </a:p>
          <a:p>
            <a:pPr marL="0" indent="0">
              <a:buNone/>
            </a:pPr>
            <a:r>
              <a:rPr lang="en-US" dirty="0">
                <a:latin typeface="Courier Std" panose="02070409020205020404" pitchFamily="49" charset="0"/>
              </a:rPr>
              <a:t>    status = </a:t>
            </a:r>
            <a:r>
              <a:rPr lang="en-US" dirty="0" err="1">
                <a:latin typeface="Courier Std" panose="02070409020205020404" pitchFamily="49" charset="0"/>
              </a:rPr>
              <a:t>cusolverDnDgetrf</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d_work</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d_Ipiv</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d_info</a:t>
            </a:r>
            <a:r>
              <a:rPr lang="en-US" dirty="0">
                <a:latin typeface="Courier Std" panose="02070409020205020404" pitchFamily="49" charset="0"/>
              </a:rPr>
              <a:t>);</a:t>
            </a:r>
          </a:p>
        </p:txBody>
      </p:sp>
    </p:spTree>
    <p:extLst>
      <p:ext uri="{BB962C8B-B14F-4D97-AF65-F5344CB8AC3E}">
        <p14:creationId xmlns:p14="http://schemas.microsoft.com/office/powerpoint/2010/main" val="16965501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85000" lnSpcReduction="20000"/>
          </a:bodyPr>
          <a:lstStyle/>
          <a:p>
            <a:pPr marL="0" indent="0">
              <a:buNone/>
            </a:pPr>
            <a:r>
              <a:rPr lang="en-US" dirty="0">
                <a:latin typeface="Courier Std" panose="02070409020205020404" pitchFamily="49" charset="0"/>
              </a:rPr>
              <a:t> }else{</a:t>
            </a:r>
          </a:p>
          <a:p>
            <a:pPr marL="0" indent="0">
              <a:buNone/>
            </a:pPr>
            <a:r>
              <a:rPr lang="en-US" dirty="0">
                <a:latin typeface="Courier Std" panose="02070409020205020404" pitchFamily="49" charset="0"/>
              </a:rPr>
              <a:t>    status = </a:t>
            </a:r>
            <a:r>
              <a:rPr lang="en-US" dirty="0" err="1">
                <a:latin typeface="Courier Std" panose="02070409020205020404" pitchFamily="49" charset="0"/>
              </a:rPr>
              <a:t>cusolverDnDgetrf</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d_work</a:t>
            </a:r>
            <a:r>
              <a:rPr lang="en-US" dirty="0">
                <a:latin typeface="Courier Std" panose="02070409020205020404" pitchFamily="49" charset="0"/>
              </a:rPr>
              <a:t>,</a:t>
            </a:r>
          </a:p>
          <a:p>
            <a:pPr marL="0" indent="0">
              <a:buNone/>
            </a:pPr>
            <a:r>
              <a:rPr lang="en-US" dirty="0">
                <a:latin typeface="Courier Std" panose="02070409020205020404" pitchFamily="49" charset="0"/>
              </a:rPr>
              <a:t>                              NULL,</a:t>
            </a:r>
          </a:p>
          <a:p>
            <a:pPr marL="0" indent="0">
              <a:buNone/>
            </a:pPr>
            <a:r>
              <a:rPr lang="en-US" dirty="0">
                <a:latin typeface="Courier Std" panose="02070409020205020404" pitchFamily="49" charset="0"/>
              </a:rPr>
              <a:t>                              </a:t>
            </a:r>
            <a:r>
              <a:rPr lang="en-US" dirty="0" err="1">
                <a:latin typeface="Courier Std" panose="02070409020205020404" pitchFamily="49" charset="0"/>
              </a:rPr>
              <a:t>d_info</a:t>
            </a:r>
            <a:r>
              <a:rPr lang="en-US" dirty="0">
                <a:latin typeface="Courier Std" panose="02070409020205020404" pitchFamily="49" charset="0"/>
              </a:rPr>
              <a:t>);</a:t>
            </a:r>
          </a:p>
          <a:p>
            <a:pPr marL="0" indent="0">
              <a:buNone/>
            </a:pPr>
            <a:r>
              <a:rPr lang="en-US" dirty="0">
                <a:latin typeface="Courier Std" panose="02070409020205020404" pitchFamily="49" charset="0"/>
              </a:rPr>
              <a:t>  }</a:t>
            </a:r>
          </a:p>
        </p:txBody>
      </p:sp>
    </p:spTree>
    <p:extLst>
      <p:ext uri="{BB962C8B-B14F-4D97-AF65-F5344CB8AC3E}">
        <p14:creationId xmlns:p14="http://schemas.microsoft.com/office/powerpoint/2010/main" val="37551154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a:xfrm>
            <a:off x="838200" y="1405054"/>
            <a:ext cx="10515600" cy="5452945"/>
          </a:xfrm>
        </p:spPr>
        <p:txBody>
          <a:bodyPr>
            <a:normAutofit fontScale="92500" lnSpcReduction="10000"/>
          </a:bodyPr>
          <a:lstStyle/>
          <a:p>
            <a:pPr marL="0" indent="0">
              <a:buNone/>
            </a:pPr>
            <a:r>
              <a:rPr lang="en-US" sz="1000" dirty="0">
                <a:latin typeface="Courier Std" panose="02070409020205020404" pitchFamily="49" charset="0"/>
              </a:rPr>
              <a:t> cudaStat1 = </a:t>
            </a:r>
            <a:r>
              <a:rPr lang="en-US" sz="1000" dirty="0" err="1">
                <a:latin typeface="Courier Std" panose="02070409020205020404" pitchFamily="49" charset="0"/>
              </a:rPr>
              <a:t>cudaDeviceSynchronize</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assert(CUSOLVER_STATUS_SUCCESS == status);</a:t>
            </a:r>
          </a:p>
          <a:p>
            <a:pPr marL="0" indent="0">
              <a:buNone/>
            </a:pPr>
            <a:r>
              <a:rPr lang="en-US" sz="1000" dirty="0">
                <a:latin typeface="Courier Std" panose="02070409020205020404" pitchFamily="49" charset="0"/>
              </a:rPr>
              <a:t>  assert(</a:t>
            </a:r>
            <a:r>
              <a:rPr lang="en-US" sz="1000" dirty="0" err="1">
                <a:latin typeface="Courier Std" panose="02070409020205020404" pitchFamily="49" charset="0"/>
              </a:rPr>
              <a:t>cudaSuccess</a:t>
            </a:r>
            <a:r>
              <a:rPr lang="en-US" sz="1000" dirty="0">
                <a:latin typeface="Courier Std" panose="02070409020205020404" pitchFamily="49" charset="0"/>
              </a:rPr>
              <a:t> == cudaStat1);</a:t>
            </a:r>
          </a:p>
          <a:p>
            <a:pPr marL="0" indent="0">
              <a:buNone/>
            </a:pPr>
            <a:endParaRPr lang="en-US" sz="1000" dirty="0">
              <a:latin typeface="Courier Std" panose="02070409020205020404" pitchFamily="49" charset="0"/>
            </a:endParaRPr>
          </a:p>
          <a:p>
            <a:pPr marL="0" indent="0">
              <a:buNone/>
            </a:pPr>
            <a:r>
              <a:rPr lang="en-US" sz="1000" dirty="0">
                <a:latin typeface="Courier Std" panose="02070409020205020404" pitchFamily="49" charset="0"/>
              </a:rPr>
              <a:t>  if (</a:t>
            </a:r>
            <a:r>
              <a:rPr lang="en-US" sz="1000" dirty="0" err="1">
                <a:latin typeface="Courier Std" panose="02070409020205020404" pitchFamily="49" charset="0"/>
              </a:rPr>
              <a:t>pivot_on</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cudaStat1 = </a:t>
            </a:r>
            <a:r>
              <a:rPr lang="en-US" sz="1000" dirty="0" err="1">
                <a:latin typeface="Courier Std" panose="02070409020205020404" pitchFamily="49" charset="0"/>
              </a:rPr>
              <a:t>cudaMemcpy</a:t>
            </a:r>
            <a:r>
              <a:rPr lang="en-US" sz="1000" dirty="0">
                <a:latin typeface="Courier Std" panose="02070409020205020404" pitchFamily="49" charset="0"/>
              </a:rPr>
              <a:t>(</a:t>
            </a:r>
            <a:r>
              <a:rPr lang="en-US" sz="1000" dirty="0" err="1">
                <a:latin typeface="Courier Std" panose="02070409020205020404" pitchFamily="49" charset="0"/>
              </a:rPr>
              <a:t>Ipiv</a:t>
            </a:r>
            <a:r>
              <a:rPr lang="en-US" sz="1000" dirty="0">
                <a:latin typeface="Courier Std" panose="02070409020205020404" pitchFamily="49" charset="0"/>
              </a:rPr>
              <a:t> , </a:t>
            </a:r>
            <a:r>
              <a:rPr lang="en-US" sz="1000" dirty="0" err="1">
                <a:latin typeface="Courier Std" panose="02070409020205020404" pitchFamily="49" charset="0"/>
              </a:rPr>
              <a:t>d_Ipiv</a:t>
            </a:r>
            <a:r>
              <a:rPr lang="en-US" sz="1000" dirty="0">
                <a:latin typeface="Courier Std" panose="02070409020205020404" pitchFamily="49" charset="0"/>
              </a:rPr>
              <a:t>, </a:t>
            </a:r>
            <a:r>
              <a:rPr lang="en-US" sz="1000" dirty="0" err="1">
                <a:latin typeface="Courier Std" panose="02070409020205020404" pitchFamily="49" charset="0"/>
              </a:rPr>
              <a:t>sizeof</a:t>
            </a:r>
            <a:r>
              <a:rPr lang="en-US" sz="1000" dirty="0">
                <a:latin typeface="Courier Std" panose="02070409020205020404" pitchFamily="49" charset="0"/>
              </a:rPr>
              <a:t>(int)*m, </a:t>
            </a:r>
            <a:r>
              <a:rPr lang="en-US" sz="1000" dirty="0" err="1">
                <a:latin typeface="Courier Std" panose="02070409020205020404" pitchFamily="49" charset="0"/>
              </a:rPr>
              <a:t>cudaMemcpyDeviceToHost</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a:t>
            </a:r>
          </a:p>
          <a:p>
            <a:pPr marL="0" indent="0">
              <a:buNone/>
            </a:pPr>
            <a:r>
              <a:rPr lang="en-US" sz="1000" dirty="0">
                <a:latin typeface="Courier Std" panose="02070409020205020404" pitchFamily="49" charset="0"/>
              </a:rPr>
              <a:t>  cudaStat2 = </a:t>
            </a:r>
            <a:r>
              <a:rPr lang="en-US" sz="1000" dirty="0" err="1">
                <a:latin typeface="Courier Std" panose="02070409020205020404" pitchFamily="49" charset="0"/>
              </a:rPr>
              <a:t>cudaMemcpy</a:t>
            </a:r>
            <a:r>
              <a:rPr lang="en-US" sz="1000" dirty="0">
                <a:latin typeface="Courier Std" panose="02070409020205020404" pitchFamily="49" charset="0"/>
              </a:rPr>
              <a:t>(LU   , </a:t>
            </a:r>
            <a:r>
              <a:rPr lang="en-US" sz="1000" dirty="0" err="1">
                <a:latin typeface="Courier Std" panose="02070409020205020404" pitchFamily="49" charset="0"/>
              </a:rPr>
              <a:t>d_A</a:t>
            </a:r>
            <a:r>
              <a:rPr lang="en-US" sz="1000" dirty="0">
                <a:latin typeface="Courier Std" panose="02070409020205020404" pitchFamily="49" charset="0"/>
              </a:rPr>
              <a:t>   , </a:t>
            </a:r>
            <a:r>
              <a:rPr lang="en-US" sz="1000" dirty="0" err="1">
                <a:latin typeface="Courier Std" panose="02070409020205020404" pitchFamily="49" charset="0"/>
              </a:rPr>
              <a:t>sizeof</a:t>
            </a:r>
            <a:r>
              <a:rPr lang="en-US" sz="1000" dirty="0">
                <a:latin typeface="Courier Std" panose="02070409020205020404" pitchFamily="49" charset="0"/>
              </a:rPr>
              <a:t>(double)*</a:t>
            </a:r>
            <a:r>
              <a:rPr lang="en-US" sz="1000" dirty="0" err="1">
                <a:latin typeface="Courier Std" panose="02070409020205020404" pitchFamily="49" charset="0"/>
              </a:rPr>
              <a:t>lda</a:t>
            </a:r>
            <a:r>
              <a:rPr lang="en-US" sz="1000" dirty="0">
                <a:latin typeface="Courier Std" panose="02070409020205020404" pitchFamily="49" charset="0"/>
              </a:rPr>
              <a:t>*m, </a:t>
            </a:r>
            <a:r>
              <a:rPr lang="en-US" sz="1000" dirty="0" err="1">
                <a:latin typeface="Courier Std" panose="02070409020205020404" pitchFamily="49" charset="0"/>
              </a:rPr>
              <a:t>cudaMemcpyDeviceToHost</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cudaStat3 = </a:t>
            </a:r>
            <a:r>
              <a:rPr lang="en-US" sz="1000" dirty="0" err="1">
                <a:latin typeface="Courier Std" panose="02070409020205020404" pitchFamily="49" charset="0"/>
              </a:rPr>
              <a:t>cudaMemcpy</a:t>
            </a:r>
            <a:r>
              <a:rPr lang="en-US" sz="1000" dirty="0">
                <a:latin typeface="Courier Std" panose="02070409020205020404" pitchFamily="49" charset="0"/>
              </a:rPr>
              <a:t>(&amp;info, </a:t>
            </a:r>
            <a:r>
              <a:rPr lang="en-US" sz="1000" dirty="0" err="1">
                <a:latin typeface="Courier Std" panose="02070409020205020404" pitchFamily="49" charset="0"/>
              </a:rPr>
              <a:t>d_info</a:t>
            </a:r>
            <a:r>
              <a:rPr lang="en-US" sz="1000" dirty="0">
                <a:latin typeface="Courier Std" panose="02070409020205020404" pitchFamily="49" charset="0"/>
              </a:rPr>
              <a:t>, </a:t>
            </a:r>
            <a:r>
              <a:rPr lang="en-US" sz="1000" dirty="0" err="1">
                <a:latin typeface="Courier Std" panose="02070409020205020404" pitchFamily="49" charset="0"/>
              </a:rPr>
              <a:t>sizeof</a:t>
            </a:r>
            <a:r>
              <a:rPr lang="en-US" sz="1000" dirty="0">
                <a:latin typeface="Courier Std" panose="02070409020205020404" pitchFamily="49" charset="0"/>
              </a:rPr>
              <a:t>(int), </a:t>
            </a:r>
            <a:r>
              <a:rPr lang="en-US" sz="1000" dirty="0" err="1">
                <a:latin typeface="Courier Std" panose="02070409020205020404" pitchFamily="49" charset="0"/>
              </a:rPr>
              <a:t>cudaMemcpyDeviceToHost</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assert(</a:t>
            </a:r>
            <a:r>
              <a:rPr lang="en-US" sz="1000" dirty="0" err="1">
                <a:latin typeface="Courier Std" panose="02070409020205020404" pitchFamily="49" charset="0"/>
              </a:rPr>
              <a:t>cudaSuccess</a:t>
            </a:r>
            <a:r>
              <a:rPr lang="en-US" sz="1000" dirty="0">
                <a:latin typeface="Courier Std" panose="02070409020205020404" pitchFamily="49" charset="0"/>
              </a:rPr>
              <a:t> == cudaStat1);</a:t>
            </a:r>
          </a:p>
          <a:p>
            <a:pPr marL="0" indent="0">
              <a:buNone/>
            </a:pPr>
            <a:r>
              <a:rPr lang="en-US" sz="1000" dirty="0">
                <a:latin typeface="Courier Std" panose="02070409020205020404" pitchFamily="49" charset="0"/>
              </a:rPr>
              <a:t>  assert(</a:t>
            </a:r>
            <a:r>
              <a:rPr lang="en-US" sz="1000" dirty="0" err="1">
                <a:latin typeface="Courier Std" panose="02070409020205020404" pitchFamily="49" charset="0"/>
              </a:rPr>
              <a:t>cudaSuccess</a:t>
            </a:r>
            <a:r>
              <a:rPr lang="en-US" sz="1000" dirty="0">
                <a:latin typeface="Courier Std" panose="02070409020205020404" pitchFamily="49" charset="0"/>
              </a:rPr>
              <a:t> == cudaStat2);</a:t>
            </a:r>
          </a:p>
          <a:p>
            <a:pPr marL="0" indent="0">
              <a:buNone/>
            </a:pPr>
            <a:r>
              <a:rPr lang="en-US" sz="1000" dirty="0">
                <a:latin typeface="Courier Std" panose="02070409020205020404" pitchFamily="49" charset="0"/>
              </a:rPr>
              <a:t>  assert(</a:t>
            </a:r>
            <a:r>
              <a:rPr lang="en-US" sz="1000" dirty="0" err="1">
                <a:latin typeface="Courier Std" panose="02070409020205020404" pitchFamily="49" charset="0"/>
              </a:rPr>
              <a:t>cudaSuccess</a:t>
            </a:r>
            <a:r>
              <a:rPr lang="en-US" sz="1000" dirty="0">
                <a:latin typeface="Courier Std" panose="02070409020205020404" pitchFamily="49" charset="0"/>
              </a:rPr>
              <a:t> == cudaStat3);</a:t>
            </a:r>
          </a:p>
          <a:p>
            <a:pPr marL="0" indent="0">
              <a:buNone/>
            </a:pPr>
            <a:endParaRPr lang="en-US" sz="1000" dirty="0">
              <a:latin typeface="Courier Std" panose="02070409020205020404" pitchFamily="49" charset="0"/>
            </a:endParaRPr>
          </a:p>
          <a:p>
            <a:pPr marL="0" indent="0">
              <a:buNone/>
            </a:pPr>
            <a:r>
              <a:rPr lang="en-US" sz="1000" dirty="0">
                <a:latin typeface="Courier Std" panose="02070409020205020404" pitchFamily="49" charset="0"/>
              </a:rPr>
              <a:t>  if ( 0 &gt; info ){</a:t>
            </a:r>
          </a:p>
          <a:p>
            <a:pPr marL="0" indent="0">
              <a:buNone/>
            </a:pPr>
            <a:r>
              <a:rPr lang="en-US" sz="1000" dirty="0">
                <a:latin typeface="Courier Std" panose="02070409020205020404" pitchFamily="49" charset="0"/>
              </a:rPr>
              <a:t>    </a:t>
            </a:r>
            <a:r>
              <a:rPr lang="en-US" sz="1000" dirty="0" err="1">
                <a:latin typeface="Courier Std" panose="02070409020205020404" pitchFamily="49" charset="0"/>
              </a:rPr>
              <a:t>printf</a:t>
            </a:r>
            <a:r>
              <a:rPr lang="en-US" sz="1000" dirty="0">
                <a:latin typeface="Courier Std" panose="02070409020205020404" pitchFamily="49" charset="0"/>
              </a:rPr>
              <a:t>("%d-</a:t>
            </a:r>
            <a:r>
              <a:rPr lang="en-US" sz="1000" dirty="0" err="1">
                <a:latin typeface="Courier Std" panose="02070409020205020404" pitchFamily="49" charset="0"/>
              </a:rPr>
              <a:t>th</a:t>
            </a:r>
            <a:r>
              <a:rPr lang="en-US" sz="1000" dirty="0">
                <a:latin typeface="Courier Std" panose="02070409020205020404" pitchFamily="49" charset="0"/>
              </a:rPr>
              <a:t> parameter is wrong \n", -info);</a:t>
            </a:r>
          </a:p>
          <a:p>
            <a:pPr marL="0" indent="0">
              <a:buNone/>
            </a:pPr>
            <a:r>
              <a:rPr lang="en-US" sz="1000" dirty="0">
                <a:latin typeface="Courier Std" panose="02070409020205020404" pitchFamily="49" charset="0"/>
              </a:rPr>
              <a:t>    exit(1);</a:t>
            </a:r>
          </a:p>
          <a:p>
            <a:pPr marL="0" indent="0">
              <a:buNone/>
            </a:pPr>
            <a:r>
              <a:rPr lang="en-US" sz="1000" dirty="0">
                <a:latin typeface="Courier Std" panose="02070409020205020404" pitchFamily="49" charset="0"/>
              </a:rPr>
              <a:t>  }</a:t>
            </a:r>
          </a:p>
          <a:p>
            <a:pPr marL="0" indent="0">
              <a:buNone/>
            </a:pPr>
            <a:r>
              <a:rPr lang="en-US" sz="1000" dirty="0">
                <a:latin typeface="Courier Std" panose="02070409020205020404" pitchFamily="49" charset="0"/>
              </a:rPr>
              <a:t>  if (</a:t>
            </a:r>
            <a:r>
              <a:rPr lang="en-US" sz="1000" dirty="0" err="1">
                <a:latin typeface="Courier Std" panose="02070409020205020404" pitchFamily="49" charset="0"/>
              </a:rPr>
              <a:t>pivot_on</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a:t>
            </a:r>
            <a:r>
              <a:rPr lang="en-US" sz="1000" dirty="0" err="1">
                <a:latin typeface="Courier Std" panose="02070409020205020404" pitchFamily="49" charset="0"/>
              </a:rPr>
              <a:t>printf</a:t>
            </a:r>
            <a:r>
              <a:rPr lang="en-US" sz="1000" dirty="0">
                <a:latin typeface="Courier Std" panose="02070409020205020404" pitchFamily="49" charset="0"/>
              </a:rPr>
              <a:t>("pivoting sequence, </a:t>
            </a:r>
            <a:r>
              <a:rPr lang="en-US" sz="1000" dirty="0" err="1">
                <a:latin typeface="Courier Std" panose="02070409020205020404" pitchFamily="49" charset="0"/>
              </a:rPr>
              <a:t>matlab</a:t>
            </a:r>
            <a:r>
              <a:rPr lang="en-US" sz="1000" dirty="0">
                <a:latin typeface="Courier Std" panose="02070409020205020404" pitchFamily="49" charset="0"/>
              </a:rPr>
              <a:t> base-1\n");</a:t>
            </a:r>
          </a:p>
          <a:p>
            <a:pPr marL="0" indent="0">
              <a:buNone/>
            </a:pPr>
            <a:r>
              <a:rPr lang="en-US" sz="1000" dirty="0">
                <a:latin typeface="Courier Std" panose="02070409020205020404" pitchFamily="49" charset="0"/>
              </a:rPr>
              <a:t>    for(int j = 0 ; j &lt; m ; </a:t>
            </a:r>
            <a:r>
              <a:rPr lang="en-US" sz="1000" dirty="0" err="1">
                <a:latin typeface="Courier Std" panose="02070409020205020404" pitchFamily="49" charset="0"/>
              </a:rPr>
              <a:t>j++</a:t>
            </a:r>
            <a:r>
              <a:rPr lang="en-US" sz="1000" dirty="0">
                <a:latin typeface="Courier Std" panose="02070409020205020404" pitchFamily="49" charset="0"/>
              </a:rPr>
              <a:t>){</a:t>
            </a:r>
          </a:p>
          <a:p>
            <a:pPr marL="0" indent="0">
              <a:buNone/>
            </a:pPr>
            <a:r>
              <a:rPr lang="en-US" sz="1000" dirty="0">
                <a:latin typeface="Courier Std" panose="02070409020205020404" pitchFamily="49" charset="0"/>
              </a:rPr>
              <a:t>      </a:t>
            </a:r>
            <a:r>
              <a:rPr lang="en-US" sz="1000" dirty="0" err="1">
                <a:latin typeface="Courier Std" panose="02070409020205020404" pitchFamily="49" charset="0"/>
              </a:rPr>
              <a:t>printf</a:t>
            </a:r>
            <a:r>
              <a:rPr lang="en-US" sz="1000" dirty="0">
                <a:latin typeface="Courier Std" panose="02070409020205020404" pitchFamily="49" charset="0"/>
              </a:rPr>
              <a:t>("</a:t>
            </a:r>
            <a:r>
              <a:rPr lang="en-US" sz="1000" dirty="0" err="1">
                <a:latin typeface="Courier Std" panose="02070409020205020404" pitchFamily="49" charset="0"/>
              </a:rPr>
              <a:t>Ipiv</a:t>
            </a:r>
            <a:r>
              <a:rPr lang="en-US" sz="1000" dirty="0">
                <a:latin typeface="Courier Std" panose="02070409020205020404" pitchFamily="49" charset="0"/>
              </a:rPr>
              <a:t>(%d) = %d\n", j+1, </a:t>
            </a:r>
            <a:r>
              <a:rPr lang="en-US" sz="1000" dirty="0" err="1">
                <a:latin typeface="Courier Std" panose="02070409020205020404" pitchFamily="49" charset="0"/>
              </a:rPr>
              <a:t>Ipiv</a:t>
            </a:r>
            <a:r>
              <a:rPr lang="en-US" sz="1000" dirty="0">
                <a:latin typeface="Courier Std" panose="02070409020205020404" pitchFamily="49" charset="0"/>
              </a:rPr>
              <a:t>[j]);</a:t>
            </a:r>
          </a:p>
          <a:p>
            <a:pPr marL="0" indent="0">
              <a:buNone/>
            </a:pPr>
            <a:r>
              <a:rPr lang="en-US" sz="1000" dirty="0">
                <a:latin typeface="Courier Std" panose="02070409020205020404" pitchFamily="49" charset="0"/>
              </a:rPr>
              <a:t>    }</a:t>
            </a:r>
          </a:p>
          <a:p>
            <a:pPr marL="0" indent="0">
              <a:buNone/>
            </a:pPr>
            <a:r>
              <a:rPr lang="en-US" sz="1000" dirty="0">
                <a:latin typeface="Courier Std" panose="02070409020205020404" pitchFamily="49" charset="0"/>
              </a:rPr>
              <a:t>  }</a:t>
            </a:r>
          </a:p>
        </p:txBody>
      </p:sp>
    </p:spTree>
    <p:extLst>
      <p:ext uri="{BB962C8B-B14F-4D97-AF65-F5344CB8AC3E}">
        <p14:creationId xmlns:p14="http://schemas.microsoft.com/office/powerpoint/2010/main" val="1838368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a:xfrm>
            <a:off x="838200" y="1825624"/>
            <a:ext cx="10515600" cy="5032375"/>
          </a:xfrm>
        </p:spPr>
        <p:txBody>
          <a:bodyPr>
            <a:normAutofit fontScale="47500" lnSpcReduction="20000"/>
          </a:bodyPr>
          <a:lstStyle/>
          <a:p>
            <a:pPr marL="0" indent="0">
              <a:buNone/>
            </a:pPr>
            <a:r>
              <a:rPr lang="en-US" dirty="0">
                <a:latin typeface="Courier Std" panose="02070409020205020404" pitchFamily="49" charset="0"/>
              </a:rPr>
              <a:t> /*</a:t>
            </a:r>
          </a:p>
          <a:p>
            <a:pPr marL="0" indent="0">
              <a:buNone/>
            </a:pPr>
            <a:r>
              <a:rPr lang="en-US" dirty="0">
                <a:latin typeface="Courier Std" panose="02070409020205020404" pitchFamily="49" charset="0"/>
              </a:rPr>
              <a:t>   * step 5: solve A*X = B</a:t>
            </a:r>
          </a:p>
          <a:p>
            <a:pPr marL="0" indent="0">
              <a:buNone/>
            </a:pPr>
            <a:r>
              <a:rPr lang="en-US" dirty="0">
                <a:latin typeface="Courier Std" panose="02070409020205020404" pitchFamily="49" charset="0"/>
              </a:rPr>
              <a:t>   *       | 1 |       | -0.3333 |</a:t>
            </a:r>
          </a:p>
          <a:p>
            <a:pPr marL="0" indent="0">
              <a:buNone/>
            </a:pPr>
            <a:r>
              <a:rPr lang="en-US" dirty="0">
                <a:latin typeface="Courier Std" panose="02070409020205020404" pitchFamily="49" charset="0"/>
              </a:rPr>
              <a:t>   *   B = | 2 |,  X = |  0.6667 |</a:t>
            </a:r>
          </a:p>
          <a:p>
            <a:pPr marL="0" indent="0">
              <a:buNone/>
            </a:pPr>
            <a:r>
              <a:rPr lang="en-US" dirty="0">
                <a:latin typeface="Courier Std" panose="02070409020205020404" pitchFamily="49" charset="0"/>
              </a:rPr>
              <a:t>   *       | 3 |       |  0      |</a:t>
            </a:r>
          </a:p>
          <a:p>
            <a:pPr marL="0" indent="0">
              <a:buNone/>
            </a:pPr>
            <a:r>
              <a:rPr lang="en-US" dirty="0">
                <a:latin typeface="Courier Std" panose="02070409020205020404" pitchFamily="49" charset="0"/>
              </a:rPr>
              <a:t>   *</a:t>
            </a:r>
          </a:p>
          <a:p>
            <a:pPr marL="0" indent="0">
              <a:buNone/>
            </a:pPr>
            <a:r>
              <a:rPr lang="en-US" dirty="0">
                <a:latin typeface="Courier Std" panose="02070409020205020404" pitchFamily="49" charset="0"/>
              </a:rPr>
              <a:t>   */</a:t>
            </a:r>
          </a:p>
          <a:p>
            <a:pPr marL="0" indent="0">
              <a:buNone/>
            </a:pPr>
            <a:r>
              <a:rPr lang="en-US" dirty="0">
                <a:latin typeface="Courier Std" panose="02070409020205020404" pitchFamily="49" charset="0"/>
              </a:rPr>
              <a:t>  if (</a:t>
            </a:r>
            <a:r>
              <a:rPr lang="en-US" dirty="0" err="1">
                <a:latin typeface="Courier Std" panose="02070409020205020404" pitchFamily="49" charset="0"/>
              </a:rPr>
              <a:t>pivot_on</a:t>
            </a:r>
            <a:r>
              <a:rPr lang="en-US" dirty="0">
                <a:latin typeface="Courier Std" panose="02070409020205020404" pitchFamily="49" charset="0"/>
              </a:rPr>
              <a:t>){</a:t>
            </a:r>
          </a:p>
          <a:p>
            <a:pPr marL="0" indent="0">
              <a:buNone/>
            </a:pPr>
            <a:r>
              <a:rPr lang="en-US" dirty="0">
                <a:latin typeface="Courier Std" panose="02070409020205020404" pitchFamily="49" charset="0"/>
              </a:rPr>
              <a:t>    status = </a:t>
            </a:r>
            <a:r>
              <a:rPr lang="en-US" dirty="0" err="1">
                <a:latin typeface="Courier Std" panose="02070409020205020404" pitchFamily="49" charset="0"/>
              </a:rPr>
              <a:t>cusolverDnDgetrs</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CUBLAS_OP_N,</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1, /* </a:t>
            </a:r>
            <a:r>
              <a:rPr lang="en-US" dirty="0" err="1">
                <a:latin typeface="Courier Std" panose="02070409020205020404" pitchFamily="49" charset="0"/>
              </a:rPr>
              <a:t>nrhs</a:t>
            </a:r>
            <a:r>
              <a:rPr lang="en-US" dirty="0">
                <a:latin typeface="Courier Std" panose="02070409020205020404" pitchFamily="49" charset="0"/>
              </a:rPr>
              <a:t> */</a:t>
            </a:r>
          </a:p>
          <a:p>
            <a:pPr marL="0" indent="0">
              <a:buNone/>
            </a:pPr>
            <a:r>
              <a:rPr lang="en-US" dirty="0">
                <a:latin typeface="Courier Std" panose="02070409020205020404" pitchFamily="49" charset="0"/>
              </a:rPr>
              <a:t>                              </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d_Ipiv</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d_B</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ldb</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d_info</a:t>
            </a:r>
            <a:r>
              <a:rPr lang="en-US" dirty="0">
                <a:latin typeface="Courier Std" panose="02070409020205020404" pitchFamily="49" charset="0"/>
              </a:rPr>
              <a:t>);</a:t>
            </a:r>
          </a:p>
        </p:txBody>
      </p:sp>
    </p:spTree>
    <p:extLst>
      <p:ext uri="{BB962C8B-B14F-4D97-AF65-F5344CB8AC3E}">
        <p14:creationId xmlns:p14="http://schemas.microsoft.com/office/powerpoint/2010/main" val="28520450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a:xfrm>
            <a:off x="838200" y="1825624"/>
            <a:ext cx="10515600" cy="5032375"/>
          </a:xfrm>
        </p:spPr>
        <p:txBody>
          <a:bodyPr>
            <a:normAutofit fontScale="47500" lnSpcReduction="20000"/>
          </a:bodyPr>
          <a:lstStyle/>
          <a:p>
            <a:pPr marL="0" indent="0">
              <a:buNone/>
            </a:pPr>
            <a:r>
              <a:rPr lang="en-US" dirty="0">
                <a:latin typeface="Courier Std" panose="02070409020205020404" pitchFamily="49" charset="0"/>
              </a:rPr>
              <a:t> }else{</a:t>
            </a:r>
          </a:p>
          <a:p>
            <a:pPr marL="0" indent="0">
              <a:buNone/>
            </a:pPr>
            <a:r>
              <a:rPr lang="en-US" dirty="0">
                <a:latin typeface="Courier Std" panose="02070409020205020404" pitchFamily="49" charset="0"/>
              </a:rPr>
              <a:t>    status = </a:t>
            </a:r>
            <a:r>
              <a:rPr lang="en-US" dirty="0" err="1">
                <a:latin typeface="Courier Std" panose="02070409020205020404" pitchFamily="49" charset="0"/>
              </a:rPr>
              <a:t>cusolverDnDgetrs</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CUBLAS_OP_N,</a:t>
            </a:r>
          </a:p>
          <a:p>
            <a:pPr marL="0" indent="0">
              <a:buNone/>
            </a:pPr>
            <a:r>
              <a:rPr lang="en-US" dirty="0">
                <a:latin typeface="Courier Std" panose="02070409020205020404" pitchFamily="49" charset="0"/>
              </a:rPr>
              <a:t>                              m,</a:t>
            </a:r>
          </a:p>
          <a:p>
            <a:pPr marL="0" indent="0">
              <a:buNone/>
            </a:pPr>
            <a:r>
              <a:rPr lang="en-US" dirty="0">
                <a:latin typeface="Courier Std" panose="02070409020205020404" pitchFamily="49" charset="0"/>
              </a:rPr>
              <a:t>                              1, /* </a:t>
            </a:r>
            <a:r>
              <a:rPr lang="en-US" dirty="0" err="1">
                <a:latin typeface="Courier Std" panose="02070409020205020404" pitchFamily="49" charset="0"/>
              </a:rPr>
              <a:t>nrhs</a:t>
            </a:r>
            <a:r>
              <a:rPr lang="en-US" dirty="0">
                <a:latin typeface="Courier Std" panose="02070409020205020404" pitchFamily="49" charset="0"/>
              </a:rPr>
              <a:t> */</a:t>
            </a:r>
          </a:p>
          <a:p>
            <a:pPr marL="0" indent="0">
              <a:buNone/>
            </a:pPr>
            <a:r>
              <a:rPr lang="en-US" dirty="0">
                <a:latin typeface="Courier Std" panose="02070409020205020404" pitchFamily="49" charset="0"/>
              </a:rPr>
              <a:t>                              </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lda</a:t>
            </a:r>
            <a:r>
              <a:rPr lang="en-US" dirty="0">
                <a:latin typeface="Courier Std" panose="02070409020205020404" pitchFamily="49" charset="0"/>
              </a:rPr>
              <a:t>,</a:t>
            </a:r>
          </a:p>
          <a:p>
            <a:pPr marL="0" indent="0">
              <a:buNone/>
            </a:pPr>
            <a:r>
              <a:rPr lang="en-US" dirty="0">
                <a:latin typeface="Courier Std" panose="02070409020205020404" pitchFamily="49" charset="0"/>
              </a:rPr>
              <a:t>                              NULL,</a:t>
            </a:r>
          </a:p>
          <a:p>
            <a:pPr marL="0" indent="0">
              <a:buNone/>
            </a:pPr>
            <a:r>
              <a:rPr lang="en-US" dirty="0">
                <a:latin typeface="Courier Std" panose="02070409020205020404" pitchFamily="49" charset="0"/>
              </a:rPr>
              <a:t>                              </a:t>
            </a:r>
            <a:r>
              <a:rPr lang="en-US" dirty="0" err="1">
                <a:latin typeface="Courier Std" panose="02070409020205020404" pitchFamily="49" charset="0"/>
              </a:rPr>
              <a:t>d_B</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ldb</a:t>
            </a:r>
            <a:r>
              <a:rPr lang="en-US" dirty="0">
                <a:latin typeface="Courier Std" panose="02070409020205020404" pitchFamily="49" charset="0"/>
              </a:rPr>
              <a:t>,</a:t>
            </a:r>
          </a:p>
          <a:p>
            <a:pPr marL="0" indent="0">
              <a:buNone/>
            </a:pPr>
            <a:r>
              <a:rPr lang="en-US" dirty="0">
                <a:latin typeface="Courier Std" panose="02070409020205020404" pitchFamily="49" charset="0"/>
              </a:rPr>
              <a:t>                              </a:t>
            </a:r>
            <a:r>
              <a:rPr lang="en-US" dirty="0" err="1">
                <a:latin typeface="Courier Std" panose="02070409020205020404" pitchFamily="49" charset="0"/>
              </a:rPr>
              <a:t>d_info</a:t>
            </a:r>
            <a:r>
              <a:rPr lang="en-US" dirty="0">
                <a:latin typeface="Courier Std" panose="02070409020205020404" pitchFamily="49" charset="0"/>
              </a:rPr>
              <a:t>);</a:t>
            </a:r>
          </a:p>
          <a:p>
            <a:pPr marL="0" indent="0">
              <a:buNone/>
            </a:pPr>
            <a:r>
              <a:rPr lang="en-US" dirty="0">
                <a:latin typeface="Courier Std" panose="02070409020205020404" pitchFamily="49" charset="0"/>
              </a:rPr>
              <a:t>  }</a:t>
            </a:r>
          </a:p>
          <a:p>
            <a:pPr marL="0" indent="0">
              <a:buNone/>
            </a:pPr>
            <a:r>
              <a:rPr lang="en-US" dirty="0">
                <a:latin typeface="Courier Std" panose="02070409020205020404" pitchFamily="49" charset="0"/>
              </a:rPr>
              <a:t>  cudaStat1 = </a:t>
            </a:r>
            <a:r>
              <a:rPr lang="en-US" dirty="0" err="1">
                <a:latin typeface="Courier Std" panose="02070409020205020404" pitchFamily="49" charset="0"/>
              </a:rPr>
              <a:t>cudaDeviceSynchronize</a:t>
            </a:r>
            <a:r>
              <a:rPr lang="en-US" dirty="0">
                <a:latin typeface="Courier Std" panose="02070409020205020404" pitchFamily="49" charset="0"/>
              </a:rPr>
              <a:t>();</a:t>
            </a:r>
          </a:p>
          <a:p>
            <a:pPr marL="0" indent="0">
              <a:buNone/>
            </a:pPr>
            <a:r>
              <a:rPr lang="en-US" dirty="0">
                <a:latin typeface="Courier Std" panose="02070409020205020404" pitchFamily="49" charset="0"/>
              </a:rPr>
              <a:t>  assert(CUSOLVER_STATUS_SUCCESS == status);</a:t>
            </a:r>
          </a:p>
          <a:p>
            <a:pPr marL="0" indent="0">
              <a:buNone/>
            </a:pPr>
            <a:r>
              <a:rPr lang="en-US" dirty="0">
                <a:latin typeface="Courier Std" panose="02070409020205020404" pitchFamily="49" charset="0"/>
              </a:rPr>
              <a:t>  assert(</a:t>
            </a:r>
            <a:r>
              <a:rPr lang="en-US" dirty="0" err="1">
                <a:latin typeface="Courier Std" panose="02070409020205020404" pitchFamily="49" charset="0"/>
              </a:rPr>
              <a:t>cudaSuccess</a:t>
            </a:r>
            <a:r>
              <a:rPr lang="en-US" dirty="0">
                <a:latin typeface="Courier Std" panose="02070409020205020404" pitchFamily="49" charset="0"/>
              </a:rPr>
              <a:t> == cudaStat1);</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cudaStat1 = </a:t>
            </a:r>
            <a:r>
              <a:rPr lang="en-US" dirty="0" err="1">
                <a:latin typeface="Courier Std" panose="02070409020205020404" pitchFamily="49" charset="0"/>
              </a:rPr>
              <a:t>cudaMemcpy</a:t>
            </a:r>
            <a:r>
              <a:rPr lang="en-US" dirty="0">
                <a:latin typeface="Courier Std" panose="02070409020205020404" pitchFamily="49" charset="0"/>
              </a:rPr>
              <a:t>(X , </a:t>
            </a:r>
            <a:r>
              <a:rPr lang="en-US" dirty="0" err="1">
                <a:latin typeface="Courier Std" panose="02070409020205020404" pitchFamily="49" charset="0"/>
              </a:rPr>
              <a:t>d_B</a:t>
            </a:r>
            <a:r>
              <a:rPr lang="en-US" dirty="0">
                <a:latin typeface="Courier Std" panose="02070409020205020404" pitchFamily="49" charset="0"/>
              </a:rPr>
              <a:t>, </a:t>
            </a:r>
            <a:r>
              <a:rPr lang="en-US" dirty="0" err="1">
                <a:latin typeface="Courier Std" panose="02070409020205020404" pitchFamily="49" charset="0"/>
              </a:rPr>
              <a:t>sizeof</a:t>
            </a:r>
            <a:r>
              <a:rPr lang="en-US" dirty="0">
                <a:latin typeface="Courier Std" panose="02070409020205020404" pitchFamily="49" charset="0"/>
              </a:rPr>
              <a:t>(double)*m, </a:t>
            </a:r>
            <a:r>
              <a:rPr lang="en-US" dirty="0" err="1">
                <a:latin typeface="Courier Std" panose="02070409020205020404" pitchFamily="49" charset="0"/>
              </a:rPr>
              <a:t>cudaMemcpyDeviceToHost</a:t>
            </a:r>
            <a:r>
              <a:rPr lang="en-US" dirty="0">
                <a:latin typeface="Courier Std" panose="02070409020205020404" pitchFamily="49" charset="0"/>
              </a:rPr>
              <a:t>);</a:t>
            </a:r>
          </a:p>
          <a:p>
            <a:pPr marL="0" indent="0">
              <a:buNone/>
            </a:pPr>
            <a:r>
              <a:rPr lang="en-US" dirty="0">
                <a:latin typeface="Courier Std" panose="02070409020205020404" pitchFamily="49" charset="0"/>
              </a:rPr>
              <a:t>  assert(</a:t>
            </a:r>
            <a:r>
              <a:rPr lang="en-US" dirty="0" err="1">
                <a:latin typeface="Courier Std" panose="02070409020205020404" pitchFamily="49" charset="0"/>
              </a:rPr>
              <a:t>cudaSuccess</a:t>
            </a:r>
            <a:r>
              <a:rPr lang="en-US" dirty="0">
                <a:latin typeface="Courier Std" panose="02070409020205020404" pitchFamily="49" charset="0"/>
              </a:rPr>
              <a:t> == cudaStat1);</a:t>
            </a:r>
          </a:p>
        </p:txBody>
      </p:sp>
    </p:spTree>
    <p:extLst>
      <p:ext uri="{BB962C8B-B14F-4D97-AF65-F5344CB8AC3E}">
        <p14:creationId xmlns:p14="http://schemas.microsoft.com/office/powerpoint/2010/main" val="22817468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78F-E759-494B-BDA8-E58A9BF39F41}"/>
              </a:ext>
            </a:extLst>
          </p:cNvPr>
          <p:cNvSpPr>
            <a:spLocks noGrp="1"/>
          </p:cNvSpPr>
          <p:nvPr>
            <p:ph type="title"/>
          </p:nvPr>
        </p:nvSpPr>
        <p:spPr/>
        <p:txBody>
          <a:bodyPr/>
          <a:lstStyle/>
          <a:p>
            <a:r>
              <a:rPr lang="en-US" dirty="0" err="1"/>
              <a:t>cuSOLVER</a:t>
            </a:r>
            <a:r>
              <a:rPr lang="en-US" dirty="0"/>
              <a:t> API: </a:t>
            </a:r>
            <a:r>
              <a:rPr lang="en-US" i="1" dirty="0"/>
              <a:t>LU Factorization</a:t>
            </a:r>
          </a:p>
        </p:txBody>
      </p:sp>
      <p:sp>
        <p:nvSpPr>
          <p:cNvPr id="3" name="Content Placeholder 2">
            <a:extLst>
              <a:ext uri="{FF2B5EF4-FFF2-40B4-BE49-F238E27FC236}">
                <a16:creationId xmlns:a16="http://schemas.microsoft.com/office/drawing/2014/main" id="{47BF62FF-4AED-40A4-BCBA-57286F95505C}"/>
              </a:ext>
            </a:extLst>
          </p:cNvPr>
          <p:cNvSpPr>
            <a:spLocks noGrp="1"/>
          </p:cNvSpPr>
          <p:nvPr>
            <p:ph idx="1"/>
          </p:nvPr>
        </p:nvSpPr>
        <p:spPr/>
        <p:txBody>
          <a:bodyPr>
            <a:normAutofit fontScale="92500"/>
          </a:bodyPr>
          <a:lstStyle/>
          <a:p>
            <a:pPr marL="0" indent="0">
              <a:buNone/>
            </a:pPr>
            <a:r>
              <a:rPr lang="en-US" dirty="0">
                <a:latin typeface="Courier Std" panose="02070409020205020404" pitchFamily="49" charset="0"/>
              </a:rPr>
              <a:t> </a:t>
            </a:r>
            <a:r>
              <a:rPr lang="en-US">
                <a:latin typeface="Courier Std" panose="02070409020205020404" pitchFamily="49" charset="0"/>
              </a:rPr>
              <a:t>/* step 6: free </a:t>
            </a:r>
            <a:r>
              <a:rPr lang="en-US" dirty="0">
                <a:latin typeface="Courier Std" panose="02070409020205020404" pitchFamily="49" charset="0"/>
              </a:rPr>
              <a:t>resources */</a:t>
            </a:r>
          </a:p>
          <a:p>
            <a:pPr marL="0" indent="0">
              <a:buNone/>
            </a:pPr>
            <a:r>
              <a:rPr lang="en-US" dirty="0">
                <a:latin typeface="Courier Std" panose="02070409020205020404" pitchFamily="49" charset="0"/>
              </a:rPr>
              <a:t>  if (</a:t>
            </a:r>
            <a:r>
              <a:rPr lang="en-US" dirty="0" err="1">
                <a:latin typeface="Courier Std" panose="02070409020205020404" pitchFamily="49" charset="0"/>
              </a:rPr>
              <a:t>d_A</a:t>
            </a:r>
            <a:r>
              <a:rPr lang="en-US" dirty="0">
                <a:latin typeface="Courier Std" panose="02070409020205020404" pitchFamily="49" charset="0"/>
              </a:rPr>
              <a:t>    ) </a:t>
            </a:r>
            <a:r>
              <a:rPr lang="en-US" dirty="0" err="1">
                <a:latin typeface="Courier Std" panose="02070409020205020404" pitchFamily="49" charset="0"/>
              </a:rPr>
              <a:t>cudaFree</a:t>
            </a:r>
            <a:r>
              <a:rPr lang="en-US" dirty="0">
                <a:latin typeface="Courier Std" panose="02070409020205020404" pitchFamily="49" charset="0"/>
              </a:rPr>
              <a:t>(</a:t>
            </a:r>
            <a:r>
              <a:rPr lang="en-US" dirty="0" err="1">
                <a:latin typeface="Courier Std" panose="02070409020205020404" pitchFamily="49" charset="0"/>
              </a:rPr>
              <a:t>d_A</a:t>
            </a:r>
            <a:r>
              <a:rPr lang="en-US" dirty="0">
                <a:latin typeface="Courier Std" panose="02070409020205020404" pitchFamily="49" charset="0"/>
              </a:rPr>
              <a:t>);</a:t>
            </a:r>
          </a:p>
          <a:p>
            <a:pPr marL="0" indent="0">
              <a:buNone/>
            </a:pPr>
            <a:r>
              <a:rPr lang="en-US" dirty="0">
                <a:latin typeface="Courier Std" panose="02070409020205020404" pitchFamily="49" charset="0"/>
              </a:rPr>
              <a:t>  if (</a:t>
            </a:r>
            <a:r>
              <a:rPr lang="en-US" dirty="0" err="1">
                <a:latin typeface="Courier Std" panose="02070409020205020404" pitchFamily="49" charset="0"/>
              </a:rPr>
              <a:t>d_B</a:t>
            </a:r>
            <a:r>
              <a:rPr lang="en-US" dirty="0">
                <a:latin typeface="Courier Std" panose="02070409020205020404" pitchFamily="49" charset="0"/>
              </a:rPr>
              <a:t>    ) </a:t>
            </a:r>
            <a:r>
              <a:rPr lang="en-US" dirty="0" err="1">
                <a:latin typeface="Courier Std" panose="02070409020205020404" pitchFamily="49" charset="0"/>
              </a:rPr>
              <a:t>cudaFree</a:t>
            </a:r>
            <a:r>
              <a:rPr lang="en-US" dirty="0">
                <a:latin typeface="Courier Std" panose="02070409020205020404" pitchFamily="49" charset="0"/>
              </a:rPr>
              <a:t>(</a:t>
            </a:r>
            <a:r>
              <a:rPr lang="en-US" dirty="0" err="1">
                <a:latin typeface="Courier Std" panose="02070409020205020404" pitchFamily="49" charset="0"/>
              </a:rPr>
              <a:t>d_B</a:t>
            </a:r>
            <a:r>
              <a:rPr lang="en-US" dirty="0">
                <a:latin typeface="Courier Std" panose="02070409020205020404" pitchFamily="49" charset="0"/>
              </a:rPr>
              <a:t>);</a:t>
            </a:r>
          </a:p>
          <a:p>
            <a:pPr marL="0" indent="0">
              <a:buNone/>
            </a:pPr>
            <a:r>
              <a:rPr lang="en-US" dirty="0">
                <a:latin typeface="Courier Std" panose="02070409020205020404" pitchFamily="49" charset="0"/>
              </a:rPr>
              <a:t>  if (</a:t>
            </a:r>
            <a:r>
              <a:rPr lang="en-US" dirty="0" err="1">
                <a:latin typeface="Courier Std" panose="02070409020205020404" pitchFamily="49" charset="0"/>
              </a:rPr>
              <a:t>d_Ipiv</a:t>
            </a:r>
            <a:r>
              <a:rPr lang="en-US" dirty="0">
                <a:latin typeface="Courier Std" panose="02070409020205020404" pitchFamily="49" charset="0"/>
              </a:rPr>
              <a:t> ) </a:t>
            </a:r>
            <a:r>
              <a:rPr lang="en-US" dirty="0" err="1">
                <a:latin typeface="Courier Std" panose="02070409020205020404" pitchFamily="49" charset="0"/>
              </a:rPr>
              <a:t>cudaFree</a:t>
            </a:r>
            <a:r>
              <a:rPr lang="en-US" dirty="0">
                <a:latin typeface="Courier Std" panose="02070409020205020404" pitchFamily="49" charset="0"/>
              </a:rPr>
              <a:t>(</a:t>
            </a:r>
            <a:r>
              <a:rPr lang="en-US" dirty="0" err="1">
                <a:latin typeface="Courier Std" panose="02070409020205020404" pitchFamily="49" charset="0"/>
              </a:rPr>
              <a:t>d_Ipiv</a:t>
            </a:r>
            <a:r>
              <a:rPr lang="en-US" dirty="0">
                <a:latin typeface="Courier Std" panose="02070409020205020404" pitchFamily="49" charset="0"/>
              </a:rPr>
              <a:t>);</a:t>
            </a:r>
          </a:p>
          <a:p>
            <a:pPr marL="0" indent="0">
              <a:buNone/>
            </a:pPr>
            <a:r>
              <a:rPr lang="en-US" dirty="0">
                <a:latin typeface="Courier Std" panose="02070409020205020404" pitchFamily="49" charset="0"/>
              </a:rPr>
              <a:t>  if (</a:t>
            </a:r>
            <a:r>
              <a:rPr lang="en-US" dirty="0" err="1">
                <a:latin typeface="Courier Std" panose="02070409020205020404" pitchFamily="49" charset="0"/>
              </a:rPr>
              <a:t>d_info</a:t>
            </a:r>
            <a:r>
              <a:rPr lang="en-US" dirty="0">
                <a:latin typeface="Courier Std" panose="02070409020205020404" pitchFamily="49" charset="0"/>
              </a:rPr>
              <a:t> ) </a:t>
            </a:r>
            <a:r>
              <a:rPr lang="en-US" dirty="0" err="1">
                <a:latin typeface="Courier Std" panose="02070409020205020404" pitchFamily="49" charset="0"/>
              </a:rPr>
              <a:t>cudaFree</a:t>
            </a:r>
            <a:r>
              <a:rPr lang="en-US" dirty="0">
                <a:latin typeface="Courier Std" panose="02070409020205020404" pitchFamily="49" charset="0"/>
              </a:rPr>
              <a:t>(</a:t>
            </a:r>
            <a:r>
              <a:rPr lang="en-US" dirty="0" err="1">
                <a:latin typeface="Courier Std" panose="02070409020205020404" pitchFamily="49" charset="0"/>
              </a:rPr>
              <a:t>d_info</a:t>
            </a:r>
            <a:r>
              <a:rPr lang="en-US" dirty="0">
                <a:latin typeface="Courier Std" panose="02070409020205020404" pitchFamily="49" charset="0"/>
              </a:rPr>
              <a:t>);</a:t>
            </a:r>
          </a:p>
          <a:p>
            <a:pPr marL="0" indent="0">
              <a:buNone/>
            </a:pPr>
            <a:r>
              <a:rPr lang="en-US" dirty="0">
                <a:latin typeface="Courier Std" panose="02070409020205020404" pitchFamily="49" charset="0"/>
              </a:rPr>
              <a:t>  if (</a:t>
            </a:r>
            <a:r>
              <a:rPr lang="en-US" dirty="0" err="1">
                <a:latin typeface="Courier Std" panose="02070409020205020404" pitchFamily="49" charset="0"/>
              </a:rPr>
              <a:t>d_work</a:t>
            </a:r>
            <a:r>
              <a:rPr lang="en-US" dirty="0">
                <a:latin typeface="Courier Std" panose="02070409020205020404" pitchFamily="49" charset="0"/>
              </a:rPr>
              <a:t> ) </a:t>
            </a:r>
            <a:r>
              <a:rPr lang="en-US" dirty="0" err="1">
                <a:latin typeface="Courier Std" panose="02070409020205020404" pitchFamily="49" charset="0"/>
              </a:rPr>
              <a:t>cudaFree</a:t>
            </a:r>
            <a:r>
              <a:rPr lang="en-US" dirty="0">
                <a:latin typeface="Courier Std" panose="02070409020205020404" pitchFamily="49" charset="0"/>
              </a:rPr>
              <a:t>(</a:t>
            </a:r>
            <a:r>
              <a:rPr lang="en-US" dirty="0" err="1">
                <a:latin typeface="Courier Std" panose="02070409020205020404" pitchFamily="49" charset="0"/>
              </a:rPr>
              <a:t>d_work</a:t>
            </a:r>
            <a:r>
              <a:rPr lang="en-US" dirty="0">
                <a:latin typeface="Courier Std" panose="02070409020205020404" pitchFamily="49" charset="0"/>
              </a:rPr>
              <a:t>);</a:t>
            </a:r>
          </a:p>
          <a:p>
            <a:pPr marL="0" indent="0">
              <a:buNone/>
            </a:pPr>
            <a:endParaRPr lang="en-US" dirty="0">
              <a:latin typeface="Courier Std" panose="02070409020205020404" pitchFamily="49" charset="0"/>
            </a:endParaRPr>
          </a:p>
          <a:p>
            <a:pPr marL="0" indent="0">
              <a:buNone/>
            </a:pPr>
            <a:r>
              <a:rPr lang="en-US" dirty="0">
                <a:latin typeface="Courier Std" panose="02070409020205020404" pitchFamily="49" charset="0"/>
              </a:rPr>
              <a:t>  if (</a:t>
            </a:r>
            <a:r>
              <a:rPr lang="en-US" dirty="0" err="1">
                <a:latin typeface="Courier Std" panose="02070409020205020404" pitchFamily="49" charset="0"/>
              </a:rPr>
              <a:t>cusolverH</a:t>
            </a:r>
            <a:r>
              <a:rPr lang="en-US" dirty="0">
                <a:latin typeface="Courier Std" panose="02070409020205020404" pitchFamily="49" charset="0"/>
              </a:rPr>
              <a:t>   ) </a:t>
            </a:r>
            <a:r>
              <a:rPr lang="en-US" dirty="0" err="1">
                <a:latin typeface="Courier Std" panose="02070409020205020404" pitchFamily="49" charset="0"/>
              </a:rPr>
              <a:t>cusolverDnDestroy</a:t>
            </a:r>
            <a:r>
              <a:rPr lang="en-US" dirty="0">
                <a:latin typeface="Courier Std" panose="02070409020205020404" pitchFamily="49" charset="0"/>
              </a:rPr>
              <a:t>(</a:t>
            </a:r>
            <a:r>
              <a:rPr lang="en-US" dirty="0" err="1">
                <a:latin typeface="Courier Std" panose="02070409020205020404" pitchFamily="49" charset="0"/>
              </a:rPr>
              <a:t>cusolverH</a:t>
            </a:r>
            <a:r>
              <a:rPr lang="en-US" dirty="0">
                <a:latin typeface="Courier Std" panose="02070409020205020404" pitchFamily="49" charset="0"/>
              </a:rPr>
              <a:t>);</a:t>
            </a:r>
          </a:p>
          <a:p>
            <a:pPr marL="0" indent="0">
              <a:buNone/>
            </a:pPr>
            <a:r>
              <a:rPr lang="en-US" dirty="0">
                <a:latin typeface="Courier Std" panose="02070409020205020404" pitchFamily="49" charset="0"/>
              </a:rPr>
              <a:t>  if (stream      ) </a:t>
            </a:r>
            <a:r>
              <a:rPr lang="en-US" dirty="0" err="1">
                <a:latin typeface="Courier Std" panose="02070409020205020404" pitchFamily="49" charset="0"/>
              </a:rPr>
              <a:t>cudaStreamDestroy</a:t>
            </a:r>
            <a:r>
              <a:rPr lang="en-US" dirty="0">
                <a:latin typeface="Courier Std" panose="02070409020205020404" pitchFamily="49" charset="0"/>
              </a:rPr>
              <a:t>(stream);</a:t>
            </a:r>
          </a:p>
        </p:txBody>
      </p:sp>
    </p:spTree>
    <p:extLst>
      <p:ext uri="{BB962C8B-B14F-4D97-AF65-F5344CB8AC3E}">
        <p14:creationId xmlns:p14="http://schemas.microsoft.com/office/powerpoint/2010/main" val="3727928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1457-4940-47DF-8DE4-82E3A9CC1CBC}"/>
              </a:ext>
            </a:extLst>
          </p:cNvPr>
          <p:cNvSpPr>
            <a:spLocks noGrp="1"/>
          </p:cNvSpPr>
          <p:nvPr>
            <p:ph type="title"/>
          </p:nvPr>
        </p:nvSpPr>
        <p:spPr/>
        <p:txBody>
          <a:bodyPr>
            <a:normAutofit/>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DB78AEE7-6F0C-4FC1-867F-493FC07EF969}"/>
              </a:ext>
            </a:extLst>
          </p:cNvPr>
          <p:cNvSpPr>
            <a:spLocks noGrp="1"/>
          </p:cNvSpPr>
          <p:nvPr>
            <p:ph idx="1"/>
          </p:nvPr>
        </p:nvSpPr>
        <p:spPr/>
        <p:txBody>
          <a:bodyPr/>
          <a:lstStyle/>
          <a:p>
            <a:r>
              <a:rPr lang="en-US" dirty="0"/>
              <a:t>Matrix factorization used for data dimensionality reduction</a:t>
            </a:r>
          </a:p>
          <a:p>
            <a:r>
              <a:rPr lang="en-US" dirty="0"/>
              <a:t>Can be used to find a reduced-size approximation to a dataset (matrix) that is representative of the original data</a:t>
            </a:r>
          </a:p>
          <a:p>
            <a:r>
              <a:rPr lang="en-US" dirty="0"/>
              <a:t>Used in machine learning: can extract low-dimensional features from high-dimensional data</a:t>
            </a:r>
          </a:p>
          <a:p>
            <a:endParaRPr lang="en-US" dirty="0"/>
          </a:p>
        </p:txBody>
      </p:sp>
    </p:spTree>
    <p:extLst>
      <p:ext uri="{BB962C8B-B14F-4D97-AF65-F5344CB8AC3E}">
        <p14:creationId xmlns:p14="http://schemas.microsoft.com/office/powerpoint/2010/main" val="36008046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1144-9E84-4908-A9D2-BF97C9B34316}"/>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2F5A21-E6FD-4814-BA07-F02FE805F45B}"/>
              </a:ext>
            </a:extLst>
          </p:cNvPr>
          <p:cNvSpPr>
            <a:spLocks noGrp="1"/>
          </p:cNvSpPr>
          <p:nvPr>
            <p:ph idx="1"/>
          </p:nvPr>
        </p:nvSpPr>
        <p:spPr>
          <a:xfrm>
            <a:off x="838200" y="1825624"/>
            <a:ext cx="6115047" cy="5032375"/>
          </a:xfrm>
        </p:spPr>
        <p:txBody>
          <a:bodyPr>
            <a:normAutofit fontScale="92500" lnSpcReduction="10000"/>
          </a:bodyPr>
          <a:lstStyle/>
          <a:p>
            <a:r>
              <a:rPr lang="en-US" dirty="0"/>
              <a:t>Given dataset of </a:t>
            </a:r>
            <a:r>
              <a:rPr lang="en-US" i="1" dirty="0"/>
              <a:t>m</a:t>
            </a:r>
            <a:r>
              <a:rPr lang="en-US" dirty="0"/>
              <a:t> samples where each sample contains </a:t>
            </a:r>
            <a:r>
              <a:rPr lang="en-US" i="1" dirty="0"/>
              <a:t>n</a:t>
            </a:r>
            <a:r>
              <a:rPr lang="en-US" dirty="0"/>
              <a:t> measurements, form </a:t>
            </a:r>
            <a:r>
              <a:rPr lang="en-US" i="1" dirty="0"/>
              <a:t>n</a:t>
            </a:r>
            <a:r>
              <a:rPr lang="en-US" dirty="0"/>
              <a:t> x </a:t>
            </a:r>
            <a:r>
              <a:rPr lang="en-US" i="1" dirty="0"/>
              <a:t>m</a:t>
            </a:r>
            <a:r>
              <a:rPr lang="en-US" dirty="0"/>
              <a:t> data matrix </a:t>
            </a:r>
            <a:r>
              <a:rPr lang="en-US" b="1" dirty="0"/>
              <a:t>X</a:t>
            </a:r>
          </a:p>
          <a:p>
            <a:r>
              <a:rPr lang="en-US" dirty="0"/>
              <a:t>Note </a:t>
            </a:r>
            <a:r>
              <a:rPr lang="en-US" i="1" dirty="0"/>
              <a:t>n</a:t>
            </a:r>
            <a:r>
              <a:rPr lang="en-US" dirty="0"/>
              <a:t> &gt;&gt; </a:t>
            </a:r>
            <a:r>
              <a:rPr lang="en-US" i="1" dirty="0"/>
              <a:t>m </a:t>
            </a:r>
          </a:p>
          <a:p>
            <a:r>
              <a:rPr lang="en-US" dirty="0"/>
              <a:t>For 2D images of dimension </a:t>
            </a:r>
            <a:r>
              <a:rPr lang="en-US" i="1" dirty="0"/>
              <a:t>p</a:t>
            </a:r>
            <a:r>
              <a:rPr lang="en-US" dirty="0"/>
              <a:t> x </a:t>
            </a:r>
            <a:r>
              <a:rPr lang="en-US" i="1" dirty="0"/>
              <a:t>q</a:t>
            </a:r>
            <a:r>
              <a:rPr lang="en-US" dirty="0"/>
              <a:t>, form an </a:t>
            </a:r>
            <a:r>
              <a:rPr lang="en-US" i="1" dirty="0"/>
              <a:t>n </a:t>
            </a:r>
            <a:r>
              <a:rPr lang="en-US" dirty="0"/>
              <a:t>x 1 vector of the image using column-major layout where </a:t>
            </a:r>
            <a:r>
              <a:rPr lang="en-US" i="1" dirty="0"/>
              <a:t>n = </a:t>
            </a:r>
            <a:r>
              <a:rPr lang="en-US" i="1" dirty="0" err="1"/>
              <a:t>pq</a:t>
            </a:r>
            <a:r>
              <a:rPr lang="en-US" dirty="0"/>
              <a:t>.</a:t>
            </a:r>
          </a:p>
          <a:p>
            <a:r>
              <a:rPr lang="en-US" dirty="0"/>
              <a:t>For 3D volume data of dimension </a:t>
            </a:r>
            <a:r>
              <a:rPr lang="en-US" i="1" dirty="0"/>
              <a:t>p</a:t>
            </a:r>
            <a:r>
              <a:rPr lang="en-US" dirty="0"/>
              <a:t> x </a:t>
            </a:r>
            <a:r>
              <a:rPr lang="en-US" i="1" dirty="0"/>
              <a:t>q </a:t>
            </a:r>
            <a:r>
              <a:rPr lang="en-US" dirty="0"/>
              <a:t>x</a:t>
            </a:r>
            <a:r>
              <a:rPr lang="en-US" i="1" dirty="0"/>
              <a:t> r</a:t>
            </a:r>
            <a:r>
              <a:rPr lang="en-US" dirty="0"/>
              <a:t>,</a:t>
            </a:r>
            <a:r>
              <a:rPr lang="en-US" i="1" dirty="0"/>
              <a:t> </a:t>
            </a:r>
            <a:r>
              <a:rPr lang="en-US" dirty="0"/>
              <a:t>form </a:t>
            </a:r>
            <a:r>
              <a:rPr lang="en-US" i="1" dirty="0"/>
              <a:t>n </a:t>
            </a:r>
            <a:r>
              <a:rPr lang="en-US" dirty="0"/>
              <a:t>x 1 vector where </a:t>
            </a:r>
            <a:r>
              <a:rPr lang="en-US" i="1" dirty="0"/>
              <a:t>n = </a:t>
            </a:r>
            <a:r>
              <a:rPr lang="en-US" i="1" dirty="0" err="1"/>
              <a:t>pqr</a:t>
            </a:r>
            <a:r>
              <a:rPr lang="en-US" dirty="0"/>
              <a:t>.</a:t>
            </a:r>
          </a:p>
          <a:p>
            <a:r>
              <a:rPr lang="en-US" dirty="0"/>
              <a:t>Etc.</a:t>
            </a:r>
          </a:p>
          <a:p>
            <a:r>
              <a:rPr lang="en-US" dirty="0"/>
              <a:t>Example:  vector </a:t>
            </a:r>
            <a:r>
              <a:rPr lang="en-US" b="1" dirty="0"/>
              <a:t>x</a:t>
            </a:r>
            <a:r>
              <a:rPr lang="en-US" b="1" baseline="-25000" dirty="0"/>
              <a:t>i</a:t>
            </a:r>
            <a:r>
              <a:rPr lang="en-US" dirty="0"/>
              <a:t> represents the physical state of a system at discrete times [0,1,…,</a:t>
            </a:r>
            <a:r>
              <a:rPr lang="en-US" i="1" dirty="0"/>
              <a:t>m</a:t>
            </a:r>
            <a:r>
              <a:rPr lang="en-US" dirty="0"/>
              <a:t>]</a:t>
            </a:r>
          </a:p>
        </p:txBody>
      </p:sp>
      <p:graphicFrame>
        <p:nvGraphicFramePr>
          <p:cNvPr id="4" name="Object 3">
            <a:extLst>
              <a:ext uri="{FF2B5EF4-FFF2-40B4-BE49-F238E27FC236}">
                <a16:creationId xmlns:a16="http://schemas.microsoft.com/office/drawing/2014/main" id="{2566CD24-DAB8-4E9C-B8DB-4FC2D1330A13}"/>
              </a:ext>
            </a:extLst>
          </p:cNvPr>
          <p:cNvGraphicFramePr>
            <a:graphicFrameLocks noChangeAspect="1"/>
          </p:cNvGraphicFramePr>
          <p:nvPr>
            <p:extLst>
              <p:ext uri="{D42A27DB-BD31-4B8C-83A1-F6EECF244321}">
                <p14:modId xmlns:p14="http://schemas.microsoft.com/office/powerpoint/2010/main" val="328751550"/>
              </p:ext>
            </p:extLst>
          </p:nvPr>
        </p:nvGraphicFramePr>
        <p:xfrm>
          <a:off x="7144679" y="1825625"/>
          <a:ext cx="4209121" cy="4375583"/>
        </p:xfrm>
        <a:graphic>
          <a:graphicData uri="http://schemas.openxmlformats.org/presentationml/2006/ole">
            <mc:AlternateContent xmlns:mc="http://schemas.openxmlformats.org/markup-compatibility/2006">
              <mc:Choice xmlns:v="urn:schemas-microsoft-com:vml" Requires="v">
                <p:oleObj spid="_x0000_s20490" name="Equation" r:id="rId3" imgW="2247840" imgH="2336760" progId="Equation.DSMT4">
                  <p:embed/>
                </p:oleObj>
              </mc:Choice>
              <mc:Fallback>
                <p:oleObj name="Equation" r:id="rId3" imgW="2247840" imgH="2336760" progId="Equation.DSMT4">
                  <p:embed/>
                  <p:pic>
                    <p:nvPicPr>
                      <p:cNvPr id="4" name="Object 3">
                        <a:extLst>
                          <a:ext uri="{FF2B5EF4-FFF2-40B4-BE49-F238E27FC236}">
                            <a16:creationId xmlns:a16="http://schemas.microsoft.com/office/drawing/2014/main" id="{2566CD24-DAB8-4E9C-B8DB-4FC2D1330A13}"/>
                          </a:ext>
                        </a:extLst>
                      </p:cNvPr>
                      <p:cNvPicPr/>
                      <p:nvPr/>
                    </p:nvPicPr>
                    <p:blipFill>
                      <a:blip r:embed="rId4"/>
                      <a:stretch>
                        <a:fillRect/>
                      </a:stretch>
                    </p:blipFill>
                    <p:spPr>
                      <a:xfrm>
                        <a:off x="7144679" y="1825625"/>
                        <a:ext cx="4209121" cy="4375583"/>
                      </a:xfrm>
                      <a:prstGeom prst="rect">
                        <a:avLst/>
                      </a:prstGeom>
                    </p:spPr>
                  </p:pic>
                </p:oleObj>
              </mc:Fallback>
            </mc:AlternateContent>
          </a:graphicData>
        </a:graphic>
      </p:graphicFrame>
    </p:spTree>
    <p:extLst>
      <p:ext uri="{BB962C8B-B14F-4D97-AF65-F5344CB8AC3E}">
        <p14:creationId xmlns:p14="http://schemas.microsoft.com/office/powerpoint/2010/main" val="29017611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10515600" cy="2712921"/>
          </a:xfrm>
        </p:spPr>
        <p:txBody>
          <a:bodyPr>
            <a:normAutofit fontScale="92500" lnSpcReduction="10000"/>
          </a:bodyPr>
          <a:lstStyle/>
          <a:p>
            <a:r>
              <a:rPr lang="en-US" dirty="0"/>
              <a:t>SVD factorizes </a:t>
            </a:r>
            <a:r>
              <a:rPr lang="en-US" b="1" dirty="0"/>
              <a:t>X</a:t>
            </a:r>
            <a:r>
              <a:rPr lang="en-US" dirty="0"/>
              <a:t> into a product of three matrices,</a:t>
            </a:r>
            <a:r>
              <a:rPr lang="en-US" b="1" dirty="0"/>
              <a:t> U</a:t>
            </a:r>
            <a:r>
              <a:rPr lang="en-US" dirty="0"/>
              <a:t>,</a:t>
            </a:r>
            <a:r>
              <a:rPr lang="en-US" b="1" dirty="0"/>
              <a:t> Σ</a:t>
            </a:r>
            <a:r>
              <a:rPr lang="en-US" dirty="0"/>
              <a:t>, and </a:t>
            </a:r>
            <a:r>
              <a:rPr lang="en-US" b="1" dirty="0"/>
              <a:t>V</a:t>
            </a:r>
            <a:r>
              <a:rPr lang="en-US" b="1" baseline="30000" dirty="0"/>
              <a:t>T</a:t>
            </a:r>
            <a:endParaRPr lang="en-US" dirty="0"/>
          </a:p>
          <a:p>
            <a:r>
              <a:rPr lang="en-US" b="1" dirty="0"/>
              <a:t>X </a:t>
            </a:r>
            <a:r>
              <a:rPr lang="en-US" dirty="0"/>
              <a:t>= </a:t>
            </a:r>
            <a:r>
              <a:rPr lang="en-US" b="1" dirty="0"/>
              <a:t>UΣV</a:t>
            </a:r>
            <a:r>
              <a:rPr lang="en-US" b="1" baseline="30000" dirty="0"/>
              <a:t>T</a:t>
            </a:r>
          </a:p>
          <a:p>
            <a:r>
              <a:rPr lang="en-US" b="1" dirty="0"/>
              <a:t>U </a:t>
            </a:r>
            <a:r>
              <a:rPr lang="en-US" dirty="0"/>
              <a:t>and </a:t>
            </a:r>
            <a:r>
              <a:rPr lang="en-US" b="1" dirty="0"/>
              <a:t>V</a:t>
            </a:r>
            <a:r>
              <a:rPr lang="en-US" b="1" baseline="30000" dirty="0"/>
              <a:t>T</a:t>
            </a:r>
            <a:r>
              <a:rPr lang="en-US" dirty="0"/>
              <a:t> are </a:t>
            </a:r>
            <a:r>
              <a:rPr lang="en-US" i="1" dirty="0"/>
              <a:t>unitary</a:t>
            </a:r>
            <a:r>
              <a:rPr lang="en-US" dirty="0"/>
              <a:t>:</a:t>
            </a:r>
          </a:p>
          <a:p>
            <a:r>
              <a:rPr lang="en-US" dirty="0"/>
              <a:t>Def. complex square matrix </a:t>
            </a:r>
            <a:r>
              <a:rPr lang="en-US" b="1" dirty="0"/>
              <a:t>U</a:t>
            </a:r>
            <a:r>
              <a:rPr lang="en-US" dirty="0"/>
              <a:t> is unitary if its conjugate transpose </a:t>
            </a:r>
            <a:r>
              <a:rPr lang="en-US" b="1" dirty="0"/>
              <a:t>U*</a:t>
            </a:r>
            <a:r>
              <a:rPr lang="en-US" dirty="0"/>
              <a:t> is also its inverse, that is, if </a:t>
            </a:r>
            <a:r>
              <a:rPr lang="en-US" b="1" dirty="0"/>
              <a:t>U</a:t>
            </a:r>
            <a:r>
              <a:rPr lang="en-US" b="1" baseline="30000" dirty="0"/>
              <a:t>*</a:t>
            </a:r>
            <a:r>
              <a:rPr lang="en-US" b="1" dirty="0"/>
              <a:t>U = UU</a:t>
            </a:r>
            <a:r>
              <a:rPr lang="en-US" b="1" baseline="30000" dirty="0"/>
              <a:t>*</a:t>
            </a:r>
            <a:r>
              <a:rPr lang="en-US" b="1" dirty="0"/>
              <a:t> = I</a:t>
            </a:r>
          </a:p>
          <a:p>
            <a:r>
              <a:rPr lang="en-US" dirty="0"/>
              <a:t>If </a:t>
            </a:r>
            <a:r>
              <a:rPr lang="en-US" b="1" dirty="0"/>
              <a:t>U</a:t>
            </a:r>
            <a:r>
              <a:rPr lang="en-US" dirty="0"/>
              <a:t> is real, </a:t>
            </a:r>
            <a:r>
              <a:rPr lang="en-US" b="1" dirty="0"/>
              <a:t>U </a:t>
            </a:r>
            <a:r>
              <a:rPr lang="en-US" dirty="0"/>
              <a:t>is said to be an </a:t>
            </a:r>
            <a:r>
              <a:rPr lang="en-US" i="1" dirty="0"/>
              <a:t>orthogonal</a:t>
            </a:r>
            <a:r>
              <a:rPr lang="en-US" dirty="0"/>
              <a:t> matrix</a:t>
            </a:r>
          </a:p>
        </p:txBody>
      </p:sp>
      <p:graphicFrame>
        <p:nvGraphicFramePr>
          <p:cNvPr id="4" name="Object 3">
            <a:extLst>
              <a:ext uri="{FF2B5EF4-FFF2-40B4-BE49-F238E27FC236}">
                <a16:creationId xmlns:a16="http://schemas.microsoft.com/office/drawing/2014/main" id="{E77876C3-955D-49BA-BC05-E91C127288E2}"/>
              </a:ext>
            </a:extLst>
          </p:cNvPr>
          <p:cNvGraphicFramePr>
            <a:graphicFrameLocks noChangeAspect="1"/>
          </p:cNvGraphicFramePr>
          <p:nvPr>
            <p:extLst>
              <p:ext uri="{D42A27DB-BD31-4B8C-83A1-F6EECF244321}">
                <p14:modId xmlns:p14="http://schemas.microsoft.com/office/powerpoint/2010/main" val="2742103435"/>
              </p:ext>
            </p:extLst>
          </p:nvPr>
        </p:nvGraphicFramePr>
        <p:xfrm>
          <a:off x="838199" y="4973907"/>
          <a:ext cx="2964179" cy="1750277"/>
        </p:xfrm>
        <a:graphic>
          <a:graphicData uri="http://schemas.openxmlformats.org/presentationml/2006/ole">
            <mc:AlternateContent xmlns:mc="http://schemas.openxmlformats.org/markup-compatibility/2006">
              <mc:Choice xmlns:v="urn:schemas-microsoft-com:vml" Requires="v">
                <p:oleObj spid="_x0000_s21530" name="Equation" r:id="rId4" imgW="1333440" imgH="787320" progId="Equation.DSMT4">
                  <p:embed/>
                </p:oleObj>
              </mc:Choice>
              <mc:Fallback>
                <p:oleObj name="Equation" r:id="rId4" imgW="1333440" imgH="787320" progId="Equation.DSMT4">
                  <p:embed/>
                  <p:pic>
                    <p:nvPicPr>
                      <p:cNvPr id="4" name="Object 3">
                        <a:extLst>
                          <a:ext uri="{FF2B5EF4-FFF2-40B4-BE49-F238E27FC236}">
                            <a16:creationId xmlns:a16="http://schemas.microsoft.com/office/drawing/2014/main" id="{E77876C3-955D-49BA-BC05-E91C127288E2}"/>
                          </a:ext>
                        </a:extLst>
                      </p:cNvPr>
                      <p:cNvPicPr/>
                      <p:nvPr/>
                    </p:nvPicPr>
                    <p:blipFill>
                      <a:blip r:embed="rId5"/>
                      <a:stretch>
                        <a:fillRect/>
                      </a:stretch>
                    </p:blipFill>
                    <p:spPr>
                      <a:xfrm>
                        <a:off x="838199" y="4973907"/>
                        <a:ext cx="2964179" cy="17502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A87B46-E5CC-45FC-BDA4-103670576375}"/>
              </a:ext>
            </a:extLst>
          </p:cNvPr>
          <p:cNvGraphicFramePr>
            <a:graphicFrameLocks noChangeAspect="1"/>
          </p:cNvGraphicFramePr>
          <p:nvPr>
            <p:extLst>
              <p:ext uri="{D42A27DB-BD31-4B8C-83A1-F6EECF244321}">
                <p14:modId xmlns:p14="http://schemas.microsoft.com/office/powerpoint/2010/main" val="1904403237"/>
              </p:ext>
            </p:extLst>
          </p:nvPr>
        </p:nvGraphicFramePr>
        <p:xfrm>
          <a:off x="4429125" y="4283075"/>
          <a:ext cx="2328863" cy="2505075"/>
        </p:xfrm>
        <a:graphic>
          <a:graphicData uri="http://schemas.openxmlformats.org/presentationml/2006/ole">
            <mc:AlternateContent xmlns:mc="http://schemas.openxmlformats.org/markup-compatibility/2006">
              <mc:Choice xmlns:v="urn:schemas-microsoft-com:vml" Requires="v">
                <p:oleObj spid="_x0000_s21531" name="Equation" r:id="rId6" imgW="1511280" imgH="1625400" progId="Equation.DSMT4">
                  <p:embed/>
                </p:oleObj>
              </mc:Choice>
              <mc:Fallback>
                <p:oleObj name="Equation" r:id="rId6" imgW="1511280" imgH="1625400" progId="Equation.DSMT4">
                  <p:embed/>
                  <p:pic>
                    <p:nvPicPr>
                      <p:cNvPr id="5" name="Object 4">
                        <a:extLst>
                          <a:ext uri="{FF2B5EF4-FFF2-40B4-BE49-F238E27FC236}">
                            <a16:creationId xmlns:a16="http://schemas.microsoft.com/office/drawing/2014/main" id="{D1A87B46-E5CC-45FC-BDA4-103670576375}"/>
                          </a:ext>
                        </a:extLst>
                      </p:cNvPr>
                      <p:cNvPicPr/>
                      <p:nvPr/>
                    </p:nvPicPr>
                    <p:blipFill>
                      <a:blip r:embed="rId7"/>
                      <a:stretch>
                        <a:fillRect/>
                      </a:stretch>
                    </p:blipFill>
                    <p:spPr>
                      <a:xfrm>
                        <a:off x="4429125" y="4283075"/>
                        <a:ext cx="2328863" cy="25050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988533D-5252-4735-AF4A-77E009DBB483}"/>
              </a:ext>
            </a:extLst>
          </p:cNvPr>
          <p:cNvGraphicFramePr>
            <a:graphicFrameLocks noChangeAspect="1"/>
          </p:cNvGraphicFramePr>
          <p:nvPr>
            <p:extLst>
              <p:ext uri="{D42A27DB-BD31-4B8C-83A1-F6EECF244321}">
                <p14:modId xmlns:p14="http://schemas.microsoft.com/office/powerpoint/2010/main" val="3246808653"/>
              </p:ext>
            </p:extLst>
          </p:nvPr>
        </p:nvGraphicFramePr>
        <p:xfrm>
          <a:off x="7200900" y="4932363"/>
          <a:ext cx="3332163" cy="1835150"/>
        </p:xfrm>
        <a:graphic>
          <a:graphicData uri="http://schemas.openxmlformats.org/presentationml/2006/ole">
            <mc:AlternateContent xmlns:mc="http://schemas.openxmlformats.org/markup-compatibility/2006">
              <mc:Choice xmlns:v="urn:schemas-microsoft-com:vml" Requires="v">
                <p:oleObj spid="_x0000_s21532" name="Equation" r:id="rId8" imgW="1498320" imgH="825480" progId="Equation.DSMT4">
                  <p:embed/>
                </p:oleObj>
              </mc:Choice>
              <mc:Fallback>
                <p:oleObj name="Equation" r:id="rId8" imgW="1498320" imgH="825480" progId="Equation.DSMT4">
                  <p:embed/>
                  <p:pic>
                    <p:nvPicPr>
                      <p:cNvPr id="6" name="Object 5">
                        <a:extLst>
                          <a:ext uri="{FF2B5EF4-FFF2-40B4-BE49-F238E27FC236}">
                            <a16:creationId xmlns:a16="http://schemas.microsoft.com/office/drawing/2014/main" id="{D988533D-5252-4735-AF4A-77E009DBB483}"/>
                          </a:ext>
                        </a:extLst>
                      </p:cNvPr>
                      <p:cNvPicPr/>
                      <p:nvPr/>
                    </p:nvPicPr>
                    <p:blipFill>
                      <a:blip r:embed="rId9"/>
                      <a:stretch>
                        <a:fillRect/>
                      </a:stretch>
                    </p:blipFill>
                    <p:spPr>
                      <a:xfrm>
                        <a:off x="7200900" y="4932363"/>
                        <a:ext cx="3332163" cy="1835150"/>
                      </a:xfrm>
                      <a:prstGeom prst="rect">
                        <a:avLst/>
                      </a:prstGeom>
                    </p:spPr>
                  </p:pic>
                </p:oleObj>
              </mc:Fallback>
            </mc:AlternateContent>
          </a:graphicData>
        </a:graphic>
      </p:graphicFrame>
      <p:sp>
        <p:nvSpPr>
          <p:cNvPr id="7" name="Speech Bubble: Rectangle 6">
            <a:extLst>
              <a:ext uri="{FF2B5EF4-FFF2-40B4-BE49-F238E27FC236}">
                <a16:creationId xmlns:a16="http://schemas.microsoft.com/office/drawing/2014/main" id="{B434480B-7635-4459-AB2B-27FB5F988D73}"/>
              </a:ext>
            </a:extLst>
          </p:cNvPr>
          <p:cNvSpPr/>
          <p:nvPr/>
        </p:nvSpPr>
        <p:spPr>
          <a:xfrm>
            <a:off x="6757988" y="4404962"/>
            <a:ext cx="2408663" cy="367992"/>
          </a:xfrm>
          <a:prstGeom prst="wedgeRectCallout">
            <a:avLst>
              <a:gd name="adj1" fmla="val -49697"/>
              <a:gd name="adj2" fmla="val 127115"/>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Rows </a:t>
            </a:r>
            <a:r>
              <a:rPr lang="en-US" i="1" dirty="0">
                <a:solidFill>
                  <a:schemeClr val="tx1"/>
                </a:solidFill>
              </a:rPr>
              <a:t>m+1</a:t>
            </a:r>
            <a:r>
              <a:rPr lang="en-US" dirty="0">
                <a:solidFill>
                  <a:schemeClr val="tx1"/>
                </a:solidFill>
              </a:rPr>
              <a:t> to </a:t>
            </a:r>
            <a:r>
              <a:rPr lang="en-US" i="1" dirty="0">
                <a:solidFill>
                  <a:schemeClr val="tx1"/>
                </a:solidFill>
              </a:rPr>
              <a:t>n</a:t>
            </a:r>
            <a:r>
              <a:rPr lang="en-US" dirty="0">
                <a:solidFill>
                  <a:schemeClr val="tx1"/>
                </a:solidFill>
              </a:rPr>
              <a:t> all 0</a:t>
            </a:r>
          </a:p>
        </p:txBody>
      </p:sp>
    </p:spTree>
    <p:extLst>
      <p:ext uri="{BB962C8B-B14F-4D97-AF65-F5344CB8AC3E}">
        <p14:creationId xmlns:p14="http://schemas.microsoft.com/office/powerpoint/2010/main" val="25552484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10515600" cy="2712921"/>
          </a:xfrm>
        </p:spPr>
        <p:txBody>
          <a:bodyPr>
            <a:normAutofit/>
          </a:bodyPr>
          <a:lstStyle/>
          <a:p>
            <a:r>
              <a:rPr lang="en-US" dirty="0"/>
              <a:t>Data matrix </a:t>
            </a:r>
            <a:r>
              <a:rPr lang="en-US" b="1" dirty="0"/>
              <a:t>X</a:t>
            </a:r>
            <a:r>
              <a:rPr lang="en-US" dirty="0"/>
              <a:t> represented as product of </a:t>
            </a:r>
            <a:r>
              <a:rPr lang="en-US" b="1" dirty="0"/>
              <a:t>UΣV</a:t>
            </a:r>
            <a:r>
              <a:rPr lang="en-US" b="1" baseline="30000" dirty="0"/>
              <a:t>T</a:t>
            </a:r>
          </a:p>
          <a:p>
            <a:r>
              <a:rPr lang="en-US" b="1" dirty="0"/>
              <a:t>U </a:t>
            </a:r>
            <a:r>
              <a:rPr lang="en-US" dirty="0"/>
              <a:t>is matrix of </a:t>
            </a:r>
            <a:r>
              <a:rPr lang="en-US" i="1" dirty="0"/>
              <a:t>n </a:t>
            </a:r>
            <a:r>
              <a:rPr lang="en-US" dirty="0"/>
              <a:t>basis</a:t>
            </a:r>
            <a:r>
              <a:rPr lang="en-US" i="1" dirty="0"/>
              <a:t> </a:t>
            </a:r>
            <a:r>
              <a:rPr lang="en-US" dirty="0"/>
              <a:t>column</a:t>
            </a:r>
            <a:r>
              <a:rPr lang="en-US" i="1" dirty="0"/>
              <a:t> </a:t>
            </a:r>
            <a:r>
              <a:rPr lang="en-US" dirty="0"/>
              <a:t>eigenvectors, each having same length as columns of </a:t>
            </a:r>
            <a:r>
              <a:rPr lang="en-US" b="1" dirty="0"/>
              <a:t>X</a:t>
            </a:r>
            <a:r>
              <a:rPr lang="en-US" dirty="0"/>
              <a:t>; can represent </a:t>
            </a:r>
            <a:r>
              <a:rPr lang="en-US" b="1" dirty="0"/>
              <a:t>X </a:t>
            </a:r>
            <a:r>
              <a:rPr lang="en-US" dirty="0"/>
              <a:t>using basis vectors of </a:t>
            </a:r>
            <a:r>
              <a:rPr lang="en-US" b="1" dirty="0"/>
              <a:t>U</a:t>
            </a:r>
          </a:p>
          <a:p>
            <a:r>
              <a:rPr lang="en-US" b="1" dirty="0"/>
              <a:t>U </a:t>
            </a:r>
            <a:r>
              <a:rPr lang="en-US" dirty="0"/>
              <a:t>is </a:t>
            </a:r>
            <a:r>
              <a:rPr lang="en-US" i="1" dirty="0"/>
              <a:t>orthonormal</a:t>
            </a:r>
            <a:r>
              <a:rPr lang="en-US" dirty="0"/>
              <a:t> (all columns are orthogonal and have magnitude 1)</a:t>
            </a:r>
          </a:p>
        </p:txBody>
      </p:sp>
      <p:graphicFrame>
        <p:nvGraphicFramePr>
          <p:cNvPr id="4" name="Object 3">
            <a:extLst>
              <a:ext uri="{FF2B5EF4-FFF2-40B4-BE49-F238E27FC236}">
                <a16:creationId xmlns:a16="http://schemas.microsoft.com/office/drawing/2014/main" id="{E77876C3-955D-49BA-BC05-E91C127288E2}"/>
              </a:ext>
            </a:extLst>
          </p:cNvPr>
          <p:cNvGraphicFramePr>
            <a:graphicFrameLocks noChangeAspect="1"/>
          </p:cNvGraphicFramePr>
          <p:nvPr/>
        </p:nvGraphicFramePr>
        <p:xfrm>
          <a:off x="838199" y="4973907"/>
          <a:ext cx="2964179" cy="1750277"/>
        </p:xfrm>
        <a:graphic>
          <a:graphicData uri="http://schemas.openxmlformats.org/presentationml/2006/ole">
            <mc:AlternateContent xmlns:mc="http://schemas.openxmlformats.org/markup-compatibility/2006">
              <mc:Choice xmlns:v="urn:schemas-microsoft-com:vml" Requires="v">
                <p:oleObj spid="_x0000_s22554" name="Equation" r:id="rId4" imgW="1333440" imgH="787320" progId="Equation.DSMT4">
                  <p:embed/>
                </p:oleObj>
              </mc:Choice>
              <mc:Fallback>
                <p:oleObj name="Equation" r:id="rId4" imgW="1333440" imgH="787320" progId="Equation.DSMT4">
                  <p:embed/>
                  <p:pic>
                    <p:nvPicPr>
                      <p:cNvPr id="4" name="Object 3">
                        <a:extLst>
                          <a:ext uri="{FF2B5EF4-FFF2-40B4-BE49-F238E27FC236}">
                            <a16:creationId xmlns:a16="http://schemas.microsoft.com/office/drawing/2014/main" id="{E77876C3-955D-49BA-BC05-E91C127288E2}"/>
                          </a:ext>
                        </a:extLst>
                      </p:cNvPr>
                      <p:cNvPicPr/>
                      <p:nvPr/>
                    </p:nvPicPr>
                    <p:blipFill>
                      <a:blip r:embed="rId5"/>
                      <a:stretch>
                        <a:fillRect/>
                      </a:stretch>
                    </p:blipFill>
                    <p:spPr>
                      <a:xfrm>
                        <a:off x="838199" y="4973907"/>
                        <a:ext cx="2964179" cy="17502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A87B46-E5CC-45FC-BDA4-103670576375}"/>
              </a:ext>
            </a:extLst>
          </p:cNvPr>
          <p:cNvGraphicFramePr>
            <a:graphicFrameLocks noChangeAspect="1"/>
          </p:cNvGraphicFramePr>
          <p:nvPr/>
        </p:nvGraphicFramePr>
        <p:xfrm>
          <a:off x="4429125" y="4283075"/>
          <a:ext cx="2328863" cy="2505075"/>
        </p:xfrm>
        <a:graphic>
          <a:graphicData uri="http://schemas.openxmlformats.org/presentationml/2006/ole">
            <mc:AlternateContent xmlns:mc="http://schemas.openxmlformats.org/markup-compatibility/2006">
              <mc:Choice xmlns:v="urn:schemas-microsoft-com:vml" Requires="v">
                <p:oleObj spid="_x0000_s22555" name="Equation" r:id="rId6" imgW="1511280" imgH="1625400" progId="Equation.DSMT4">
                  <p:embed/>
                </p:oleObj>
              </mc:Choice>
              <mc:Fallback>
                <p:oleObj name="Equation" r:id="rId6" imgW="1511280" imgH="1625400" progId="Equation.DSMT4">
                  <p:embed/>
                  <p:pic>
                    <p:nvPicPr>
                      <p:cNvPr id="5" name="Object 4">
                        <a:extLst>
                          <a:ext uri="{FF2B5EF4-FFF2-40B4-BE49-F238E27FC236}">
                            <a16:creationId xmlns:a16="http://schemas.microsoft.com/office/drawing/2014/main" id="{D1A87B46-E5CC-45FC-BDA4-103670576375}"/>
                          </a:ext>
                        </a:extLst>
                      </p:cNvPr>
                      <p:cNvPicPr/>
                      <p:nvPr/>
                    </p:nvPicPr>
                    <p:blipFill>
                      <a:blip r:embed="rId7"/>
                      <a:stretch>
                        <a:fillRect/>
                      </a:stretch>
                    </p:blipFill>
                    <p:spPr>
                      <a:xfrm>
                        <a:off x="4429125" y="4283075"/>
                        <a:ext cx="2328863" cy="25050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988533D-5252-4735-AF4A-77E009DBB483}"/>
              </a:ext>
            </a:extLst>
          </p:cNvPr>
          <p:cNvGraphicFramePr>
            <a:graphicFrameLocks noChangeAspect="1"/>
          </p:cNvGraphicFramePr>
          <p:nvPr/>
        </p:nvGraphicFramePr>
        <p:xfrm>
          <a:off x="7200900" y="4932363"/>
          <a:ext cx="3332163" cy="1835150"/>
        </p:xfrm>
        <a:graphic>
          <a:graphicData uri="http://schemas.openxmlformats.org/presentationml/2006/ole">
            <mc:AlternateContent xmlns:mc="http://schemas.openxmlformats.org/markup-compatibility/2006">
              <mc:Choice xmlns:v="urn:schemas-microsoft-com:vml" Requires="v">
                <p:oleObj spid="_x0000_s22556" name="Equation" r:id="rId8" imgW="1498320" imgH="825480" progId="Equation.DSMT4">
                  <p:embed/>
                </p:oleObj>
              </mc:Choice>
              <mc:Fallback>
                <p:oleObj name="Equation" r:id="rId8" imgW="1498320" imgH="825480" progId="Equation.DSMT4">
                  <p:embed/>
                  <p:pic>
                    <p:nvPicPr>
                      <p:cNvPr id="6" name="Object 5">
                        <a:extLst>
                          <a:ext uri="{FF2B5EF4-FFF2-40B4-BE49-F238E27FC236}">
                            <a16:creationId xmlns:a16="http://schemas.microsoft.com/office/drawing/2014/main" id="{D988533D-5252-4735-AF4A-77E009DBB483}"/>
                          </a:ext>
                        </a:extLst>
                      </p:cNvPr>
                      <p:cNvPicPr/>
                      <p:nvPr/>
                    </p:nvPicPr>
                    <p:blipFill>
                      <a:blip r:embed="rId9"/>
                      <a:stretch>
                        <a:fillRect/>
                      </a:stretch>
                    </p:blipFill>
                    <p:spPr>
                      <a:xfrm>
                        <a:off x="7200900" y="4932363"/>
                        <a:ext cx="3332163" cy="1835150"/>
                      </a:xfrm>
                      <a:prstGeom prst="rect">
                        <a:avLst/>
                      </a:prstGeom>
                    </p:spPr>
                  </p:pic>
                </p:oleObj>
              </mc:Fallback>
            </mc:AlternateContent>
          </a:graphicData>
        </a:graphic>
      </p:graphicFrame>
    </p:spTree>
    <p:extLst>
      <p:ext uri="{BB962C8B-B14F-4D97-AF65-F5344CB8AC3E}">
        <p14:creationId xmlns:p14="http://schemas.microsoft.com/office/powerpoint/2010/main" val="395050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The</a:t>
            </a:r>
            <a:r>
              <a:rPr lang="en-US" dirty="0"/>
              <a:t> </a:t>
            </a:r>
            <a:r>
              <a:rPr lang="en-US" i="1" dirty="0"/>
              <a:t>Parallel Directive </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1764553" y="4086771"/>
            <a:ext cx="10427447" cy="1174670"/>
          </a:xfrm>
        </p:spPr>
        <p:txBody>
          <a:bodyPr>
            <a:normAutofit/>
          </a:bodyPr>
          <a:lstStyle/>
          <a:p>
            <a:r>
              <a:rPr lang="en" sz="2400" i="1" dirty="0">
                <a:solidFill>
                  <a:schemeClr val="dk1"/>
                </a:solidFill>
              </a:rPr>
              <a:t>N</a:t>
            </a:r>
            <a:r>
              <a:rPr lang="en" sz="2400" dirty="0">
                <a:solidFill>
                  <a:schemeClr val="dk1"/>
                </a:solidFill>
              </a:rPr>
              <a:t> threads.</a:t>
            </a:r>
            <a:endParaRPr lang="pt-BR" sz="2400" i="1" dirty="0"/>
          </a:p>
          <a:p>
            <a:endParaRPr lang="en-US" sz="2400"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Callout: Bent Line 3">
            <a:extLst>
              <a:ext uri="{FF2B5EF4-FFF2-40B4-BE49-F238E27FC236}">
                <a16:creationId xmlns:a16="http://schemas.microsoft.com/office/drawing/2014/main" id="{8F840022-B1BF-556A-32B8-0BCE8EAAA04B}"/>
              </a:ext>
            </a:extLst>
          </p:cNvPr>
          <p:cNvSpPr/>
          <p:nvPr/>
        </p:nvSpPr>
        <p:spPr>
          <a:xfrm>
            <a:off x="7196548" y="4725615"/>
            <a:ext cx="4396484" cy="1696450"/>
          </a:xfrm>
          <a:prstGeom prst="borderCallout2">
            <a:avLst>
              <a:gd name="adj1" fmla="val 18750"/>
              <a:gd name="adj2" fmla="val -181"/>
              <a:gd name="adj3" fmla="val 18750"/>
              <a:gd name="adj4" fmla="val -5857"/>
              <a:gd name="adj5" fmla="val -123964"/>
              <a:gd name="adj6" fmla="val -7279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grpSp>
        <p:nvGrpSpPr>
          <p:cNvPr id="48" name="Group 47">
            <a:extLst>
              <a:ext uri="{FF2B5EF4-FFF2-40B4-BE49-F238E27FC236}">
                <a16:creationId xmlns:a16="http://schemas.microsoft.com/office/drawing/2014/main" id="{605157C3-349F-3218-5B36-7BB410D9851D}"/>
              </a:ext>
            </a:extLst>
          </p:cNvPr>
          <p:cNvGrpSpPr/>
          <p:nvPr/>
        </p:nvGrpSpPr>
        <p:grpSpPr>
          <a:xfrm>
            <a:off x="462692" y="1935716"/>
            <a:ext cx="4309233" cy="1350599"/>
            <a:chOff x="462692" y="1935716"/>
            <a:chExt cx="4309233" cy="1350599"/>
          </a:xfrm>
        </p:grpSpPr>
        <p:cxnSp>
          <p:nvCxnSpPr>
            <p:cNvPr id="49" name="Google Shape;568;p29">
              <a:extLst>
                <a:ext uri="{FF2B5EF4-FFF2-40B4-BE49-F238E27FC236}">
                  <a16:creationId xmlns:a16="http://schemas.microsoft.com/office/drawing/2014/main" id="{233DD6BA-701B-23A4-BC47-7C6A8B023800}"/>
                </a:ext>
              </a:extLst>
            </p:cNvPr>
            <p:cNvCxnSpPr/>
            <p:nvPr/>
          </p:nvCxnSpPr>
          <p:spPr>
            <a:xfrm>
              <a:off x="462692" y="2611016"/>
              <a:ext cx="6285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0" name="Google Shape;569;p29">
              <a:extLst>
                <a:ext uri="{FF2B5EF4-FFF2-40B4-BE49-F238E27FC236}">
                  <a16:creationId xmlns:a16="http://schemas.microsoft.com/office/drawing/2014/main" id="{1BF8FFD8-D2A9-F306-4E0F-CDCCFA68062A}"/>
                </a:ext>
              </a:extLst>
            </p:cNvPr>
            <p:cNvCxnSpPr/>
            <p:nvPr/>
          </p:nvCxnSpPr>
          <p:spPr>
            <a:xfrm rot="10800000" flipH="1">
              <a:off x="1091175" y="1935716"/>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1" name="Google Shape;570;p29">
              <a:extLst>
                <a:ext uri="{FF2B5EF4-FFF2-40B4-BE49-F238E27FC236}">
                  <a16:creationId xmlns:a16="http://schemas.microsoft.com/office/drawing/2014/main" id="{2F6817B2-06A9-4E82-9735-B2FB2B00B3AA}"/>
                </a:ext>
              </a:extLst>
            </p:cNvPr>
            <p:cNvCxnSpPr/>
            <p:nvPr/>
          </p:nvCxnSpPr>
          <p:spPr>
            <a:xfrm>
              <a:off x="1870270" y="1935800"/>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2" name="Google Shape;571;p29">
              <a:extLst>
                <a:ext uri="{FF2B5EF4-FFF2-40B4-BE49-F238E27FC236}">
                  <a16:creationId xmlns:a16="http://schemas.microsoft.com/office/drawing/2014/main" id="{609EF550-CB69-0640-8B69-5EA1EA98EA00}"/>
                </a:ext>
              </a:extLst>
            </p:cNvPr>
            <p:cNvCxnSpPr/>
            <p:nvPr/>
          </p:nvCxnSpPr>
          <p:spPr>
            <a:xfrm>
              <a:off x="1870270" y="220588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3" name="Google Shape;572;p29">
              <a:extLst>
                <a:ext uri="{FF2B5EF4-FFF2-40B4-BE49-F238E27FC236}">
                  <a16:creationId xmlns:a16="http://schemas.microsoft.com/office/drawing/2014/main" id="{292C706A-99E1-6C6D-B887-4BA5FD84DEC7}"/>
                </a:ext>
              </a:extLst>
            </p:cNvPr>
            <p:cNvCxnSpPr/>
            <p:nvPr/>
          </p:nvCxnSpPr>
          <p:spPr>
            <a:xfrm>
              <a:off x="1870270" y="2475973"/>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4" name="Google Shape;573;p29">
              <a:extLst>
                <a:ext uri="{FF2B5EF4-FFF2-40B4-BE49-F238E27FC236}">
                  <a16:creationId xmlns:a16="http://schemas.microsoft.com/office/drawing/2014/main" id="{4CCE9C7D-99D5-3101-E802-35C0568183B0}"/>
                </a:ext>
              </a:extLst>
            </p:cNvPr>
            <p:cNvCxnSpPr/>
            <p:nvPr/>
          </p:nvCxnSpPr>
          <p:spPr>
            <a:xfrm>
              <a:off x="1870270" y="2746059"/>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5" name="Google Shape;574;p29">
              <a:extLst>
                <a:ext uri="{FF2B5EF4-FFF2-40B4-BE49-F238E27FC236}">
                  <a16:creationId xmlns:a16="http://schemas.microsoft.com/office/drawing/2014/main" id="{2AB21513-2384-38B5-5C9D-A9D3B69E61AD}"/>
                </a:ext>
              </a:extLst>
            </p:cNvPr>
            <p:cNvCxnSpPr/>
            <p:nvPr/>
          </p:nvCxnSpPr>
          <p:spPr>
            <a:xfrm>
              <a:off x="1870270" y="301614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6" name="Google Shape;575;p29">
              <a:extLst>
                <a:ext uri="{FF2B5EF4-FFF2-40B4-BE49-F238E27FC236}">
                  <a16:creationId xmlns:a16="http://schemas.microsoft.com/office/drawing/2014/main" id="{0D1E276B-5CFA-F307-D9AD-2DECA7A2E8A8}"/>
                </a:ext>
              </a:extLst>
            </p:cNvPr>
            <p:cNvCxnSpPr/>
            <p:nvPr/>
          </p:nvCxnSpPr>
          <p:spPr>
            <a:xfrm>
              <a:off x="1870270" y="3286232"/>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7" name="Google Shape;576;p29">
              <a:extLst>
                <a:ext uri="{FF2B5EF4-FFF2-40B4-BE49-F238E27FC236}">
                  <a16:creationId xmlns:a16="http://schemas.microsoft.com/office/drawing/2014/main" id="{A13ED945-11A6-252B-F9F1-3C66B6EEBDF4}"/>
                </a:ext>
              </a:extLst>
            </p:cNvPr>
            <p:cNvCxnSpPr/>
            <p:nvPr/>
          </p:nvCxnSpPr>
          <p:spPr>
            <a:xfrm rot="10800000" flipH="1">
              <a:off x="1091175" y="2206016"/>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8" name="Google Shape;577;p29">
              <a:extLst>
                <a:ext uri="{FF2B5EF4-FFF2-40B4-BE49-F238E27FC236}">
                  <a16:creationId xmlns:a16="http://schemas.microsoft.com/office/drawing/2014/main" id="{E41818E9-78B5-5C04-C504-211F1035134B}"/>
                </a:ext>
              </a:extLst>
            </p:cNvPr>
            <p:cNvCxnSpPr/>
            <p:nvPr/>
          </p:nvCxnSpPr>
          <p:spPr>
            <a:xfrm rot="10800000" flipH="1">
              <a:off x="1091175" y="2476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9" name="Google Shape;578;p29">
              <a:extLst>
                <a:ext uri="{FF2B5EF4-FFF2-40B4-BE49-F238E27FC236}">
                  <a16:creationId xmlns:a16="http://schemas.microsoft.com/office/drawing/2014/main" id="{BADE7373-397A-ACB7-2818-0EAE5630479B}"/>
                </a:ext>
              </a:extLst>
            </p:cNvPr>
            <p:cNvCxnSpPr/>
            <p:nvPr/>
          </p:nvCxnSpPr>
          <p:spPr>
            <a:xfrm>
              <a:off x="1091175" y="2611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3" name="Google Shape;579;p29">
              <a:extLst>
                <a:ext uri="{FF2B5EF4-FFF2-40B4-BE49-F238E27FC236}">
                  <a16:creationId xmlns:a16="http://schemas.microsoft.com/office/drawing/2014/main" id="{E08ADDF8-3EF9-71AD-9717-F12C433D3236}"/>
                </a:ext>
              </a:extLst>
            </p:cNvPr>
            <p:cNvCxnSpPr/>
            <p:nvPr/>
          </p:nvCxnSpPr>
          <p:spPr>
            <a:xfrm>
              <a:off x="1091175" y="2611015"/>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4" name="Google Shape;580;p29">
              <a:extLst>
                <a:ext uri="{FF2B5EF4-FFF2-40B4-BE49-F238E27FC236}">
                  <a16:creationId xmlns:a16="http://schemas.microsoft.com/office/drawing/2014/main" id="{DF381FA9-B6A9-4E6A-90D2-4A28DABEA272}"/>
                </a:ext>
              </a:extLst>
            </p:cNvPr>
            <p:cNvCxnSpPr/>
            <p:nvPr/>
          </p:nvCxnSpPr>
          <p:spPr>
            <a:xfrm>
              <a:off x="1091175" y="2611015"/>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5" name="Google Shape;581;p29">
              <a:extLst>
                <a:ext uri="{FF2B5EF4-FFF2-40B4-BE49-F238E27FC236}">
                  <a16:creationId xmlns:a16="http://schemas.microsoft.com/office/drawing/2014/main" id="{F82A4964-63FC-A424-BDB6-C2DEA8B8D9BE}"/>
                </a:ext>
              </a:extLst>
            </p:cNvPr>
            <p:cNvCxnSpPr/>
            <p:nvPr/>
          </p:nvCxnSpPr>
          <p:spPr>
            <a:xfrm rot="10800000">
              <a:off x="3969264" y="2611016"/>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6" name="Google Shape;582;p29">
              <a:extLst>
                <a:ext uri="{FF2B5EF4-FFF2-40B4-BE49-F238E27FC236}">
                  <a16:creationId xmlns:a16="http://schemas.microsoft.com/office/drawing/2014/main" id="{C938779C-0598-3184-153D-6811C1FDCCAD}"/>
                </a:ext>
              </a:extLst>
            </p:cNvPr>
            <p:cNvCxnSpPr/>
            <p:nvPr/>
          </p:nvCxnSpPr>
          <p:spPr>
            <a:xfrm rot="10800000">
              <a:off x="3180102" y="1935716"/>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7" name="Google Shape;583;p29">
              <a:extLst>
                <a:ext uri="{FF2B5EF4-FFF2-40B4-BE49-F238E27FC236}">
                  <a16:creationId xmlns:a16="http://schemas.microsoft.com/office/drawing/2014/main" id="{E1E8C799-A744-BD2B-E080-03AC7C56026F}"/>
                </a:ext>
              </a:extLst>
            </p:cNvPr>
            <p:cNvCxnSpPr/>
            <p:nvPr/>
          </p:nvCxnSpPr>
          <p:spPr>
            <a:xfrm rot="10800000">
              <a:off x="3180102" y="2206016"/>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8" name="Google Shape;584;p29">
              <a:extLst>
                <a:ext uri="{FF2B5EF4-FFF2-40B4-BE49-F238E27FC236}">
                  <a16:creationId xmlns:a16="http://schemas.microsoft.com/office/drawing/2014/main" id="{F27322DB-D2EE-309A-BB60-9C179D50A314}"/>
                </a:ext>
              </a:extLst>
            </p:cNvPr>
            <p:cNvCxnSpPr/>
            <p:nvPr/>
          </p:nvCxnSpPr>
          <p:spPr>
            <a:xfrm rot="10800000">
              <a:off x="3180102" y="2476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9" name="Google Shape;585;p29">
              <a:extLst>
                <a:ext uri="{FF2B5EF4-FFF2-40B4-BE49-F238E27FC236}">
                  <a16:creationId xmlns:a16="http://schemas.microsoft.com/office/drawing/2014/main" id="{51259193-4DF9-9779-72A8-3064391184AF}"/>
                </a:ext>
              </a:extLst>
            </p:cNvPr>
            <p:cNvCxnSpPr/>
            <p:nvPr/>
          </p:nvCxnSpPr>
          <p:spPr>
            <a:xfrm flipH="1">
              <a:off x="3180102" y="2611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0" name="Google Shape;586;p29">
              <a:extLst>
                <a:ext uri="{FF2B5EF4-FFF2-40B4-BE49-F238E27FC236}">
                  <a16:creationId xmlns:a16="http://schemas.microsoft.com/office/drawing/2014/main" id="{A4B34A60-3DF4-6C24-98D5-138C793C91CD}"/>
                </a:ext>
              </a:extLst>
            </p:cNvPr>
            <p:cNvCxnSpPr/>
            <p:nvPr/>
          </p:nvCxnSpPr>
          <p:spPr>
            <a:xfrm flipH="1">
              <a:off x="3180102" y="2611015"/>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1" name="Google Shape;587;p29">
              <a:extLst>
                <a:ext uri="{FF2B5EF4-FFF2-40B4-BE49-F238E27FC236}">
                  <a16:creationId xmlns:a16="http://schemas.microsoft.com/office/drawing/2014/main" id="{20EBE762-DCF7-8AA0-6C7D-8D6D8E97A1A4}"/>
                </a:ext>
              </a:extLst>
            </p:cNvPr>
            <p:cNvCxnSpPr/>
            <p:nvPr/>
          </p:nvCxnSpPr>
          <p:spPr>
            <a:xfrm flipH="1">
              <a:off x="3180102" y="2611015"/>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2" name="Google Shape;588;p29">
              <a:extLst>
                <a:ext uri="{FF2B5EF4-FFF2-40B4-BE49-F238E27FC236}">
                  <a16:creationId xmlns:a16="http://schemas.microsoft.com/office/drawing/2014/main" id="{11ACB5BF-7DCA-6C52-595A-95406BA2338A}"/>
                </a:ext>
              </a:extLst>
            </p:cNvPr>
            <p:cNvCxnSpPr/>
            <p:nvPr/>
          </p:nvCxnSpPr>
          <p:spPr>
            <a:xfrm rot="10800000">
              <a:off x="4370525" y="2611015"/>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grpSp>
      <p:sp>
        <p:nvSpPr>
          <p:cNvPr id="73" name="Google Shape;590;p29">
            <a:extLst>
              <a:ext uri="{FF2B5EF4-FFF2-40B4-BE49-F238E27FC236}">
                <a16:creationId xmlns:a16="http://schemas.microsoft.com/office/drawing/2014/main" id="{0CDE8C02-19B1-A0BE-2949-9DC82E8C8898}"/>
              </a:ext>
            </a:extLst>
          </p:cNvPr>
          <p:cNvSpPr txBox="1"/>
          <p:nvPr/>
        </p:nvSpPr>
        <p:spPr>
          <a:xfrm>
            <a:off x="6926100" y="1666919"/>
            <a:ext cx="4427700" cy="4832052"/>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Char char="•"/>
            </a:pPr>
            <a:r>
              <a:rPr lang="en" sz="2800" b="1" dirty="0">
                <a:solidFill>
                  <a:schemeClr val="dk1"/>
                </a:solidFill>
              </a:rPr>
              <a:t>Thread creation:</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Spawn </a:t>
            </a:r>
            <a:r>
              <a:rPr lang="en" sz="2800" i="1" dirty="0">
                <a:solidFill>
                  <a:schemeClr val="dk1"/>
                </a:solidFill>
              </a:rPr>
              <a:t>N</a:t>
            </a:r>
            <a:r>
              <a:rPr lang="en" sz="2800" dirty="0">
                <a:solidFill>
                  <a:schemeClr val="dk1"/>
                </a:solidFill>
              </a:rPr>
              <a:t> threads</a:t>
            </a:r>
            <a:endParaRPr sz="2800" dirty="0">
              <a:solidFill>
                <a:schemeClr val="dk1"/>
              </a:solidFill>
            </a:endParaRPr>
          </a:p>
          <a:p>
            <a:pPr marL="457200" marR="0" lvl="0" indent="-342900" algn="l" rtl="0">
              <a:spcBef>
                <a:spcPts val="0"/>
              </a:spcBef>
              <a:spcAft>
                <a:spcPts val="0"/>
              </a:spcAft>
              <a:buClr>
                <a:schemeClr val="dk1"/>
              </a:buClr>
              <a:buSzPts val="1800"/>
              <a:buChar char="•"/>
            </a:pPr>
            <a:r>
              <a:rPr lang="en" sz="2800" b="1" dirty="0">
                <a:solidFill>
                  <a:schemeClr val="dk1"/>
                </a:solidFill>
              </a:rPr>
              <a:t>Work assignment:</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All threads execute the same code</a:t>
            </a:r>
            <a:endParaRPr sz="2800" dirty="0">
              <a:solidFill>
                <a:schemeClr val="dk1"/>
              </a:solidFill>
            </a:endParaRPr>
          </a:p>
          <a:p>
            <a:pPr marL="457200" marR="0" lvl="0" indent="-342900" algn="l" rtl="0">
              <a:spcBef>
                <a:spcPts val="0"/>
              </a:spcBef>
              <a:spcAft>
                <a:spcPts val="0"/>
              </a:spcAft>
              <a:buClr>
                <a:schemeClr val="dk1"/>
              </a:buClr>
              <a:buSzPts val="1800"/>
              <a:buChar char="•"/>
            </a:pPr>
            <a:r>
              <a:rPr lang="en" sz="2800" b="1" dirty="0">
                <a:solidFill>
                  <a:schemeClr val="dk1"/>
                </a:solidFill>
              </a:rPr>
              <a:t>Communication:</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Via shared memory</a:t>
            </a:r>
            <a:endParaRPr sz="2800"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All threads wait at the end of the region (e.g., there is an execution </a:t>
            </a:r>
            <a:r>
              <a:rPr lang="en" sz="2800" i="1" dirty="0">
                <a:solidFill>
                  <a:schemeClr val="dk1"/>
                </a:solidFill>
              </a:rPr>
              <a:t>barrier</a:t>
            </a:r>
            <a:r>
              <a:rPr lang="en" sz="2800" dirty="0">
                <a:solidFill>
                  <a:schemeClr val="dk1"/>
                </a:solidFill>
              </a:rPr>
              <a:t>)</a:t>
            </a:r>
            <a:endParaRPr sz="2800" dirty="0">
              <a:solidFill>
                <a:schemeClr val="dk1"/>
              </a:solidFill>
            </a:endParaRPr>
          </a:p>
        </p:txBody>
      </p:sp>
      <p:sp>
        <p:nvSpPr>
          <p:cNvPr id="74" name="Google Shape;384;p21">
            <a:extLst>
              <a:ext uri="{FF2B5EF4-FFF2-40B4-BE49-F238E27FC236}">
                <a16:creationId xmlns:a16="http://schemas.microsoft.com/office/drawing/2014/main" id="{5E0BD21F-42EA-922A-31BE-9C51DC5067ED}"/>
              </a:ext>
            </a:extLst>
          </p:cNvPr>
          <p:cNvSpPr/>
          <p:nvPr/>
        </p:nvSpPr>
        <p:spPr>
          <a:xfrm rot="5400000">
            <a:off x="2361219" y="2415486"/>
            <a:ext cx="338000" cy="2878090"/>
          </a:xfrm>
          <a:prstGeom prst="rightBrace">
            <a:avLst>
              <a:gd name="adj1" fmla="val 8333"/>
              <a:gd name="adj2" fmla="val 50000"/>
            </a:avLst>
          </a:prstGeom>
          <a:noFill/>
          <a:ln w="34925" cap="flat" cmpd="sng">
            <a:solidFill>
              <a:srgbClr val="FF0000"/>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rgbClr val="FF0000"/>
              </a:solidFill>
              <a:latin typeface="Arial"/>
              <a:ea typeface="Arial"/>
              <a:cs typeface="Arial"/>
              <a:sym typeface="Arial"/>
            </a:endParaRPr>
          </a:p>
        </p:txBody>
      </p:sp>
      <p:sp>
        <p:nvSpPr>
          <p:cNvPr id="30" name="TextBox 29">
            <a:extLst>
              <a:ext uri="{FF2B5EF4-FFF2-40B4-BE49-F238E27FC236}">
                <a16:creationId xmlns:a16="http://schemas.microsoft.com/office/drawing/2014/main" id="{D429C8B5-E2F4-F819-1AAA-CCC1AE0DFD86}"/>
              </a:ext>
            </a:extLst>
          </p:cNvPr>
          <p:cNvSpPr txBox="1"/>
          <p:nvPr/>
        </p:nvSpPr>
        <p:spPr>
          <a:xfrm>
            <a:off x="2403670" y="2965002"/>
            <a:ext cx="313343" cy="369332"/>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41382089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10515600" cy="2712921"/>
          </a:xfrm>
        </p:spPr>
        <p:txBody>
          <a:bodyPr>
            <a:normAutofit lnSpcReduction="10000"/>
          </a:bodyPr>
          <a:lstStyle/>
          <a:p>
            <a:r>
              <a:rPr lang="en-US" dirty="0"/>
              <a:t>Sigma matrix </a:t>
            </a:r>
            <a:r>
              <a:rPr lang="en-US" b="1" dirty="0"/>
              <a:t>Σ</a:t>
            </a:r>
            <a:r>
              <a:rPr lang="en-US" dirty="0"/>
              <a:t> is diagonal and ordered in descending order</a:t>
            </a:r>
            <a:endParaRPr lang="en-US" b="1" baseline="30000" dirty="0"/>
          </a:p>
          <a:p>
            <a:r>
              <a:rPr lang="el-GR" dirty="0"/>
              <a:t>σ</a:t>
            </a:r>
            <a:r>
              <a:rPr lang="en-US" baseline="-25000" dirty="0"/>
              <a:t>1 </a:t>
            </a:r>
            <a:r>
              <a:rPr lang="en-US" dirty="0"/>
              <a:t>≥ </a:t>
            </a:r>
            <a:r>
              <a:rPr lang="el-GR" dirty="0"/>
              <a:t>σ</a:t>
            </a:r>
            <a:r>
              <a:rPr lang="en-US" baseline="-25000" dirty="0"/>
              <a:t>2 </a:t>
            </a:r>
            <a:r>
              <a:rPr lang="en-US" dirty="0"/>
              <a:t>≥ </a:t>
            </a:r>
            <a:r>
              <a:rPr lang="el-GR" dirty="0"/>
              <a:t>σ</a:t>
            </a:r>
            <a:r>
              <a:rPr lang="en-US" baseline="-25000" dirty="0"/>
              <a:t>3 </a:t>
            </a:r>
            <a:r>
              <a:rPr lang="en-US" dirty="0"/>
              <a:t>≥ … ≥ </a:t>
            </a:r>
            <a:r>
              <a:rPr lang="el-GR" dirty="0"/>
              <a:t>σ</a:t>
            </a:r>
            <a:r>
              <a:rPr lang="en-US" baseline="-25000" dirty="0"/>
              <a:t>m</a:t>
            </a:r>
            <a:r>
              <a:rPr lang="en-US" dirty="0"/>
              <a:t> ≥ 0</a:t>
            </a:r>
            <a:endParaRPr lang="en-US" baseline="-25000" dirty="0"/>
          </a:p>
          <a:p>
            <a:r>
              <a:rPr lang="el-GR" dirty="0"/>
              <a:t>σ</a:t>
            </a:r>
            <a:r>
              <a:rPr lang="en-US" dirty="0"/>
              <a:t>’s are nonnegative (positive or equal to zero)</a:t>
            </a:r>
          </a:p>
          <a:p>
            <a:r>
              <a:rPr lang="en-US" dirty="0"/>
              <a:t>Interpretation: </a:t>
            </a:r>
            <a:r>
              <a:rPr lang="el-GR" dirty="0"/>
              <a:t>σ</a:t>
            </a:r>
            <a:r>
              <a:rPr lang="en-US" baseline="-25000" dirty="0" err="1"/>
              <a:t>i</a:t>
            </a:r>
            <a:r>
              <a:rPr lang="en-US" baseline="-25000" dirty="0"/>
              <a:t> </a:t>
            </a:r>
            <a:r>
              <a:rPr lang="en-US" dirty="0"/>
              <a:t>together with </a:t>
            </a:r>
            <a:r>
              <a:rPr lang="en-US" i="1" dirty="0" err="1"/>
              <a:t>i</a:t>
            </a:r>
            <a:r>
              <a:rPr lang="en-US" i="1" baseline="30000" dirty="0" err="1"/>
              <a:t>th</a:t>
            </a:r>
            <a:r>
              <a:rPr lang="en-US" dirty="0"/>
              <a:t> column of </a:t>
            </a:r>
            <a:r>
              <a:rPr lang="en-US" b="1" dirty="0"/>
              <a:t>U</a:t>
            </a:r>
            <a:r>
              <a:rPr lang="en-US" dirty="0"/>
              <a:t> and </a:t>
            </a:r>
            <a:r>
              <a:rPr lang="en-US" b="1" dirty="0"/>
              <a:t>V</a:t>
            </a:r>
            <a:r>
              <a:rPr lang="en-US" b="1" baseline="30000" dirty="0"/>
              <a:t>T</a:t>
            </a:r>
            <a:r>
              <a:rPr lang="en-US" dirty="0"/>
              <a:t> represent the data in </a:t>
            </a:r>
            <a:r>
              <a:rPr lang="en-US" b="1" dirty="0"/>
              <a:t>X </a:t>
            </a:r>
            <a:r>
              <a:rPr lang="en-US" dirty="0"/>
              <a:t>more significantly than </a:t>
            </a:r>
            <a:r>
              <a:rPr lang="el-GR" dirty="0"/>
              <a:t>σ</a:t>
            </a:r>
            <a:r>
              <a:rPr lang="en-US" baseline="-25000" dirty="0"/>
              <a:t>i+1 </a:t>
            </a:r>
            <a:r>
              <a:rPr lang="en-US" dirty="0"/>
              <a:t>together with </a:t>
            </a:r>
            <a:r>
              <a:rPr lang="en-US" i="1" dirty="0"/>
              <a:t>i+1</a:t>
            </a:r>
            <a:r>
              <a:rPr lang="en-US" i="1" baseline="30000" dirty="0"/>
              <a:t>th</a:t>
            </a:r>
            <a:r>
              <a:rPr lang="en-US" dirty="0"/>
              <a:t> column of </a:t>
            </a:r>
            <a:r>
              <a:rPr lang="en-US" b="1" dirty="0"/>
              <a:t>U</a:t>
            </a:r>
            <a:r>
              <a:rPr lang="en-US" dirty="0"/>
              <a:t> and </a:t>
            </a:r>
            <a:r>
              <a:rPr lang="en-US" b="1" dirty="0"/>
              <a:t>V</a:t>
            </a:r>
            <a:r>
              <a:rPr lang="en-US" b="1" baseline="30000" dirty="0"/>
              <a:t>T</a:t>
            </a:r>
            <a:r>
              <a:rPr lang="en-US" dirty="0"/>
              <a:t> </a:t>
            </a:r>
          </a:p>
          <a:p>
            <a:endParaRPr lang="en-US" dirty="0"/>
          </a:p>
          <a:p>
            <a:endParaRPr lang="en-US" dirty="0"/>
          </a:p>
        </p:txBody>
      </p:sp>
      <p:graphicFrame>
        <p:nvGraphicFramePr>
          <p:cNvPr id="4" name="Object 3">
            <a:extLst>
              <a:ext uri="{FF2B5EF4-FFF2-40B4-BE49-F238E27FC236}">
                <a16:creationId xmlns:a16="http://schemas.microsoft.com/office/drawing/2014/main" id="{E77876C3-955D-49BA-BC05-E91C127288E2}"/>
              </a:ext>
            </a:extLst>
          </p:cNvPr>
          <p:cNvGraphicFramePr>
            <a:graphicFrameLocks noChangeAspect="1"/>
          </p:cNvGraphicFramePr>
          <p:nvPr/>
        </p:nvGraphicFramePr>
        <p:xfrm>
          <a:off x="838199" y="4973907"/>
          <a:ext cx="2964179" cy="1750277"/>
        </p:xfrm>
        <a:graphic>
          <a:graphicData uri="http://schemas.openxmlformats.org/presentationml/2006/ole">
            <mc:AlternateContent xmlns:mc="http://schemas.openxmlformats.org/markup-compatibility/2006">
              <mc:Choice xmlns:v="urn:schemas-microsoft-com:vml" Requires="v">
                <p:oleObj spid="_x0000_s23578" name="Equation" r:id="rId4" imgW="1333440" imgH="787320" progId="Equation.DSMT4">
                  <p:embed/>
                </p:oleObj>
              </mc:Choice>
              <mc:Fallback>
                <p:oleObj name="Equation" r:id="rId4" imgW="1333440" imgH="787320" progId="Equation.DSMT4">
                  <p:embed/>
                  <p:pic>
                    <p:nvPicPr>
                      <p:cNvPr id="4" name="Object 3">
                        <a:extLst>
                          <a:ext uri="{FF2B5EF4-FFF2-40B4-BE49-F238E27FC236}">
                            <a16:creationId xmlns:a16="http://schemas.microsoft.com/office/drawing/2014/main" id="{E77876C3-955D-49BA-BC05-E91C127288E2}"/>
                          </a:ext>
                        </a:extLst>
                      </p:cNvPr>
                      <p:cNvPicPr/>
                      <p:nvPr/>
                    </p:nvPicPr>
                    <p:blipFill>
                      <a:blip r:embed="rId5"/>
                      <a:stretch>
                        <a:fillRect/>
                      </a:stretch>
                    </p:blipFill>
                    <p:spPr>
                      <a:xfrm>
                        <a:off x="838199" y="4973907"/>
                        <a:ext cx="2964179" cy="17502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A87B46-E5CC-45FC-BDA4-103670576375}"/>
              </a:ext>
            </a:extLst>
          </p:cNvPr>
          <p:cNvGraphicFramePr>
            <a:graphicFrameLocks noChangeAspect="1"/>
          </p:cNvGraphicFramePr>
          <p:nvPr/>
        </p:nvGraphicFramePr>
        <p:xfrm>
          <a:off x="4429125" y="4283075"/>
          <a:ext cx="2328863" cy="2505075"/>
        </p:xfrm>
        <a:graphic>
          <a:graphicData uri="http://schemas.openxmlformats.org/presentationml/2006/ole">
            <mc:AlternateContent xmlns:mc="http://schemas.openxmlformats.org/markup-compatibility/2006">
              <mc:Choice xmlns:v="urn:schemas-microsoft-com:vml" Requires="v">
                <p:oleObj spid="_x0000_s23579" name="Equation" r:id="rId6" imgW="1511280" imgH="1625400" progId="Equation.DSMT4">
                  <p:embed/>
                </p:oleObj>
              </mc:Choice>
              <mc:Fallback>
                <p:oleObj name="Equation" r:id="rId6" imgW="1511280" imgH="1625400" progId="Equation.DSMT4">
                  <p:embed/>
                  <p:pic>
                    <p:nvPicPr>
                      <p:cNvPr id="5" name="Object 4">
                        <a:extLst>
                          <a:ext uri="{FF2B5EF4-FFF2-40B4-BE49-F238E27FC236}">
                            <a16:creationId xmlns:a16="http://schemas.microsoft.com/office/drawing/2014/main" id="{D1A87B46-E5CC-45FC-BDA4-103670576375}"/>
                          </a:ext>
                        </a:extLst>
                      </p:cNvPr>
                      <p:cNvPicPr/>
                      <p:nvPr/>
                    </p:nvPicPr>
                    <p:blipFill>
                      <a:blip r:embed="rId7"/>
                      <a:stretch>
                        <a:fillRect/>
                      </a:stretch>
                    </p:blipFill>
                    <p:spPr>
                      <a:xfrm>
                        <a:off x="4429125" y="4283075"/>
                        <a:ext cx="2328863" cy="25050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988533D-5252-4735-AF4A-77E009DBB483}"/>
              </a:ext>
            </a:extLst>
          </p:cNvPr>
          <p:cNvGraphicFramePr>
            <a:graphicFrameLocks noChangeAspect="1"/>
          </p:cNvGraphicFramePr>
          <p:nvPr/>
        </p:nvGraphicFramePr>
        <p:xfrm>
          <a:off x="7200900" y="4932363"/>
          <a:ext cx="3332163" cy="1835150"/>
        </p:xfrm>
        <a:graphic>
          <a:graphicData uri="http://schemas.openxmlformats.org/presentationml/2006/ole">
            <mc:AlternateContent xmlns:mc="http://schemas.openxmlformats.org/markup-compatibility/2006">
              <mc:Choice xmlns:v="urn:schemas-microsoft-com:vml" Requires="v">
                <p:oleObj spid="_x0000_s23580" name="Equation" r:id="rId8" imgW="1498320" imgH="825480" progId="Equation.DSMT4">
                  <p:embed/>
                </p:oleObj>
              </mc:Choice>
              <mc:Fallback>
                <p:oleObj name="Equation" r:id="rId8" imgW="1498320" imgH="825480" progId="Equation.DSMT4">
                  <p:embed/>
                  <p:pic>
                    <p:nvPicPr>
                      <p:cNvPr id="6" name="Object 5">
                        <a:extLst>
                          <a:ext uri="{FF2B5EF4-FFF2-40B4-BE49-F238E27FC236}">
                            <a16:creationId xmlns:a16="http://schemas.microsoft.com/office/drawing/2014/main" id="{D988533D-5252-4735-AF4A-77E009DBB483}"/>
                          </a:ext>
                        </a:extLst>
                      </p:cNvPr>
                      <p:cNvPicPr/>
                      <p:nvPr/>
                    </p:nvPicPr>
                    <p:blipFill>
                      <a:blip r:embed="rId9"/>
                      <a:stretch>
                        <a:fillRect/>
                      </a:stretch>
                    </p:blipFill>
                    <p:spPr>
                      <a:xfrm>
                        <a:off x="7200900" y="4932363"/>
                        <a:ext cx="3332163" cy="1835150"/>
                      </a:xfrm>
                      <a:prstGeom prst="rect">
                        <a:avLst/>
                      </a:prstGeom>
                    </p:spPr>
                  </p:pic>
                </p:oleObj>
              </mc:Fallback>
            </mc:AlternateContent>
          </a:graphicData>
        </a:graphic>
      </p:graphicFrame>
    </p:spTree>
    <p:extLst>
      <p:ext uri="{BB962C8B-B14F-4D97-AF65-F5344CB8AC3E}">
        <p14:creationId xmlns:p14="http://schemas.microsoft.com/office/powerpoint/2010/main" val="41702176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10515600" cy="2712921"/>
          </a:xfrm>
        </p:spPr>
        <p:txBody>
          <a:bodyPr>
            <a:normAutofit/>
          </a:bodyPr>
          <a:lstStyle/>
          <a:p>
            <a:r>
              <a:rPr lang="en-US" i="1" dirty="0" err="1"/>
              <a:t>i</a:t>
            </a:r>
            <a:r>
              <a:rPr lang="en-US" i="1" baseline="30000" dirty="0" err="1"/>
              <a:t>th</a:t>
            </a:r>
            <a:r>
              <a:rPr lang="en-US" dirty="0"/>
              <a:t> column of </a:t>
            </a:r>
            <a:r>
              <a:rPr lang="en-US" b="1" dirty="0"/>
              <a:t>V</a:t>
            </a:r>
            <a:r>
              <a:rPr lang="en-US" b="1" baseline="30000" dirty="0"/>
              <a:t>T</a:t>
            </a:r>
            <a:r>
              <a:rPr lang="en-US" dirty="0"/>
              <a:t> represents weights to a combination of basis columns in </a:t>
            </a:r>
            <a:r>
              <a:rPr lang="en-US" b="1" dirty="0"/>
              <a:t>U</a:t>
            </a:r>
            <a:r>
              <a:rPr lang="en-US" dirty="0"/>
              <a:t> to form vector </a:t>
            </a:r>
            <a:r>
              <a:rPr lang="en-US" b="1" dirty="0"/>
              <a:t>x</a:t>
            </a:r>
            <a:r>
              <a:rPr lang="en-US" b="1" baseline="-25000" dirty="0"/>
              <a:t>i</a:t>
            </a:r>
            <a:r>
              <a:rPr lang="en-US" dirty="0"/>
              <a:t> scaled by </a:t>
            </a:r>
            <a:r>
              <a:rPr lang="el-GR" dirty="0"/>
              <a:t>σ</a:t>
            </a:r>
            <a:r>
              <a:rPr lang="en-US" baseline="-25000" dirty="0" err="1"/>
              <a:t>i</a:t>
            </a:r>
            <a:endParaRPr lang="en-US" dirty="0"/>
          </a:p>
          <a:p>
            <a:endParaRPr lang="en-US" dirty="0"/>
          </a:p>
          <a:p>
            <a:endParaRPr lang="en-US" dirty="0"/>
          </a:p>
        </p:txBody>
      </p:sp>
      <p:graphicFrame>
        <p:nvGraphicFramePr>
          <p:cNvPr id="4" name="Object 3">
            <a:extLst>
              <a:ext uri="{FF2B5EF4-FFF2-40B4-BE49-F238E27FC236}">
                <a16:creationId xmlns:a16="http://schemas.microsoft.com/office/drawing/2014/main" id="{E77876C3-955D-49BA-BC05-E91C127288E2}"/>
              </a:ext>
            </a:extLst>
          </p:cNvPr>
          <p:cNvGraphicFramePr>
            <a:graphicFrameLocks noChangeAspect="1"/>
          </p:cNvGraphicFramePr>
          <p:nvPr/>
        </p:nvGraphicFramePr>
        <p:xfrm>
          <a:off x="838199" y="4973907"/>
          <a:ext cx="2964179" cy="1750277"/>
        </p:xfrm>
        <a:graphic>
          <a:graphicData uri="http://schemas.openxmlformats.org/presentationml/2006/ole">
            <mc:AlternateContent xmlns:mc="http://schemas.openxmlformats.org/markup-compatibility/2006">
              <mc:Choice xmlns:v="urn:schemas-microsoft-com:vml" Requires="v">
                <p:oleObj spid="_x0000_s24602" name="Equation" r:id="rId4" imgW="1333440" imgH="787320" progId="Equation.DSMT4">
                  <p:embed/>
                </p:oleObj>
              </mc:Choice>
              <mc:Fallback>
                <p:oleObj name="Equation" r:id="rId4" imgW="1333440" imgH="787320" progId="Equation.DSMT4">
                  <p:embed/>
                  <p:pic>
                    <p:nvPicPr>
                      <p:cNvPr id="4" name="Object 3">
                        <a:extLst>
                          <a:ext uri="{FF2B5EF4-FFF2-40B4-BE49-F238E27FC236}">
                            <a16:creationId xmlns:a16="http://schemas.microsoft.com/office/drawing/2014/main" id="{E77876C3-955D-49BA-BC05-E91C127288E2}"/>
                          </a:ext>
                        </a:extLst>
                      </p:cNvPr>
                      <p:cNvPicPr/>
                      <p:nvPr/>
                    </p:nvPicPr>
                    <p:blipFill>
                      <a:blip r:embed="rId5"/>
                      <a:stretch>
                        <a:fillRect/>
                      </a:stretch>
                    </p:blipFill>
                    <p:spPr>
                      <a:xfrm>
                        <a:off x="838199" y="4973907"/>
                        <a:ext cx="2964179" cy="17502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A87B46-E5CC-45FC-BDA4-103670576375}"/>
              </a:ext>
            </a:extLst>
          </p:cNvPr>
          <p:cNvGraphicFramePr>
            <a:graphicFrameLocks noChangeAspect="1"/>
          </p:cNvGraphicFramePr>
          <p:nvPr/>
        </p:nvGraphicFramePr>
        <p:xfrm>
          <a:off x="4429125" y="4283075"/>
          <a:ext cx="2328863" cy="2505075"/>
        </p:xfrm>
        <a:graphic>
          <a:graphicData uri="http://schemas.openxmlformats.org/presentationml/2006/ole">
            <mc:AlternateContent xmlns:mc="http://schemas.openxmlformats.org/markup-compatibility/2006">
              <mc:Choice xmlns:v="urn:schemas-microsoft-com:vml" Requires="v">
                <p:oleObj spid="_x0000_s24603" name="Equation" r:id="rId6" imgW="1511280" imgH="1625400" progId="Equation.DSMT4">
                  <p:embed/>
                </p:oleObj>
              </mc:Choice>
              <mc:Fallback>
                <p:oleObj name="Equation" r:id="rId6" imgW="1511280" imgH="1625400" progId="Equation.DSMT4">
                  <p:embed/>
                  <p:pic>
                    <p:nvPicPr>
                      <p:cNvPr id="5" name="Object 4">
                        <a:extLst>
                          <a:ext uri="{FF2B5EF4-FFF2-40B4-BE49-F238E27FC236}">
                            <a16:creationId xmlns:a16="http://schemas.microsoft.com/office/drawing/2014/main" id="{D1A87B46-E5CC-45FC-BDA4-103670576375}"/>
                          </a:ext>
                        </a:extLst>
                      </p:cNvPr>
                      <p:cNvPicPr/>
                      <p:nvPr/>
                    </p:nvPicPr>
                    <p:blipFill>
                      <a:blip r:embed="rId7"/>
                      <a:stretch>
                        <a:fillRect/>
                      </a:stretch>
                    </p:blipFill>
                    <p:spPr>
                      <a:xfrm>
                        <a:off x="4429125" y="4283075"/>
                        <a:ext cx="2328863" cy="25050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988533D-5252-4735-AF4A-77E009DBB483}"/>
              </a:ext>
            </a:extLst>
          </p:cNvPr>
          <p:cNvGraphicFramePr>
            <a:graphicFrameLocks noChangeAspect="1"/>
          </p:cNvGraphicFramePr>
          <p:nvPr/>
        </p:nvGraphicFramePr>
        <p:xfrm>
          <a:off x="7200900" y="4932363"/>
          <a:ext cx="3332163" cy="1835150"/>
        </p:xfrm>
        <a:graphic>
          <a:graphicData uri="http://schemas.openxmlformats.org/presentationml/2006/ole">
            <mc:AlternateContent xmlns:mc="http://schemas.openxmlformats.org/markup-compatibility/2006">
              <mc:Choice xmlns:v="urn:schemas-microsoft-com:vml" Requires="v">
                <p:oleObj spid="_x0000_s24604" name="Equation" r:id="rId8" imgW="1498320" imgH="825480" progId="Equation.DSMT4">
                  <p:embed/>
                </p:oleObj>
              </mc:Choice>
              <mc:Fallback>
                <p:oleObj name="Equation" r:id="rId8" imgW="1498320" imgH="825480" progId="Equation.DSMT4">
                  <p:embed/>
                  <p:pic>
                    <p:nvPicPr>
                      <p:cNvPr id="6" name="Object 5">
                        <a:extLst>
                          <a:ext uri="{FF2B5EF4-FFF2-40B4-BE49-F238E27FC236}">
                            <a16:creationId xmlns:a16="http://schemas.microsoft.com/office/drawing/2014/main" id="{D988533D-5252-4735-AF4A-77E009DBB483}"/>
                          </a:ext>
                        </a:extLst>
                      </p:cNvPr>
                      <p:cNvPicPr/>
                      <p:nvPr/>
                    </p:nvPicPr>
                    <p:blipFill>
                      <a:blip r:embed="rId9"/>
                      <a:stretch>
                        <a:fillRect/>
                      </a:stretch>
                    </p:blipFill>
                    <p:spPr>
                      <a:xfrm>
                        <a:off x="7200900" y="4932363"/>
                        <a:ext cx="3332163" cy="1835150"/>
                      </a:xfrm>
                      <a:prstGeom prst="rect">
                        <a:avLst/>
                      </a:prstGeom>
                    </p:spPr>
                  </p:pic>
                </p:oleObj>
              </mc:Fallback>
            </mc:AlternateContent>
          </a:graphicData>
        </a:graphic>
      </p:graphicFrame>
    </p:spTree>
    <p:extLst>
      <p:ext uri="{BB962C8B-B14F-4D97-AF65-F5344CB8AC3E}">
        <p14:creationId xmlns:p14="http://schemas.microsoft.com/office/powerpoint/2010/main" val="25733317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3590925" cy="2712921"/>
          </a:xfrm>
        </p:spPr>
        <p:txBody>
          <a:bodyPr>
            <a:normAutofit fontScale="55000" lnSpcReduction="20000"/>
          </a:bodyPr>
          <a:lstStyle/>
          <a:p>
            <a:r>
              <a:rPr lang="en-US" dirty="0"/>
              <a:t>MATLAB example:</a:t>
            </a:r>
          </a:p>
          <a:p>
            <a:pPr marL="0" indent="0">
              <a:buNone/>
            </a:pPr>
            <a:r>
              <a:rPr lang="pt-BR" dirty="0">
                <a:latin typeface="Courier Std" panose="02070409020205020404" pitchFamily="49" charset="0"/>
              </a:rPr>
              <a:t>&gt;&gt; A = [1 2; 3 4; 5 6; 7 8]</a:t>
            </a:r>
          </a:p>
          <a:p>
            <a:pPr marL="0" indent="0">
              <a:buNone/>
            </a:pPr>
            <a:endParaRPr lang="pt-BR" dirty="0">
              <a:latin typeface="Courier Std" panose="02070409020205020404" pitchFamily="49" charset="0"/>
            </a:endParaRPr>
          </a:p>
          <a:p>
            <a:pPr marL="0" indent="0">
              <a:buNone/>
            </a:pPr>
            <a:r>
              <a:rPr lang="pt-BR" dirty="0">
                <a:latin typeface="Courier Std" panose="02070409020205020404" pitchFamily="49" charset="0"/>
              </a:rPr>
              <a:t>A =</a:t>
            </a:r>
          </a:p>
          <a:p>
            <a:pPr marL="0" indent="0">
              <a:buNone/>
            </a:pPr>
            <a:endParaRPr lang="pt-BR" dirty="0">
              <a:latin typeface="Courier Std" panose="02070409020205020404" pitchFamily="49" charset="0"/>
            </a:endParaRPr>
          </a:p>
          <a:p>
            <a:pPr marL="0" indent="0">
              <a:buNone/>
            </a:pPr>
            <a:r>
              <a:rPr lang="pt-BR" dirty="0">
                <a:latin typeface="Courier Std" panose="02070409020205020404" pitchFamily="49" charset="0"/>
              </a:rPr>
              <a:t>     1     2</a:t>
            </a:r>
          </a:p>
          <a:p>
            <a:pPr marL="0" indent="0">
              <a:buNone/>
            </a:pPr>
            <a:r>
              <a:rPr lang="pt-BR" dirty="0">
                <a:latin typeface="Courier Std" panose="02070409020205020404" pitchFamily="49" charset="0"/>
              </a:rPr>
              <a:t>     3     4</a:t>
            </a:r>
          </a:p>
          <a:p>
            <a:pPr marL="0" indent="0">
              <a:buNone/>
            </a:pPr>
            <a:r>
              <a:rPr lang="pt-BR" dirty="0">
                <a:latin typeface="Courier Std" panose="02070409020205020404" pitchFamily="49" charset="0"/>
              </a:rPr>
              <a:t>     5     6</a:t>
            </a:r>
          </a:p>
          <a:p>
            <a:pPr marL="0" indent="0">
              <a:buNone/>
            </a:pPr>
            <a:r>
              <a:rPr lang="pt-BR" dirty="0">
                <a:latin typeface="Courier Std" panose="02070409020205020404" pitchFamily="49" charset="0"/>
              </a:rPr>
              <a:t>     7     8</a:t>
            </a:r>
            <a:endParaRPr lang="en-US" dirty="0">
              <a:latin typeface="Courier Std" panose="02070409020205020404" pitchFamily="49" charset="0"/>
            </a:endParaRPr>
          </a:p>
          <a:p>
            <a:endParaRPr lang="en-US" dirty="0"/>
          </a:p>
          <a:p>
            <a:endParaRPr lang="en-US" dirty="0"/>
          </a:p>
        </p:txBody>
      </p:sp>
      <p:graphicFrame>
        <p:nvGraphicFramePr>
          <p:cNvPr id="4" name="Object 3">
            <a:extLst>
              <a:ext uri="{FF2B5EF4-FFF2-40B4-BE49-F238E27FC236}">
                <a16:creationId xmlns:a16="http://schemas.microsoft.com/office/drawing/2014/main" id="{E77876C3-955D-49BA-BC05-E91C127288E2}"/>
              </a:ext>
            </a:extLst>
          </p:cNvPr>
          <p:cNvGraphicFramePr>
            <a:graphicFrameLocks noChangeAspect="1"/>
          </p:cNvGraphicFramePr>
          <p:nvPr/>
        </p:nvGraphicFramePr>
        <p:xfrm>
          <a:off x="838199" y="4973907"/>
          <a:ext cx="2964179" cy="1750277"/>
        </p:xfrm>
        <a:graphic>
          <a:graphicData uri="http://schemas.openxmlformats.org/presentationml/2006/ole">
            <mc:AlternateContent xmlns:mc="http://schemas.openxmlformats.org/markup-compatibility/2006">
              <mc:Choice xmlns:v="urn:schemas-microsoft-com:vml" Requires="v">
                <p:oleObj spid="_x0000_s25626" name="Equation" r:id="rId4" imgW="1333440" imgH="787320" progId="Equation.DSMT4">
                  <p:embed/>
                </p:oleObj>
              </mc:Choice>
              <mc:Fallback>
                <p:oleObj name="Equation" r:id="rId4" imgW="1333440" imgH="787320" progId="Equation.DSMT4">
                  <p:embed/>
                  <p:pic>
                    <p:nvPicPr>
                      <p:cNvPr id="4" name="Object 3">
                        <a:extLst>
                          <a:ext uri="{FF2B5EF4-FFF2-40B4-BE49-F238E27FC236}">
                            <a16:creationId xmlns:a16="http://schemas.microsoft.com/office/drawing/2014/main" id="{E77876C3-955D-49BA-BC05-E91C127288E2}"/>
                          </a:ext>
                        </a:extLst>
                      </p:cNvPr>
                      <p:cNvPicPr/>
                      <p:nvPr/>
                    </p:nvPicPr>
                    <p:blipFill>
                      <a:blip r:embed="rId5"/>
                      <a:stretch>
                        <a:fillRect/>
                      </a:stretch>
                    </p:blipFill>
                    <p:spPr>
                      <a:xfrm>
                        <a:off x="838199" y="4973907"/>
                        <a:ext cx="2964179" cy="17502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A87B46-E5CC-45FC-BDA4-103670576375}"/>
              </a:ext>
            </a:extLst>
          </p:cNvPr>
          <p:cNvGraphicFramePr>
            <a:graphicFrameLocks noChangeAspect="1"/>
          </p:cNvGraphicFramePr>
          <p:nvPr/>
        </p:nvGraphicFramePr>
        <p:xfrm>
          <a:off x="4429125" y="4283075"/>
          <a:ext cx="2328863" cy="2505075"/>
        </p:xfrm>
        <a:graphic>
          <a:graphicData uri="http://schemas.openxmlformats.org/presentationml/2006/ole">
            <mc:AlternateContent xmlns:mc="http://schemas.openxmlformats.org/markup-compatibility/2006">
              <mc:Choice xmlns:v="urn:schemas-microsoft-com:vml" Requires="v">
                <p:oleObj spid="_x0000_s25627" name="Equation" r:id="rId6" imgW="1511280" imgH="1625400" progId="Equation.DSMT4">
                  <p:embed/>
                </p:oleObj>
              </mc:Choice>
              <mc:Fallback>
                <p:oleObj name="Equation" r:id="rId6" imgW="1511280" imgH="1625400" progId="Equation.DSMT4">
                  <p:embed/>
                  <p:pic>
                    <p:nvPicPr>
                      <p:cNvPr id="5" name="Object 4">
                        <a:extLst>
                          <a:ext uri="{FF2B5EF4-FFF2-40B4-BE49-F238E27FC236}">
                            <a16:creationId xmlns:a16="http://schemas.microsoft.com/office/drawing/2014/main" id="{D1A87B46-E5CC-45FC-BDA4-103670576375}"/>
                          </a:ext>
                        </a:extLst>
                      </p:cNvPr>
                      <p:cNvPicPr/>
                      <p:nvPr/>
                    </p:nvPicPr>
                    <p:blipFill>
                      <a:blip r:embed="rId7"/>
                      <a:stretch>
                        <a:fillRect/>
                      </a:stretch>
                    </p:blipFill>
                    <p:spPr>
                      <a:xfrm>
                        <a:off x="4429125" y="4283075"/>
                        <a:ext cx="2328863" cy="25050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988533D-5252-4735-AF4A-77E009DBB483}"/>
              </a:ext>
            </a:extLst>
          </p:cNvPr>
          <p:cNvGraphicFramePr>
            <a:graphicFrameLocks noChangeAspect="1"/>
          </p:cNvGraphicFramePr>
          <p:nvPr/>
        </p:nvGraphicFramePr>
        <p:xfrm>
          <a:off x="7200900" y="4932363"/>
          <a:ext cx="3332163" cy="1835150"/>
        </p:xfrm>
        <a:graphic>
          <a:graphicData uri="http://schemas.openxmlformats.org/presentationml/2006/ole">
            <mc:AlternateContent xmlns:mc="http://schemas.openxmlformats.org/markup-compatibility/2006">
              <mc:Choice xmlns:v="urn:schemas-microsoft-com:vml" Requires="v">
                <p:oleObj spid="_x0000_s25628" name="Equation" r:id="rId8" imgW="1498320" imgH="825480" progId="Equation.DSMT4">
                  <p:embed/>
                </p:oleObj>
              </mc:Choice>
              <mc:Fallback>
                <p:oleObj name="Equation" r:id="rId8" imgW="1498320" imgH="825480" progId="Equation.DSMT4">
                  <p:embed/>
                  <p:pic>
                    <p:nvPicPr>
                      <p:cNvPr id="6" name="Object 5">
                        <a:extLst>
                          <a:ext uri="{FF2B5EF4-FFF2-40B4-BE49-F238E27FC236}">
                            <a16:creationId xmlns:a16="http://schemas.microsoft.com/office/drawing/2014/main" id="{D988533D-5252-4735-AF4A-77E009DBB483}"/>
                          </a:ext>
                        </a:extLst>
                      </p:cNvPr>
                      <p:cNvPicPr/>
                      <p:nvPr/>
                    </p:nvPicPr>
                    <p:blipFill>
                      <a:blip r:embed="rId9"/>
                      <a:stretch>
                        <a:fillRect/>
                      </a:stretch>
                    </p:blipFill>
                    <p:spPr>
                      <a:xfrm>
                        <a:off x="7200900" y="4932363"/>
                        <a:ext cx="3332163" cy="183515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E4B7E78-5133-4024-81AA-11F1DC0E75CA}"/>
              </a:ext>
            </a:extLst>
          </p:cNvPr>
          <p:cNvSpPr txBox="1"/>
          <p:nvPr/>
        </p:nvSpPr>
        <p:spPr>
          <a:xfrm>
            <a:off x="4137103" y="1696922"/>
            <a:ext cx="6969512" cy="2031325"/>
          </a:xfrm>
          <a:prstGeom prst="rect">
            <a:avLst/>
          </a:prstGeom>
          <a:noFill/>
        </p:spPr>
        <p:txBody>
          <a:bodyPr wrap="square" rtlCol="0">
            <a:spAutoFit/>
          </a:bodyPr>
          <a:lstStyle/>
          <a:p>
            <a:r>
              <a:rPr lang="pl-PL" sz="1400" dirty="0">
                <a:latin typeface="Courier Std" panose="02070409020205020404" pitchFamily="49" charset="0"/>
              </a:rPr>
              <a:t>&gt;&gt; [U,S,V] = svd(A)</a:t>
            </a:r>
          </a:p>
          <a:p>
            <a:endParaRPr lang="pl-PL" sz="1400" dirty="0">
              <a:latin typeface="Courier Std" panose="02070409020205020404" pitchFamily="49" charset="0"/>
            </a:endParaRPr>
          </a:p>
          <a:p>
            <a:r>
              <a:rPr lang="pl-PL" sz="1400" dirty="0">
                <a:latin typeface="Courier Std" panose="02070409020205020404" pitchFamily="49" charset="0"/>
              </a:rPr>
              <a:t>U =</a:t>
            </a:r>
          </a:p>
          <a:p>
            <a:endParaRPr lang="pl-PL" sz="1400" dirty="0">
              <a:latin typeface="Courier Std" panose="02070409020205020404" pitchFamily="49" charset="0"/>
            </a:endParaRPr>
          </a:p>
          <a:p>
            <a:r>
              <a:rPr lang="pl-PL" sz="1400" dirty="0">
                <a:latin typeface="Courier Std" panose="02070409020205020404" pitchFamily="49" charset="0"/>
              </a:rPr>
              <a:t>   -0.1525   -0.8226   -0.3945   -0.3800</a:t>
            </a:r>
          </a:p>
          <a:p>
            <a:r>
              <a:rPr lang="pl-PL" sz="1400" dirty="0">
                <a:latin typeface="Courier Std" panose="02070409020205020404" pitchFamily="49" charset="0"/>
              </a:rPr>
              <a:t>   -0.3499   -0.4214    0.2428    0.8007</a:t>
            </a:r>
          </a:p>
          <a:p>
            <a:r>
              <a:rPr lang="pl-PL" sz="1400" dirty="0">
                <a:latin typeface="Courier Std" panose="02070409020205020404" pitchFamily="49" charset="0"/>
              </a:rPr>
              <a:t>   -0.5474   -0.0201    0.6979   -0.4614</a:t>
            </a:r>
          </a:p>
          <a:p>
            <a:r>
              <a:rPr lang="pl-PL" sz="1400" dirty="0">
                <a:latin typeface="Courier Std" panose="02070409020205020404" pitchFamily="49" charset="0"/>
              </a:rPr>
              <a:t>   -0.7448    0.3812   -0.5462    0.0407</a:t>
            </a:r>
          </a:p>
          <a:p>
            <a:endParaRPr lang="pl-PL" sz="1400" dirty="0">
              <a:latin typeface="Courier Std" panose="02070409020205020404" pitchFamily="49" charset="0"/>
            </a:endParaRPr>
          </a:p>
        </p:txBody>
      </p:sp>
      <p:sp>
        <p:nvSpPr>
          <p:cNvPr id="8" name="TextBox 7">
            <a:extLst>
              <a:ext uri="{FF2B5EF4-FFF2-40B4-BE49-F238E27FC236}">
                <a16:creationId xmlns:a16="http://schemas.microsoft.com/office/drawing/2014/main" id="{B850F702-1A8D-469C-B8F7-117DDC9E1B6C}"/>
              </a:ext>
            </a:extLst>
          </p:cNvPr>
          <p:cNvSpPr txBox="1"/>
          <p:nvPr/>
        </p:nvSpPr>
        <p:spPr>
          <a:xfrm>
            <a:off x="8627327" y="1690688"/>
            <a:ext cx="3564673" cy="3046988"/>
          </a:xfrm>
          <a:prstGeom prst="rect">
            <a:avLst/>
          </a:prstGeom>
          <a:noFill/>
        </p:spPr>
        <p:txBody>
          <a:bodyPr wrap="square" rtlCol="0">
            <a:spAutoFit/>
          </a:bodyPr>
          <a:lstStyle/>
          <a:p>
            <a:r>
              <a:rPr lang="pl-PL" sz="1600" dirty="0">
                <a:latin typeface="Courier Std" panose="02070409020205020404" pitchFamily="49" charset="0"/>
              </a:rPr>
              <a:t>S =</a:t>
            </a:r>
          </a:p>
          <a:p>
            <a:endParaRPr lang="pl-PL" sz="1600" dirty="0">
              <a:latin typeface="Courier Std" panose="02070409020205020404" pitchFamily="49" charset="0"/>
            </a:endParaRPr>
          </a:p>
          <a:p>
            <a:r>
              <a:rPr lang="pl-PL" sz="1600" dirty="0">
                <a:latin typeface="Courier Std" panose="02070409020205020404" pitchFamily="49" charset="0"/>
              </a:rPr>
              <a:t>   14.2691         0</a:t>
            </a:r>
          </a:p>
          <a:p>
            <a:r>
              <a:rPr lang="pl-PL" sz="1600" dirty="0">
                <a:latin typeface="Courier Std" panose="02070409020205020404" pitchFamily="49" charset="0"/>
              </a:rPr>
              <a:t>         0    0.6268</a:t>
            </a:r>
          </a:p>
          <a:p>
            <a:r>
              <a:rPr lang="pl-PL" sz="1600" dirty="0">
                <a:latin typeface="Courier Std" panose="02070409020205020404" pitchFamily="49" charset="0"/>
              </a:rPr>
              <a:t>         0         0</a:t>
            </a:r>
          </a:p>
          <a:p>
            <a:r>
              <a:rPr lang="pl-PL" sz="1600" dirty="0">
                <a:latin typeface="Courier Std" panose="02070409020205020404" pitchFamily="49" charset="0"/>
              </a:rPr>
              <a:t>         0         0</a:t>
            </a:r>
          </a:p>
          <a:p>
            <a:endParaRPr lang="pl-PL" sz="1600" dirty="0">
              <a:latin typeface="Courier Std" panose="02070409020205020404" pitchFamily="49" charset="0"/>
            </a:endParaRPr>
          </a:p>
          <a:p>
            <a:endParaRPr lang="pl-PL" sz="1600" dirty="0">
              <a:latin typeface="Courier Std" panose="02070409020205020404" pitchFamily="49" charset="0"/>
            </a:endParaRPr>
          </a:p>
          <a:p>
            <a:r>
              <a:rPr lang="pl-PL" sz="1600" dirty="0">
                <a:latin typeface="Courier Std" panose="02070409020205020404" pitchFamily="49" charset="0"/>
              </a:rPr>
              <a:t>V =</a:t>
            </a:r>
          </a:p>
          <a:p>
            <a:endParaRPr lang="pl-PL" sz="1600" dirty="0">
              <a:latin typeface="Courier Std" panose="02070409020205020404" pitchFamily="49" charset="0"/>
            </a:endParaRPr>
          </a:p>
          <a:p>
            <a:r>
              <a:rPr lang="pl-PL" sz="1600" dirty="0">
                <a:latin typeface="Courier Std" panose="02070409020205020404" pitchFamily="49" charset="0"/>
              </a:rPr>
              <a:t>   -0.6414    0.7672</a:t>
            </a:r>
          </a:p>
          <a:p>
            <a:r>
              <a:rPr lang="pl-PL" sz="1600" dirty="0">
                <a:latin typeface="Courier Std" panose="02070409020205020404" pitchFamily="49" charset="0"/>
              </a:rPr>
              <a:t>   -0.7672   -0.6414</a:t>
            </a:r>
            <a:endParaRPr lang="en-US" sz="1600" dirty="0">
              <a:latin typeface="Courier Std" panose="02070409020205020404" pitchFamily="49" charset="0"/>
            </a:endParaRPr>
          </a:p>
        </p:txBody>
      </p:sp>
    </p:spTree>
    <p:extLst>
      <p:ext uri="{BB962C8B-B14F-4D97-AF65-F5344CB8AC3E}">
        <p14:creationId xmlns:p14="http://schemas.microsoft.com/office/powerpoint/2010/main" val="1080112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8238893" cy="4667249"/>
          </a:xfrm>
        </p:spPr>
        <p:txBody>
          <a:bodyPr>
            <a:normAutofit/>
          </a:bodyPr>
          <a:lstStyle/>
          <a:p>
            <a:r>
              <a:rPr lang="en-US" dirty="0"/>
              <a:t>Take left-most </a:t>
            </a:r>
            <a:r>
              <a:rPr lang="en-US" i="1" dirty="0"/>
              <a:t>m</a:t>
            </a:r>
            <a:r>
              <a:rPr lang="en-US" dirty="0"/>
              <a:t> columns of </a:t>
            </a:r>
            <a:r>
              <a:rPr lang="en-US" b="1" dirty="0"/>
              <a:t>U</a:t>
            </a:r>
            <a:r>
              <a:rPr lang="en-US" dirty="0"/>
              <a:t> and </a:t>
            </a:r>
            <a:r>
              <a:rPr lang="en-US" i="1" dirty="0"/>
              <a:t>m</a:t>
            </a:r>
            <a:r>
              <a:rPr lang="en-US" dirty="0"/>
              <a:t> rows of </a:t>
            </a:r>
            <a:r>
              <a:rPr lang="en-US" b="1" dirty="0"/>
              <a:t>Σ</a:t>
            </a:r>
          </a:p>
          <a:p>
            <a:endParaRPr lang="en-US" b="1" dirty="0"/>
          </a:p>
          <a:p>
            <a:endParaRPr lang="en-US" b="1" dirty="0"/>
          </a:p>
          <a:p>
            <a:endParaRPr lang="en-US" b="1" dirty="0"/>
          </a:p>
          <a:p>
            <a:endParaRPr lang="en-US" b="1" dirty="0"/>
          </a:p>
          <a:p>
            <a:endParaRPr lang="en-US" b="1" dirty="0"/>
          </a:p>
          <a:p>
            <a:endParaRPr lang="en-US" dirty="0"/>
          </a:p>
          <a:p>
            <a:r>
              <a:rPr lang="en-US" dirty="0"/>
              <a:t>Multiply </a:t>
            </a:r>
          </a:p>
          <a:p>
            <a:endParaRPr lang="en-US" dirty="0"/>
          </a:p>
        </p:txBody>
      </p:sp>
      <p:sp>
        <p:nvSpPr>
          <p:cNvPr id="9" name="TextBox 8">
            <a:extLst>
              <a:ext uri="{FF2B5EF4-FFF2-40B4-BE49-F238E27FC236}">
                <a16:creationId xmlns:a16="http://schemas.microsoft.com/office/drawing/2014/main" id="{50CABC9D-2E05-4577-86EA-EEEFA2631EFF}"/>
              </a:ext>
            </a:extLst>
          </p:cNvPr>
          <p:cNvSpPr txBox="1"/>
          <p:nvPr/>
        </p:nvSpPr>
        <p:spPr>
          <a:xfrm>
            <a:off x="838200" y="2413337"/>
            <a:ext cx="2618678" cy="2677656"/>
          </a:xfrm>
          <a:prstGeom prst="rect">
            <a:avLst/>
          </a:prstGeom>
          <a:noFill/>
        </p:spPr>
        <p:txBody>
          <a:bodyPr wrap="square" rtlCol="0">
            <a:spAutoFit/>
          </a:bodyPr>
          <a:lstStyle/>
          <a:p>
            <a:r>
              <a:rPr lang="pl-PL" sz="1400" dirty="0">
                <a:latin typeface="Courier Std" panose="02070409020205020404" pitchFamily="49" charset="0"/>
              </a:rPr>
              <a:t>U</a:t>
            </a:r>
            <a:r>
              <a:rPr lang="en-US" sz="1400" dirty="0">
                <a:latin typeface="Courier Std" panose="02070409020205020404" pitchFamily="49" charset="0"/>
              </a:rPr>
              <a:t>_hat</a:t>
            </a:r>
            <a:r>
              <a:rPr lang="pl-PL" sz="1400" dirty="0">
                <a:latin typeface="Courier Std" panose="02070409020205020404" pitchFamily="49" charset="0"/>
              </a:rPr>
              <a:t> =</a:t>
            </a:r>
          </a:p>
          <a:p>
            <a:endParaRPr lang="pl-PL" sz="1400" dirty="0">
              <a:latin typeface="Courier Std" panose="02070409020205020404" pitchFamily="49" charset="0"/>
            </a:endParaRPr>
          </a:p>
          <a:p>
            <a:r>
              <a:rPr lang="pl-PL" sz="1400" dirty="0">
                <a:latin typeface="Courier Std" panose="02070409020205020404" pitchFamily="49" charset="0"/>
              </a:rPr>
              <a:t>   -0.1525   -0.8226</a:t>
            </a:r>
          </a:p>
          <a:p>
            <a:r>
              <a:rPr lang="pl-PL" sz="1400" dirty="0">
                <a:latin typeface="Courier Std" panose="02070409020205020404" pitchFamily="49" charset="0"/>
              </a:rPr>
              <a:t>   -0.3499   -0.4214</a:t>
            </a:r>
          </a:p>
          <a:p>
            <a:r>
              <a:rPr lang="pl-PL" sz="1400" dirty="0">
                <a:latin typeface="Courier Std" panose="02070409020205020404" pitchFamily="49" charset="0"/>
              </a:rPr>
              <a:t>   -0.5474   -0.0201</a:t>
            </a:r>
          </a:p>
          <a:p>
            <a:r>
              <a:rPr lang="pl-PL" sz="1400" dirty="0">
                <a:latin typeface="Courier Std" panose="02070409020205020404" pitchFamily="49" charset="0"/>
              </a:rPr>
              <a:t>   -0.7448    0.3812</a:t>
            </a:r>
            <a:endParaRPr lang="en-US" sz="1400" dirty="0">
              <a:latin typeface="Courier Std" panose="02070409020205020404" pitchFamily="49" charset="0"/>
            </a:endParaRPr>
          </a:p>
          <a:p>
            <a:endParaRPr lang="en-US" sz="1400" dirty="0">
              <a:latin typeface="Courier Std" panose="02070409020205020404" pitchFamily="49" charset="0"/>
            </a:endParaRPr>
          </a:p>
          <a:p>
            <a:r>
              <a:rPr lang="pl-PL" sz="1400" dirty="0">
                <a:latin typeface="Courier Std" panose="02070409020205020404" pitchFamily="49" charset="0"/>
              </a:rPr>
              <a:t>S</a:t>
            </a:r>
            <a:r>
              <a:rPr lang="en-US" sz="1400" dirty="0">
                <a:latin typeface="Courier Std" panose="02070409020205020404" pitchFamily="49" charset="0"/>
              </a:rPr>
              <a:t>_hat</a:t>
            </a:r>
            <a:r>
              <a:rPr lang="pl-PL" sz="1400" dirty="0">
                <a:latin typeface="Courier Std" panose="02070409020205020404" pitchFamily="49" charset="0"/>
              </a:rPr>
              <a:t> =</a:t>
            </a:r>
          </a:p>
          <a:p>
            <a:endParaRPr lang="pl-PL" sz="1400" dirty="0">
              <a:latin typeface="Courier Std" panose="02070409020205020404" pitchFamily="49" charset="0"/>
            </a:endParaRPr>
          </a:p>
          <a:p>
            <a:r>
              <a:rPr lang="pl-PL" sz="1400" dirty="0">
                <a:latin typeface="Courier Std" panose="02070409020205020404" pitchFamily="49" charset="0"/>
              </a:rPr>
              <a:t>   14.2691         0</a:t>
            </a:r>
          </a:p>
          <a:p>
            <a:r>
              <a:rPr lang="pl-PL" sz="1400" dirty="0">
                <a:latin typeface="Courier Std" panose="02070409020205020404" pitchFamily="49" charset="0"/>
              </a:rPr>
              <a:t>         0    0.6268</a:t>
            </a:r>
          </a:p>
          <a:p>
            <a:endParaRPr lang="pl-PL" sz="1400" dirty="0">
              <a:latin typeface="Courier Std" panose="02070409020205020404" pitchFamily="49" charset="0"/>
            </a:endParaRPr>
          </a:p>
        </p:txBody>
      </p:sp>
      <p:graphicFrame>
        <p:nvGraphicFramePr>
          <p:cNvPr id="10" name="Object 9">
            <a:extLst>
              <a:ext uri="{FF2B5EF4-FFF2-40B4-BE49-F238E27FC236}">
                <a16:creationId xmlns:a16="http://schemas.microsoft.com/office/drawing/2014/main" id="{1BFF5EA3-83FE-42D6-B811-6481C3E5345E}"/>
              </a:ext>
            </a:extLst>
          </p:cNvPr>
          <p:cNvGraphicFramePr>
            <a:graphicFrameLocks noChangeAspect="1"/>
          </p:cNvGraphicFramePr>
          <p:nvPr>
            <p:extLst>
              <p:ext uri="{D42A27DB-BD31-4B8C-83A1-F6EECF244321}">
                <p14:modId xmlns:p14="http://schemas.microsoft.com/office/powerpoint/2010/main" val="3213561438"/>
              </p:ext>
            </p:extLst>
          </p:nvPr>
        </p:nvGraphicFramePr>
        <p:xfrm>
          <a:off x="2399369" y="5322344"/>
          <a:ext cx="1054100" cy="527050"/>
        </p:xfrm>
        <a:graphic>
          <a:graphicData uri="http://schemas.openxmlformats.org/presentationml/2006/ole">
            <mc:AlternateContent xmlns:mc="http://schemas.openxmlformats.org/markup-compatibility/2006">
              <mc:Choice xmlns:v="urn:schemas-microsoft-com:vml" Requires="v">
                <p:oleObj spid="_x0000_s26634" name="Equation" r:id="rId4" imgW="406080" imgH="203040" progId="Equation.DSMT4">
                  <p:embed/>
                </p:oleObj>
              </mc:Choice>
              <mc:Fallback>
                <p:oleObj name="Equation" r:id="rId4" imgW="406080" imgH="203040" progId="Equation.DSMT4">
                  <p:embed/>
                  <p:pic>
                    <p:nvPicPr>
                      <p:cNvPr id="10" name="Object 9">
                        <a:extLst>
                          <a:ext uri="{FF2B5EF4-FFF2-40B4-BE49-F238E27FC236}">
                            <a16:creationId xmlns:a16="http://schemas.microsoft.com/office/drawing/2014/main" id="{1BFF5EA3-83FE-42D6-B811-6481C3E5345E}"/>
                          </a:ext>
                        </a:extLst>
                      </p:cNvPr>
                      <p:cNvPicPr/>
                      <p:nvPr/>
                    </p:nvPicPr>
                    <p:blipFill>
                      <a:blip r:embed="rId5"/>
                      <a:stretch>
                        <a:fillRect/>
                      </a:stretch>
                    </p:blipFill>
                    <p:spPr>
                      <a:xfrm>
                        <a:off x="2399369" y="5322344"/>
                        <a:ext cx="1054100" cy="52705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3C6967EA-FD6E-4312-81A2-487985D9A45F}"/>
              </a:ext>
            </a:extLst>
          </p:cNvPr>
          <p:cNvSpPr txBox="1"/>
          <p:nvPr/>
        </p:nvSpPr>
        <p:spPr>
          <a:xfrm>
            <a:off x="4076699" y="4431707"/>
            <a:ext cx="3323064" cy="2308324"/>
          </a:xfrm>
          <a:prstGeom prst="rect">
            <a:avLst/>
          </a:prstGeom>
          <a:noFill/>
        </p:spPr>
        <p:txBody>
          <a:bodyPr wrap="square" rtlCol="0">
            <a:spAutoFit/>
          </a:bodyPr>
          <a:lstStyle/>
          <a:p>
            <a:r>
              <a:rPr lang="en-US" dirty="0">
                <a:latin typeface="Courier Std" panose="02070409020205020404" pitchFamily="49" charset="0"/>
              </a:rPr>
              <a:t>&gt;&gt; </a:t>
            </a:r>
            <a:r>
              <a:rPr lang="en-US" dirty="0" err="1">
                <a:latin typeface="Courier Std" panose="02070409020205020404" pitchFamily="49" charset="0"/>
              </a:rPr>
              <a:t>U_hat</a:t>
            </a:r>
            <a:r>
              <a:rPr lang="en-US" dirty="0">
                <a:latin typeface="Courier Std" panose="02070409020205020404" pitchFamily="49" charset="0"/>
              </a:rPr>
              <a:t> * </a:t>
            </a:r>
            <a:r>
              <a:rPr lang="en-US" dirty="0" err="1">
                <a:latin typeface="Courier Std" panose="02070409020205020404" pitchFamily="49" charset="0"/>
              </a:rPr>
              <a:t>S_hat</a:t>
            </a:r>
            <a:r>
              <a:rPr lang="en-US" dirty="0">
                <a:latin typeface="Courier Std" panose="02070409020205020404" pitchFamily="49" charset="0"/>
              </a:rPr>
              <a:t> * V'</a:t>
            </a:r>
          </a:p>
          <a:p>
            <a:endParaRPr lang="en-US" dirty="0">
              <a:latin typeface="Courier Std" panose="02070409020205020404" pitchFamily="49" charset="0"/>
            </a:endParaRPr>
          </a:p>
          <a:p>
            <a:r>
              <a:rPr lang="en-US" dirty="0" err="1">
                <a:latin typeface="Courier Std" panose="02070409020205020404" pitchFamily="49" charset="0"/>
              </a:rPr>
              <a:t>ans</a:t>
            </a:r>
            <a:r>
              <a:rPr lang="en-US" dirty="0">
                <a:latin typeface="Courier Std" panose="02070409020205020404" pitchFamily="49" charset="0"/>
              </a:rPr>
              <a:t> =</a:t>
            </a:r>
          </a:p>
          <a:p>
            <a:endParaRPr lang="en-US" dirty="0">
              <a:latin typeface="Courier Std" panose="02070409020205020404" pitchFamily="49" charset="0"/>
            </a:endParaRPr>
          </a:p>
          <a:p>
            <a:r>
              <a:rPr lang="en-US" dirty="0">
                <a:latin typeface="Courier Std" panose="02070409020205020404" pitchFamily="49" charset="0"/>
              </a:rPr>
              <a:t>    1.0000    2.0000</a:t>
            </a:r>
          </a:p>
          <a:p>
            <a:r>
              <a:rPr lang="en-US" dirty="0">
                <a:latin typeface="Courier Std" panose="02070409020205020404" pitchFamily="49" charset="0"/>
              </a:rPr>
              <a:t>    3.0000    4.0000</a:t>
            </a:r>
          </a:p>
          <a:p>
            <a:r>
              <a:rPr lang="en-US" dirty="0">
                <a:latin typeface="Courier Std" panose="02070409020205020404" pitchFamily="49" charset="0"/>
              </a:rPr>
              <a:t>    5.0000    6.0000</a:t>
            </a:r>
          </a:p>
          <a:p>
            <a:r>
              <a:rPr lang="en-US" dirty="0">
                <a:latin typeface="Courier Std" panose="02070409020205020404" pitchFamily="49" charset="0"/>
              </a:rPr>
              <a:t>    7.0000    8.0000</a:t>
            </a:r>
          </a:p>
        </p:txBody>
      </p:sp>
    </p:spTree>
    <p:extLst>
      <p:ext uri="{BB962C8B-B14F-4D97-AF65-F5344CB8AC3E}">
        <p14:creationId xmlns:p14="http://schemas.microsoft.com/office/powerpoint/2010/main" val="18426750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8238893" cy="4667249"/>
          </a:xfrm>
        </p:spPr>
        <p:txBody>
          <a:bodyPr>
            <a:normAutofit/>
          </a:bodyPr>
          <a:lstStyle/>
          <a:p>
            <a:r>
              <a:rPr lang="en-US" dirty="0"/>
              <a:t>Note</a:t>
            </a:r>
            <a:endParaRPr lang="en-US" b="1" dirty="0"/>
          </a:p>
          <a:p>
            <a:pPr marL="0" indent="0">
              <a:buNone/>
            </a:pPr>
            <a:r>
              <a:rPr lang="en-US" dirty="0"/>
              <a:t> </a:t>
            </a:r>
          </a:p>
          <a:p>
            <a:endParaRPr lang="en-US" dirty="0"/>
          </a:p>
        </p:txBody>
      </p:sp>
      <p:graphicFrame>
        <p:nvGraphicFramePr>
          <p:cNvPr id="4" name="Object 3">
            <a:extLst>
              <a:ext uri="{FF2B5EF4-FFF2-40B4-BE49-F238E27FC236}">
                <a16:creationId xmlns:a16="http://schemas.microsoft.com/office/drawing/2014/main" id="{BCF19CEC-4F89-4FE3-9B58-5912A6AF9BF4}"/>
              </a:ext>
            </a:extLst>
          </p:cNvPr>
          <p:cNvGraphicFramePr>
            <a:graphicFrameLocks noChangeAspect="1"/>
          </p:cNvGraphicFramePr>
          <p:nvPr>
            <p:extLst>
              <p:ext uri="{D42A27DB-BD31-4B8C-83A1-F6EECF244321}">
                <p14:modId xmlns:p14="http://schemas.microsoft.com/office/powerpoint/2010/main" val="2333993742"/>
              </p:ext>
            </p:extLst>
          </p:nvPr>
        </p:nvGraphicFramePr>
        <p:xfrm>
          <a:off x="1864665" y="2328900"/>
          <a:ext cx="6185961" cy="1325563"/>
        </p:xfrm>
        <a:graphic>
          <a:graphicData uri="http://schemas.openxmlformats.org/presentationml/2006/ole">
            <mc:AlternateContent xmlns:mc="http://schemas.openxmlformats.org/markup-compatibility/2006">
              <mc:Choice xmlns:v="urn:schemas-microsoft-com:vml" Requires="v">
                <p:oleObj spid="_x0000_s27658" name="Equation" r:id="rId4" imgW="2133360" imgH="457200" progId="Equation.DSMT4">
                  <p:embed/>
                </p:oleObj>
              </mc:Choice>
              <mc:Fallback>
                <p:oleObj name="Equation" r:id="rId4" imgW="2133360" imgH="457200" progId="Equation.DSMT4">
                  <p:embed/>
                  <p:pic>
                    <p:nvPicPr>
                      <p:cNvPr id="4" name="Object 3">
                        <a:extLst>
                          <a:ext uri="{FF2B5EF4-FFF2-40B4-BE49-F238E27FC236}">
                            <a16:creationId xmlns:a16="http://schemas.microsoft.com/office/drawing/2014/main" id="{BCF19CEC-4F89-4FE3-9B58-5912A6AF9BF4}"/>
                          </a:ext>
                        </a:extLst>
                      </p:cNvPr>
                      <p:cNvPicPr/>
                      <p:nvPr/>
                    </p:nvPicPr>
                    <p:blipFill>
                      <a:blip r:embed="rId5"/>
                      <a:stretch>
                        <a:fillRect/>
                      </a:stretch>
                    </p:blipFill>
                    <p:spPr>
                      <a:xfrm>
                        <a:off x="1864665" y="2328900"/>
                        <a:ext cx="6185961" cy="1325563"/>
                      </a:xfrm>
                      <a:prstGeom prst="rect">
                        <a:avLst/>
                      </a:prstGeom>
                    </p:spPr>
                  </p:pic>
                </p:oleObj>
              </mc:Fallback>
            </mc:AlternateContent>
          </a:graphicData>
        </a:graphic>
      </p:graphicFrame>
    </p:spTree>
    <p:extLst>
      <p:ext uri="{BB962C8B-B14F-4D97-AF65-F5344CB8AC3E}">
        <p14:creationId xmlns:p14="http://schemas.microsoft.com/office/powerpoint/2010/main" val="23712723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8238893" cy="4667249"/>
          </a:xfrm>
        </p:spPr>
        <p:txBody>
          <a:bodyPr>
            <a:normAutofit/>
          </a:bodyPr>
          <a:lstStyle/>
          <a:p>
            <a:r>
              <a:rPr lang="en-US" dirty="0"/>
              <a:t>Class exercise: compute</a:t>
            </a:r>
          </a:p>
          <a:p>
            <a:endParaRPr lang="en-US" b="1" dirty="0"/>
          </a:p>
          <a:p>
            <a:endParaRPr lang="en-US" b="1" dirty="0"/>
          </a:p>
          <a:p>
            <a:endParaRPr lang="en-US" b="1" dirty="0"/>
          </a:p>
          <a:p>
            <a:endParaRPr lang="en-US" b="1" dirty="0"/>
          </a:p>
          <a:p>
            <a:pPr marL="0" indent="0">
              <a:buNone/>
            </a:pPr>
            <a:r>
              <a:rPr lang="en-US" dirty="0"/>
              <a:t>on GPU. Use  </a:t>
            </a:r>
            <a:r>
              <a:rPr lang="en-US" dirty="0">
                <a:latin typeface="Courier Std" panose="02070409020205020404" pitchFamily="49" charset="0"/>
              </a:rPr>
              <a:t>/</a:t>
            </a:r>
            <a:r>
              <a:rPr lang="en-US" dirty="0" err="1">
                <a:latin typeface="Courier Std" panose="02070409020205020404" pitchFamily="49" charset="0"/>
              </a:rPr>
              <a:t>tmp</a:t>
            </a:r>
            <a:r>
              <a:rPr lang="en-US" dirty="0">
                <a:latin typeface="Courier Std" panose="02070409020205020404" pitchFamily="49" charset="0"/>
              </a:rPr>
              <a:t>/svd_example.cpp </a:t>
            </a:r>
            <a:r>
              <a:rPr lang="en-US" dirty="0"/>
              <a:t>as template code.</a:t>
            </a:r>
          </a:p>
          <a:p>
            <a:pPr marL="0" indent="0">
              <a:buNone/>
            </a:pPr>
            <a:r>
              <a:rPr lang="en-US" dirty="0"/>
              <a:t> </a:t>
            </a:r>
          </a:p>
          <a:p>
            <a:endParaRPr lang="en-US" dirty="0"/>
          </a:p>
        </p:txBody>
      </p:sp>
      <p:graphicFrame>
        <p:nvGraphicFramePr>
          <p:cNvPr id="4" name="Object 3">
            <a:extLst>
              <a:ext uri="{FF2B5EF4-FFF2-40B4-BE49-F238E27FC236}">
                <a16:creationId xmlns:a16="http://schemas.microsoft.com/office/drawing/2014/main" id="{BCF19CEC-4F89-4FE3-9B58-5912A6AF9BF4}"/>
              </a:ext>
            </a:extLst>
          </p:cNvPr>
          <p:cNvGraphicFramePr>
            <a:graphicFrameLocks noChangeAspect="1"/>
          </p:cNvGraphicFramePr>
          <p:nvPr>
            <p:extLst>
              <p:ext uri="{D42A27DB-BD31-4B8C-83A1-F6EECF244321}">
                <p14:modId xmlns:p14="http://schemas.microsoft.com/office/powerpoint/2010/main" val="841471825"/>
              </p:ext>
            </p:extLst>
          </p:nvPr>
        </p:nvGraphicFramePr>
        <p:xfrm>
          <a:off x="3797300" y="2566988"/>
          <a:ext cx="2319338" cy="847725"/>
        </p:xfrm>
        <a:graphic>
          <a:graphicData uri="http://schemas.openxmlformats.org/presentationml/2006/ole">
            <mc:AlternateContent xmlns:mc="http://schemas.openxmlformats.org/markup-compatibility/2006">
              <mc:Choice xmlns:v="urn:schemas-microsoft-com:vml" Requires="v">
                <p:oleObj spid="_x0000_s28682" name="Equation" r:id="rId4" imgW="799920" imgH="291960" progId="Equation.DSMT4">
                  <p:embed/>
                </p:oleObj>
              </mc:Choice>
              <mc:Fallback>
                <p:oleObj name="Equation" r:id="rId4" imgW="799920" imgH="291960" progId="Equation.DSMT4">
                  <p:embed/>
                  <p:pic>
                    <p:nvPicPr>
                      <p:cNvPr id="4" name="Object 3">
                        <a:extLst>
                          <a:ext uri="{FF2B5EF4-FFF2-40B4-BE49-F238E27FC236}">
                            <a16:creationId xmlns:a16="http://schemas.microsoft.com/office/drawing/2014/main" id="{BCF19CEC-4F89-4FE3-9B58-5912A6AF9BF4}"/>
                          </a:ext>
                        </a:extLst>
                      </p:cNvPr>
                      <p:cNvPicPr/>
                      <p:nvPr/>
                    </p:nvPicPr>
                    <p:blipFill>
                      <a:blip r:embed="rId5"/>
                      <a:stretch>
                        <a:fillRect/>
                      </a:stretch>
                    </p:blipFill>
                    <p:spPr>
                      <a:xfrm>
                        <a:off x="3797300" y="2566988"/>
                        <a:ext cx="2319338" cy="847725"/>
                      </a:xfrm>
                      <a:prstGeom prst="rect">
                        <a:avLst/>
                      </a:prstGeom>
                    </p:spPr>
                  </p:pic>
                </p:oleObj>
              </mc:Fallback>
            </mc:AlternateContent>
          </a:graphicData>
        </a:graphic>
      </p:graphicFrame>
    </p:spTree>
    <p:extLst>
      <p:ext uri="{BB962C8B-B14F-4D97-AF65-F5344CB8AC3E}">
        <p14:creationId xmlns:p14="http://schemas.microsoft.com/office/powerpoint/2010/main" val="7672073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34C0-BA1F-4D5A-85E2-937BB1683F57}"/>
              </a:ext>
            </a:extLst>
          </p:cNvPr>
          <p:cNvSpPr>
            <a:spLocks noGrp="1"/>
          </p:cNvSpPr>
          <p:nvPr>
            <p:ph type="title"/>
          </p:nvPr>
        </p:nvSpPr>
        <p:spPr/>
        <p:txBody>
          <a:bodyPr/>
          <a:lstStyle/>
          <a:p>
            <a:r>
              <a:rPr lang="en-US" b="0" i="0" dirty="0">
                <a:solidFill>
                  <a:srgbClr val="000000"/>
                </a:solidFill>
                <a:effectLst/>
              </a:rPr>
              <a:t>Singular Value Decomposition (SVD)</a:t>
            </a:r>
            <a:endParaRPr lang="en-US" dirty="0"/>
          </a:p>
        </p:txBody>
      </p:sp>
      <p:sp>
        <p:nvSpPr>
          <p:cNvPr id="3" name="Content Placeholder 2">
            <a:extLst>
              <a:ext uri="{FF2B5EF4-FFF2-40B4-BE49-F238E27FC236}">
                <a16:creationId xmlns:a16="http://schemas.microsoft.com/office/drawing/2014/main" id="{0C7D2AB8-4C63-43B9-9FF3-FC0B9C7827EF}"/>
              </a:ext>
            </a:extLst>
          </p:cNvPr>
          <p:cNvSpPr>
            <a:spLocks noGrp="1"/>
          </p:cNvSpPr>
          <p:nvPr>
            <p:ph idx="1"/>
          </p:nvPr>
        </p:nvSpPr>
        <p:spPr>
          <a:xfrm>
            <a:off x="838200" y="1825625"/>
            <a:ext cx="8238893" cy="4667249"/>
          </a:xfrm>
        </p:spPr>
        <p:txBody>
          <a:bodyPr>
            <a:normAutofit/>
          </a:bodyPr>
          <a:lstStyle/>
          <a:p>
            <a:r>
              <a:rPr lang="en-US" dirty="0"/>
              <a:t>Note: </a:t>
            </a:r>
          </a:p>
          <a:p>
            <a:endParaRPr lang="en-US" b="1" dirty="0"/>
          </a:p>
          <a:p>
            <a:pPr marL="0" indent="0">
              <a:buNone/>
            </a:pPr>
            <a:r>
              <a:rPr lang="fr-FR" b="1" dirty="0">
                <a:latin typeface="Courier Std" panose="02070409020205020404" pitchFamily="49" charset="0"/>
              </a:rPr>
              <a:t>export CUDA_VISIBLE_DEVICES=n</a:t>
            </a:r>
          </a:p>
          <a:p>
            <a:endParaRPr lang="fr-FR" b="1" dirty="0"/>
          </a:p>
          <a:p>
            <a:pPr marL="0" indent="0">
              <a:buNone/>
            </a:pPr>
            <a:r>
              <a:rPr lang="fr-FR" dirty="0"/>
              <a:t>to run on GPU #n</a:t>
            </a:r>
            <a:endParaRPr lang="en-US" dirty="0"/>
          </a:p>
          <a:p>
            <a:pPr marL="0" indent="0">
              <a:buNone/>
            </a:pPr>
            <a:r>
              <a:rPr lang="en-US" dirty="0"/>
              <a:t> </a:t>
            </a:r>
          </a:p>
          <a:p>
            <a:endParaRPr lang="en-US" dirty="0"/>
          </a:p>
        </p:txBody>
      </p:sp>
    </p:spTree>
    <p:extLst>
      <p:ext uri="{BB962C8B-B14F-4D97-AF65-F5344CB8AC3E}">
        <p14:creationId xmlns:p14="http://schemas.microsoft.com/office/powerpoint/2010/main" val="4425281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032375"/>
          </a:xfrm>
        </p:spPr>
        <p:txBody>
          <a:bodyPr>
            <a:normAutofit fontScale="92500" lnSpcReduction="10000"/>
          </a:bodyPr>
          <a:lstStyle/>
          <a:p>
            <a:r>
              <a:rPr lang="en-US" sz="2400" i="1" dirty="0"/>
              <a:t>Spectrum</a:t>
            </a:r>
            <a:r>
              <a:rPr lang="en-US" sz="2400" dirty="0"/>
              <a:t> of a matrix is the set of its eigenvalues</a:t>
            </a:r>
          </a:p>
          <a:p>
            <a:r>
              <a:rPr lang="en-US" sz="2400" dirty="0"/>
              <a:t>For dense </a:t>
            </a:r>
            <a:r>
              <a:rPr lang="en-US" sz="2400" i="1" dirty="0"/>
              <a:t>A</a:t>
            </a:r>
            <a:r>
              <a:rPr lang="en-US" sz="2400" dirty="0"/>
              <a:t>, find set of </a:t>
            </a:r>
            <a:r>
              <a:rPr lang="el-GR" sz="2400" dirty="0"/>
              <a:t>λ</a:t>
            </a:r>
            <a:r>
              <a:rPr lang="en-US" sz="2400" dirty="0"/>
              <a:t>’s that solve </a:t>
            </a:r>
            <a:r>
              <a:rPr lang="en-US" sz="2400" i="1" dirty="0"/>
              <a:t>Ax=</a:t>
            </a:r>
            <a:r>
              <a:rPr lang="el-GR" sz="2400" i="1" dirty="0"/>
              <a:t>λ</a:t>
            </a:r>
            <a:r>
              <a:rPr lang="en-US" sz="2400" i="1" dirty="0"/>
              <a:t>x</a:t>
            </a:r>
          </a:p>
          <a:p>
            <a:r>
              <a:rPr lang="en-US" sz="2400" dirty="0"/>
              <a:t>C</a:t>
            </a:r>
            <a:r>
              <a:rPr lang="en-US" sz="2400" b="0" i="0" u="none" strike="noStrike" baseline="0" dirty="0"/>
              <a:t>onsider spectrum of a </a:t>
            </a:r>
            <a:r>
              <a:rPr lang="en-US" sz="2400" b="1" i="0" u="none" strike="noStrike" baseline="0" dirty="0"/>
              <a:t>dense symmetric </a:t>
            </a:r>
            <a:r>
              <a:rPr lang="en-US" sz="2400" b="0" i="0" u="none" strike="noStrike" baseline="0" dirty="0"/>
              <a:t>system represented by the Fiedler symmetric matrix</a:t>
            </a:r>
          </a:p>
          <a:p>
            <a:r>
              <a:rPr lang="en-US" sz="2400" b="0" i="0" u="none" strike="noStrike" baseline="0" dirty="0"/>
              <a:t>Fiedler matrix:  </a:t>
            </a:r>
            <a:r>
              <a:rPr lang="en-US" sz="2400" b="0" i="1" u="none" strike="noStrike" baseline="0" dirty="0"/>
              <a:t>n</a:t>
            </a:r>
            <a:r>
              <a:rPr lang="en-US" sz="2400" b="0" i="0" u="none" strike="noStrike" baseline="0" dirty="0"/>
              <a:t>-by-</a:t>
            </a:r>
            <a:r>
              <a:rPr lang="en-US" sz="2400" b="0" i="1" u="none" strike="noStrike" baseline="0" dirty="0"/>
              <a:t>n</a:t>
            </a:r>
            <a:r>
              <a:rPr lang="en-US" sz="2400" b="0" i="0" u="none" strike="noStrike" baseline="0" dirty="0"/>
              <a:t> symmetric matrix with elements A(</a:t>
            </a:r>
            <a:r>
              <a:rPr lang="en-US" sz="2400" b="0" i="0" u="none" strike="noStrike" baseline="0" dirty="0" err="1"/>
              <a:t>i,j</a:t>
            </a:r>
            <a:r>
              <a:rPr lang="en-US" sz="2400" b="0" i="0" u="none" strike="noStrike" baseline="0" dirty="0"/>
              <a:t>) = abs(x(</a:t>
            </a:r>
            <a:r>
              <a:rPr lang="en-US" sz="2400" b="0" i="0" u="none" strike="noStrike" baseline="0" dirty="0" err="1"/>
              <a:t>i</a:t>
            </a:r>
            <a:r>
              <a:rPr lang="en-US" sz="2400" b="0" i="0" u="none" strike="noStrike" baseline="0" dirty="0"/>
              <a:t>)-x(j)), given </a:t>
            </a:r>
            <a:r>
              <a:rPr lang="en-US" sz="2400" b="0" i="1" u="none" strike="noStrike" baseline="0" dirty="0"/>
              <a:t>n</a:t>
            </a:r>
            <a:r>
              <a:rPr lang="en-US" sz="2400" b="0" u="none" strike="noStrike" baseline="0" dirty="0"/>
              <a:t> element vector </a:t>
            </a:r>
            <a:r>
              <a:rPr lang="en-US" sz="2400" b="1" u="none" strike="noStrike" baseline="0" dirty="0"/>
              <a:t>x</a:t>
            </a:r>
            <a:r>
              <a:rPr lang="en-US" sz="2400" b="0" i="0" u="none" strike="noStrike" baseline="0" dirty="0"/>
              <a:t>. Example: </a:t>
            </a:r>
            <a:r>
              <a:rPr lang="en-US" sz="2400" b="0" i="0" u="none" strike="noStrike" baseline="0" dirty="0" err="1"/>
              <a:t>fiedler</a:t>
            </a:r>
            <a:r>
              <a:rPr lang="en-US" sz="2400" dirty="0"/>
              <a:t>([1 2 … 8]) = </a:t>
            </a:r>
          </a:p>
          <a:p>
            <a:pPr marL="0" indent="0">
              <a:buNone/>
            </a:pPr>
            <a:r>
              <a:rPr lang="en-US" sz="2000" dirty="0"/>
              <a:t>	0     1     2     3     4     5     6     7</a:t>
            </a:r>
          </a:p>
          <a:p>
            <a:pPr marL="0" indent="0">
              <a:buNone/>
            </a:pPr>
            <a:r>
              <a:rPr lang="en-US" sz="2000" dirty="0"/>
              <a:t>     	1     0     1     2     3     4     5     6</a:t>
            </a:r>
          </a:p>
          <a:p>
            <a:pPr marL="0" indent="0">
              <a:buNone/>
            </a:pPr>
            <a:r>
              <a:rPr lang="en-US" sz="2000" dirty="0"/>
              <a:t>     	2     1     0     1     2     3     4     5</a:t>
            </a:r>
          </a:p>
          <a:p>
            <a:pPr marL="0" indent="0">
              <a:buNone/>
            </a:pPr>
            <a:r>
              <a:rPr lang="en-US" sz="2000" dirty="0"/>
              <a:t>     	3     2     1     0     1     2     3     4</a:t>
            </a:r>
          </a:p>
          <a:p>
            <a:pPr marL="0" indent="0">
              <a:buNone/>
            </a:pPr>
            <a:r>
              <a:rPr lang="en-US" sz="2000" dirty="0"/>
              <a:t>     	4     3     2     1     0     1     2     3</a:t>
            </a:r>
          </a:p>
          <a:p>
            <a:pPr marL="0" indent="0">
              <a:buNone/>
            </a:pPr>
            <a:r>
              <a:rPr lang="en-US" sz="2000" dirty="0"/>
              <a:t>     	5     4     3     2     1     0     1     2</a:t>
            </a:r>
          </a:p>
          <a:p>
            <a:pPr marL="0" indent="0">
              <a:buNone/>
            </a:pPr>
            <a:r>
              <a:rPr lang="en-US" sz="2000" dirty="0"/>
              <a:t>     	6     5     4     3     2     1     0     1</a:t>
            </a:r>
          </a:p>
          <a:p>
            <a:pPr marL="0" indent="0">
              <a:buNone/>
            </a:pPr>
            <a:r>
              <a:rPr lang="en-US" sz="2000" dirty="0"/>
              <a:t>     	7     6     5     4     3     2     1     0</a:t>
            </a:r>
          </a:p>
        </p:txBody>
      </p:sp>
    </p:spTree>
    <p:extLst>
      <p:ext uri="{BB962C8B-B14F-4D97-AF65-F5344CB8AC3E}">
        <p14:creationId xmlns:p14="http://schemas.microsoft.com/office/powerpoint/2010/main" val="105079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032375"/>
          </a:xfrm>
        </p:spPr>
        <p:txBody>
          <a:bodyPr>
            <a:normAutofit/>
          </a:bodyPr>
          <a:lstStyle/>
          <a:p>
            <a:r>
              <a:rPr lang="en-US" sz="2400" b="0" i="0" u="none" strike="noStrike" baseline="0" dirty="0"/>
              <a:t>Fiedler matrix:  </a:t>
            </a:r>
            <a:r>
              <a:rPr lang="en-US" sz="2400" b="0" i="1" u="none" strike="noStrike" baseline="0" dirty="0"/>
              <a:t>n</a:t>
            </a:r>
            <a:r>
              <a:rPr lang="en-US" sz="2400" b="0" i="0" u="none" strike="noStrike" baseline="0" dirty="0"/>
              <a:t>-by-</a:t>
            </a:r>
            <a:r>
              <a:rPr lang="en-US" sz="2400" b="0" i="1" u="none" strike="noStrike" baseline="0" dirty="0"/>
              <a:t>n</a:t>
            </a:r>
            <a:r>
              <a:rPr lang="en-US" sz="2400" b="0" i="0" u="none" strike="noStrike" baseline="0" dirty="0"/>
              <a:t> symmetric matrix with elements A(</a:t>
            </a:r>
            <a:r>
              <a:rPr lang="en-US" sz="2400" b="0" i="0" u="none" strike="noStrike" baseline="0" dirty="0" err="1"/>
              <a:t>i,j</a:t>
            </a:r>
            <a:r>
              <a:rPr lang="en-US" sz="2400" b="0" i="0" u="none" strike="noStrike" baseline="0" dirty="0"/>
              <a:t>) = abs(x(</a:t>
            </a:r>
            <a:r>
              <a:rPr lang="en-US" sz="2400" b="0" i="0" u="none" strike="noStrike" baseline="0" dirty="0" err="1"/>
              <a:t>i</a:t>
            </a:r>
            <a:r>
              <a:rPr lang="en-US" sz="2400" b="0" i="0" u="none" strike="noStrike" baseline="0" dirty="0"/>
              <a:t>)-x(j)), given </a:t>
            </a:r>
            <a:r>
              <a:rPr lang="en-US" sz="2400" b="0" i="1" u="none" strike="noStrike" baseline="0" dirty="0"/>
              <a:t>n</a:t>
            </a:r>
            <a:r>
              <a:rPr lang="en-US" sz="2400" b="0" u="none" strike="noStrike" baseline="0" dirty="0"/>
              <a:t> element vector </a:t>
            </a:r>
            <a:r>
              <a:rPr lang="en-US" sz="2400" b="1" u="none" strike="noStrike" baseline="0" dirty="0"/>
              <a:t>x</a:t>
            </a:r>
            <a:r>
              <a:rPr lang="en-US" sz="2400" b="0" i="0" u="none" strike="noStrike" baseline="0" dirty="0"/>
              <a:t>. Example: </a:t>
            </a:r>
            <a:r>
              <a:rPr lang="en-US" sz="2400" b="0" i="0" u="none" strike="noStrike" baseline="0" dirty="0" err="1"/>
              <a:t>fiedler</a:t>
            </a:r>
            <a:r>
              <a:rPr lang="en-US" sz="2400" dirty="0"/>
              <a:t>([1 2 … 8]) = </a:t>
            </a:r>
          </a:p>
          <a:p>
            <a:pPr marL="0" indent="0">
              <a:buNone/>
            </a:pPr>
            <a:r>
              <a:rPr lang="en-US" sz="2000" dirty="0"/>
              <a:t>	0     1     2     3     4     5     6     7</a:t>
            </a:r>
          </a:p>
          <a:p>
            <a:pPr marL="0" indent="0">
              <a:buNone/>
            </a:pPr>
            <a:r>
              <a:rPr lang="en-US" sz="2000" dirty="0"/>
              <a:t>     	1     0     1     2     3     4     5     6</a:t>
            </a:r>
          </a:p>
          <a:p>
            <a:pPr marL="0" indent="0">
              <a:buNone/>
            </a:pPr>
            <a:r>
              <a:rPr lang="en-US" sz="2000" dirty="0"/>
              <a:t>     	2     1     0     1     2     3     4     5</a:t>
            </a:r>
          </a:p>
          <a:p>
            <a:pPr marL="0" indent="0">
              <a:buNone/>
            </a:pPr>
            <a:r>
              <a:rPr lang="en-US" sz="2000" dirty="0"/>
              <a:t>     	3     2     1     0     1     2     3     4</a:t>
            </a:r>
          </a:p>
          <a:p>
            <a:pPr marL="0" indent="0">
              <a:buNone/>
            </a:pPr>
            <a:r>
              <a:rPr lang="en-US" sz="2000" dirty="0"/>
              <a:t>     	4     3     2     1     0     1     2     3</a:t>
            </a:r>
          </a:p>
          <a:p>
            <a:pPr marL="0" indent="0">
              <a:buNone/>
            </a:pPr>
            <a:r>
              <a:rPr lang="en-US" sz="2000" dirty="0"/>
              <a:t>     	5     4     3     2     1     0     1     2</a:t>
            </a:r>
          </a:p>
          <a:p>
            <a:pPr marL="0" indent="0">
              <a:buNone/>
            </a:pPr>
            <a:r>
              <a:rPr lang="en-US" sz="2000" dirty="0"/>
              <a:t>     	6     5     4     3     2     1     0     1</a:t>
            </a:r>
          </a:p>
          <a:p>
            <a:pPr marL="0" indent="0">
              <a:buNone/>
            </a:pPr>
            <a:r>
              <a:rPr lang="en-US" sz="2000" dirty="0"/>
              <a:t>     	7     6     5     4     3     2     1     0</a:t>
            </a:r>
          </a:p>
          <a:p>
            <a:endParaRPr lang="en-US" sz="2000" dirty="0"/>
          </a:p>
        </p:txBody>
      </p:sp>
      <p:sp>
        <p:nvSpPr>
          <p:cNvPr id="4" name="TextBox 3">
            <a:extLst>
              <a:ext uri="{FF2B5EF4-FFF2-40B4-BE49-F238E27FC236}">
                <a16:creationId xmlns:a16="http://schemas.microsoft.com/office/drawing/2014/main" id="{BD2C59F1-398A-42B7-B82F-75A3469ADDB7}"/>
              </a:ext>
            </a:extLst>
          </p:cNvPr>
          <p:cNvSpPr txBox="1"/>
          <p:nvPr/>
        </p:nvSpPr>
        <p:spPr>
          <a:xfrm>
            <a:off x="9478536" y="2732650"/>
            <a:ext cx="1405054" cy="3693319"/>
          </a:xfrm>
          <a:prstGeom prst="rect">
            <a:avLst/>
          </a:prstGeom>
          <a:noFill/>
        </p:spPr>
        <p:txBody>
          <a:bodyPr wrap="square" rtlCol="0">
            <a:spAutoFit/>
          </a:bodyPr>
          <a:lstStyle/>
          <a:p>
            <a:r>
              <a:rPr lang="fr-FR" dirty="0"/>
              <a:t>&gt;&gt; </a:t>
            </a:r>
            <a:r>
              <a:rPr lang="fr-FR" dirty="0" err="1"/>
              <a:t>eig</a:t>
            </a:r>
            <a:r>
              <a:rPr lang="fr-FR" dirty="0"/>
              <a:t>(A)</a:t>
            </a:r>
          </a:p>
          <a:p>
            <a:endParaRPr lang="fr-FR" dirty="0"/>
          </a:p>
          <a:p>
            <a:r>
              <a:rPr lang="fr-FR" dirty="0"/>
              <a:t>ans =</a:t>
            </a:r>
          </a:p>
          <a:p>
            <a:endParaRPr lang="fr-FR" dirty="0"/>
          </a:p>
          <a:p>
            <a:r>
              <a:rPr lang="fr-FR" dirty="0"/>
              <a:t>  -13.1371</a:t>
            </a:r>
          </a:p>
          <a:p>
            <a:r>
              <a:rPr lang="fr-FR" dirty="0"/>
              <a:t>   -4.2142</a:t>
            </a:r>
          </a:p>
          <a:p>
            <a:r>
              <a:rPr lang="fr-FR" dirty="0"/>
              <a:t>   -1.6199</a:t>
            </a:r>
          </a:p>
          <a:p>
            <a:r>
              <a:rPr lang="fr-FR" dirty="0"/>
              <a:t>   -1.0332</a:t>
            </a:r>
          </a:p>
          <a:p>
            <a:r>
              <a:rPr lang="fr-FR" dirty="0"/>
              <a:t>   -0.7232</a:t>
            </a:r>
          </a:p>
          <a:p>
            <a:r>
              <a:rPr lang="fr-FR" dirty="0"/>
              <a:t>   -0.5890</a:t>
            </a:r>
          </a:p>
          <a:p>
            <a:r>
              <a:rPr lang="fr-FR" dirty="0"/>
              <a:t>   -0.5198</a:t>
            </a:r>
          </a:p>
          <a:p>
            <a:r>
              <a:rPr lang="fr-FR" dirty="0"/>
              <a:t>   21.8364</a:t>
            </a:r>
          </a:p>
          <a:p>
            <a:endParaRPr lang="en-US" dirty="0"/>
          </a:p>
        </p:txBody>
      </p:sp>
      <p:sp>
        <p:nvSpPr>
          <p:cNvPr id="5" name="Speech Bubble: Rectangle 4">
            <a:extLst>
              <a:ext uri="{FF2B5EF4-FFF2-40B4-BE49-F238E27FC236}">
                <a16:creationId xmlns:a16="http://schemas.microsoft.com/office/drawing/2014/main" id="{111C645C-D068-4A3F-938F-24B3890F0702}"/>
              </a:ext>
            </a:extLst>
          </p:cNvPr>
          <p:cNvSpPr/>
          <p:nvPr/>
        </p:nvSpPr>
        <p:spPr>
          <a:xfrm>
            <a:off x="1773044" y="6124883"/>
            <a:ext cx="9121697" cy="367992"/>
          </a:xfrm>
          <a:prstGeom prst="wedgeRectCallout">
            <a:avLst>
              <a:gd name="adj1" fmla="val 36489"/>
              <a:gd name="adj2" fmla="val -95975"/>
            </a:avLst>
          </a:prstGeom>
          <a:solidFill>
            <a:srgbClr val="FFFF00">
              <a:alpha val="40000"/>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12121"/>
                </a:solidFill>
                <a:effectLst/>
              </a:rPr>
              <a:t>Fiedler matrix has one dominant positive eigenvalue and all the other eigenvalues are negative.</a:t>
            </a:r>
            <a:endParaRPr lang="en-US" dirty="0">
              <a:solidFill>
                <a:schemeClr val="tx1"/>
              </a:solidFill>
            </a:endParaRPr>
          </a:p>
        </p:txBody>
      </p:sp>
    </p:spTree>
    <p:extLst>
      <p:ext uri="{BB962C8B-B14F-4D97-AF65-F5344CB8AC3E}">
        <p14:creationId xmlns:p14="http://schemas.microsoft.com/office/powerpoint/2010/main" val="33674063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a:bodyPr>
          <a:lstStyle/>
          <a:p>
            <a:r>
              <a:rPr lang="en-US" sz="2000" dirty="0"/>
              <a:t>Declare and define </a:t>
            </a:r>
            <a:r>
              <a:rPr lang="en-US" sz="2000" dirty="0" err="1"/>
              <a:t>cuSOLVER</a:t>
            </a:r>
            <a:r>
              <a:rPr lang="en-US" sz="2000" dirty="0"/>
              <a:t> handle</a:t>
            </a:r>
          </a:p>
        </p:txBody>
      </p:sp>
      <p:sp>
        <p:nvSpPr>
          <p:cNvPr id="6" name="TextBox 5">
            <a:extLst>
              <a:ext uri="{FF2B5EF4-FFF2-40B4-BE49-F238E27FC236}">
                <a16:creationId xmlns:a16="http://schemas.microsoft.com/office/drawing/2014/main" id="{9EC73781-2789-41EB-861E-6FE16B8E6820}"/>
              </a:ext>
            </a:extLst>
          </p:cNvPr>
          <p:cNvSpPr txBox="1"/>
          <p:nvPr/>
        </p:nvSpPr>
        <p:spPr>
          <a:xfrm>
            <a:off x="838200" y="2553629"/>
            <a:ext cx="10515600" cy="2585323"/>
          </a:xfrm>
          <a:prstGeom prst="rect">
            <a:avLst/>
          </a:prstGeom>
          <a:noFill/>
        </p:spPr>
        <p:txBody>
          <a:bodyPr wrap="square" rtlCol="0">
            <a:spAutoFit/>
          </a:bodyPr>
          <a:lstStyle/>
          <a:p>
            <a:r>
              <a:rPr lang="en-US" dirty="0" err="1">
                <a:latin typeface="Courier Std" panose="02070409020205020404" pitchFamily="49" charset="0"/>
              </a:rPr>
              <a:t>cusolverDnHandle_t</a:t>
            </a:r>
            <a:r>
              <a:rPr lang="en-US" dirty="0">
                <a:latin typeface="Courier Std" panose="02070409020205020404" pitchFamily="49" charset="0"/>
              </a:rPr>
              <a:t> </a:t>
            </a:r>
            <a:r>
              <a:rPr lang="en-US" dirty="0" err="1">
                <a:latin typeface="Courier Std" panose="02070409020205020404" pitchFamily="49" charset="0"/>
              </a:rPr>
              <a:t>cusolverH</a:t>
            </a:r>
            <a:r>
              <a:rPr lang="en-US" dirty="0">
                <a:latin typeface="Courier Std" panose="02070409020205020404" pitchFamily="49" charset="0"/>
              </a:rPr>
              <a:t> = NULL;</a:t>
            </a:r>
          </a:p>
          <a:p>
            <a:r>
              <a:rPr lang="en-US" dirty="0" err="1">
                <a:latin typeface="Courier Std" panose="02070409020205020404" pitchFamily="49" charset="0"/>
              </a:rPr>
              <a:t>cusolverStatus_t</a:t>
            </a:r>
            <a:r>
              <a:rPr lang="en-US" dirty="0">
                <a:latin typeface="Courier Std" panose="02070409020205020404" pitchFamily="49" charset="0"/>
              </a:rPr>
              <a:t> </a:t>
            </a:r>
            <a:r>
              <a:rPr lang="en-US" dirty="0" err="1">
                <a:latin typeface="Courier Std" panose="02070409020205020404" pitchFamily="49" charset="0"/>
              </a:rPr>
              <a:t>cusolver_status</a:t>
            </a:r>
            <a:r>
              <a:rPr lang="en-US" dirty="0">
                <a:latin typeface="Courier Std" panose="02070409020205020404" pitchFamily="49" charset="0"/>
              </a:rPr>
              <a:t> = CUSOLVER_STATUS_SUCCESS;</a:t>
            </a:r>
          </a:p>
          <a:p>
            <a:r>
              <a:rPr lang="en-US" dirty="0" err="1">
                <a:latin typeface="Courier Std" panose="02070409020205020404" pitchFamily="49" charset="0"/>
              </a:rPr>
              <a:t>cudaError_t</a:t>
            </a:r>
            <a:r>
              <a:rPr lang="en-US" dirty="0">
                <a:latin typeface="Courier Std" panose="02070409020205020404" pitchFamily="49" charset="0"/>
              </a:rPr>
              <a:t> cudaStat1 = </a:t>
            </a:r>
            <a:r>
              <a:rPr lang="en-US" dirty="0" err="1">
                <a:latin typeface="Courier Std" panose="02070409020205020404" pitchFamily="49" charset="0"/>
              </a:rPr>
              <a:t>cudaSuccess</a:t>
            </a:r>
            <a:r>
              <a:rPr lang="en-US" dirty="0">
                <a:latin typeface="Courier Std" panose="02070409020205020404" pitchFamily="49" charset="0"/>
              </a:rPr>
              <a:t>;</a:t>
            </a:r>
          </a:p>
          <a:p>
            <a:r>
              <a:rPr lang="en-US" dirty="0" err="1">
                <a:latin typeface="Courier Std" panose="02070409020205020404" pitchFamily="49" charset="0"/>
              </a:rPr>
              <a:t>cudaError_t</a:t>
            </a:r>
            <a:r>
              <a:rPr lang="en-US" dirty="0">
                <a:latin typeface="Courier Std" panose="02070409020205020404" pitchFamily="49" charset="0"/>
              </a:rPr>
              <a:t> cudaStat2 = </a:t>
            </a:r>
            <a:r>
              <a:rPr lang="en-US" dirty="0" err="1">
                <a:latin typeface="Courier Std" panose="02070409020205020404" pitchFamily="49" charset="0"/>
              </a:rPr>
              <a:t>cudaSuccess</a:t>
            </a:r>
            <a:r>
              <a:rPr lang="en-US" dirty="0">
                <a:latin typeface="Courier Std" panose="02070409020205020404" pitchFamily="49" charset="0"/>
              </a:rPr>
              <a:t>;</a:t>
            </a:r>
          </a:p>
          <a:p>
            <a:r>
              <a:rPr lang="en-US" dirty="0" err="1">
                <a:latin typeface="Courier Std" panose="02070409020205020404" pitchFamily="49" charset="0"/>
              </a:rPr>
              <a:t>cudaError_t</a:t>
            </a:r>
            <a:r>
              <a:rPr lang="en-US" dirty="0">
                <a:latin typeface="Courier Std" panose="02070409020205020404" pitchFamily="49" charset="0"/>
              </a:rPr>
              <a:t> cudaStat3 = </a:t>
            </a:r>
            <a:r>
              <a:rPr lang="en-US" dirty="0" err="1">
                <a:latin typeface="Courier Std" panose="02070409020205020404" pitchFamily="49" charset="0"/>
              </a:rPr>
              <a:t>cudaSuccess</a:t>
            </a:r>
            <a:r>
              <a:rPr lang="en-US" dirty="0">
                <a:latin typeface="Courier Std" panose="02070409020205020404" pitchFamily="49" charset="0"/>
              </a:rPr>
              <a:t>;</a:t>
            </a:r>
          </a:p>
          <a:p>
            <a:endParaRPr lang="en-US" dirty="0">
              <a:latin typeface="Courier Std" panose="02070409020205020404" pitchFamily="49" charset="0"/>
            </a:endParaRPr>
          </a:p>
          <a:p>
            <a:endParaRPr lang="en-US" dirty="0">
              <a:latin typeface="Courier Std" panose="02070409020205020404" pitchFamily="49" charset="0"/>
            </a:endParaRPr>
          </a:p>
          <a:p>
            <a:r>
              <a:rPr lang="en-US" dirty="0" err="1">
                <a:latin typeface="Courier Std" panose="02070409020205020404" pitchFamily="49" charset="0"/>
              </a:rPr>
              <a:t>cusolver_status</a:t>
            </a:r>
            <a:r>
              <a:rPr lang="en-US" dirty="0">
                <a:latin typeface="Courier Std" panose="02070409020205020404" pitchFamily="49" charset="0"/>
              </a:rPr>
              <a:t> = </a:t>
            </a:r>
            <a:r>
              <a:rPr lang="en-US" dirty="0" err="1">
                <a:latin typeface="Courier Std" panose="02070409020205020404" pitchFamily="49" charset="0"/>
              </a:rPr>
              <a:t>cusolverDnCreate</a:t>
            </a:r>
            <a:r>
              <a:rPr lang="en-US" dirty="0">
                <a:latin typeface="Courier Std" panose="02070409020205020404" pitchFamily="49" charset="0"/>
              </a:rPr>
              <a:t>(&amp;</a:t>
            </a:r>
            <a:r>
              <a:rPr lang="en-US" dirty="0" err="1">
                <a:latin typeface="Courier Std" panose="02070409020205020404" pitchFamily="49" charset="0"/>
              </a:rPr>
              <a:t>cusolverH</a:t>
            </a:r>
            <a:r>
              <a:rPr lang="en-US" dirty="0">
                <a:latin typeface="Courier Std" panose="02070409020205020404" pitchFamily="49" charset="0"/>
              </a:rPr>
              <a:t>);</a:t>
            </a:r>
          </a:p>
          <a:p>
            <a:r>
              <a:rPr lang="en-US" dirty="0">
                <a:latin typeface="Courier Std" panose="02070409020205020404" pitchFamily="49" charset="0"/>
              </a:rPr>
              <a:t>assert(CUSOLVER_STATUS_SUCCESS == </a:t>
            </a:r>
            <a:r>
              <a:rPr lang="en-US" dirty="0" err="1">
                <a:latin typeface="Courier Std" panose="02070409020205020404" pitchFamily="49" charset="0"/>
              </a:rPr>
              <a:t>cusolver_status</a:t>
            </a:r>
            <a:r>
              <a:rPr lang="en-US" dirty="0">
                <a:latin typeface="Courier Std" panose="02070409020205020404" pitchFamily="49" charset="0"/>
              </a:rPr>
              <a:t>);</a:t>
            </a:r>
          </a:p>
        </p:txBody>
      </p:sp>
    </p:spTree>
    <p:extLst>
      <p:ext uri="{BB962C8B-B14F-4D97-AF65-F5344CB8AC3E}">
        <p14:creationId xmlns:p14="http://schemas.microsoft.com/office/powerpoint/2010/main" val="3392296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Parallel Example</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1764553" y="4086771"/>
            <a:ext cx="10427447" cy="1174670"/>
          </a:xfrm>
        </p:spPr>
        <p:txBody>
          <a:bodyPr>
            <a:normAutofit/>
          </a:bodyPr>
          <a:lstStyle/>
          <a:p>
            <a:r>
              <a:rPr lang="en" sz="2400" i="1" dirty="0">
                <a:solidFill>
                  <a:schemeClr val="dk1"/>
                </a:solidFill>
              </a:rPr>
              <a:t>N</a:t>
            </a:r>
            <a:r>
              <a:rPr lang="en" sz="2400" dirty="0">
                <a:solidFill>
                  <a:schemeClr val="dk1"/>
                </a:solidFill>
              </a:rPr>
              <a:t> threads.</a:t>
            </a:r>
            <a:endParaRPr lang="pt-BR" sz="2400" i="1" dirty="0"/>
          </a:p>
          <a:p>
            <a:endParaRPr lang="en-US" sz="2400"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Callout: Bent Line 3">
            <a:extLst>
              <a:ext uri="{FF2B5EF4-FFF2-40B4-BE49-F238E27FC236}">
                <a16:creationId xmlns:a16="http://schemas.microsoft.com/office/drawing/2014/main" id="{8F840022-B1BF-556A-32B8-0BCE8EAAA04B}"/>
              </a:ext>
            </a:extLst>
          </p:cNvPr>
          <p:cNvSpPr/>
          <p:nvPr/>
        </p:nvSpPr>
        <p:spPr>
          <a:xfrm>
            <a:off x="7196548" y="4725615"/>
            <a:ext cx="4396484" cy="1696450"/>
          </a:xfrm>
          <a:prstGeom prst="borderCallout2">
            <a:avLst>
              <a:gd name="adj1" fmla="val 18750"/>
              <a:gd name="adj2" fmla="val -181"/>
              <a:gd name="adj3" fmla="val 18750"/>
              <a:gd name="adj4" fmla="val -5857"/>
              <a:gd name="adj5" fmla="val -123964"/>
              <a:gd name="adj6" fmla="val -7279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grpSp>
        <p:nvGrpSpPr>
          <p:cNvPr id="48" name="Group 47">
            <a:extLst>
              <a:ext uri="{FF2B5EF4-FFF2-40B4-BE49-F238E27FC236}">
                <a16:creationId xmlns:a16="http://schemas.microsoft.com/office/drawing/2014/main" id="{605157C3-349F-3218-5B36-7BB410D9851D}"/>
              </a:ext>
            </a:extLst>
          </p:cNvPr>
          <p:cNvGrpSpPr/>
          <p:nvPr/>
        </p:nvGrpSpPr>
        <p:grpSpPr>
          <a:xfrm>
            <a:off x="462692" y="1935716"/>
            <a:ext cx="4309233" cy="1350599"/>
            <a:chOff x="462692" y="1935716"/>
            <a:chExt cx="4309233" cy="1350599"/>
          </a:xfrm>
        </p:grpSpPr>
        <p:cxnSp>
          <p:nvCxnSpPr>
            <p:cNvPr id="49" name="Google Shape;568;p29">
              <a:extLst>
                <a:ext uri="{FF2B5EF4-FFF2-40B4-BE49-F238E27FC236}">
                  <a16:creationId xmlns:a16="http://schemas.microsoft.com/office/drawing/2014/main" id="{233DD6BA-701B-23A4-BC47-7C6A8B023800}"/>
                </a:ext>
              </a:extLst>
            </p:cNvPr>
            <p:cNvCxnSpPr/>
            <p:nvPr/>
          </p:nvCxnSpPr>
          <p:spPr>
            <a:xfrm>
              <a:off x="462692" y="2611016"/>
              <a:ext cx="6285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0" name="Google Shape;569;p29">
              <a:extLst>
                <a:ext uri="{FF2B5EF4-FFF2-40B4-BE49-F238E27FC236}">
                  <a16:creationId xmlns:a16="http://schemas.microsoft.com/office/drawing/2014/main" id="{1BF8FFD8-D2A9-F306-4E0F-CDCCFA68062A}"/>
                </a:ext>
              </a:extLst>
            </p:cNvPr>
            <p:cNvCxnSpPr/>
            <p:nvPr/>
          </p:nvCxnSpPr>
          <p:spPr>
            <a:xfrm rot="10800000" flipH="1">
              <a:off x="1091175" y="1935716"/>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1" name="Google Shape;570;p29">
              <a:extLst>
                <a:ext uri="{FF2B5EF4-FFF2-40B4-BE49-F238E27FC236}">
                  <a16:creationId xmlns:a16="http://schemas.microsoft.com/office/drawing/2014/main" id="{2F6817B2-06A9-4E82-9735-B2FB2B00B3AA}"/>
                </a:ext>
              </a:extLst>
            </p:cNvPr>
            <p:cNvCxnSpPr/>
            <p:nvPr/>
          </p:nvCxnSpPr>
          <p:spPr>
            <a:xfrm>
              <a:off x="1870270" y="1935800"/>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2" name="Google Shape;571;p29">
              <a:extLst>
                <a:ext uri="{FF2B5EF4-FFF2-40B4-BE49-F238E27FC236}">
                  <a16:creationId xmlns:a16="http://schemas.microsoft.com/office/drawing/2014/main" id="{609EF550-CB69-0640-8B69-5EA1EA98EA00}"/>
                </a:ext>
              </a:extLst>
            </p:cNvPr>
            <p:cNvCxnSpPr/>
            <p:nvPr/>
          </p:nvCxnSpPr>
          <p:spPr>
            <a:xfrm>
              <a:off x="1870270" y="220588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3" name="Google Shape;572;p29">
              <a:extLst>
                <a:ext uri="{FF2B5EF4-FFF2-40B4-BE49-F238E27FC236}">
                  <a16:creationId xmlns:a16="http://schemas.microsoft.com/office/drawing/2014/main" id="{292C706A-99E1-6C6D-B887-4BA5FD84DEC7}"/>
                </a:ext>
              </a:extLst>
            </p:cNvPr>
            <p:cNvCxnSpPr/>
            <p:nvPr/>
          </p:nvCxnSpPr>
          <p:spPr>
            <a:xfrm>
              <a:off x="1870270" y="2475973"/>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4" name="Google Shape;573;p29">
              <a:extLst>
                <a:ext uri="{FF2B5EF4-FFF2-40B4-BE49-F238E27FC236}">
                  <a16:creationId xmlns:a16="http://schemas.microsoft.com/office/drawing/2014/main" id="{4CCE9C7D-99D5-3101-E802-35C0568183B0}"/>
                </a:ext>
              </a:extLst>
            </p:cNvPr>
            <p:cNvCxnSpPr/>
            <p:nvPr/>
          </p:nvCxnSpPr>
          <p:spPr>
            <a:xfrm>
              <a:off x="1870270" y="2746059"/>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5" name="Google Shape;574;p29">
              <a:extLst>
                <a:ext uri="{FF2B5EF4-FFF2-40B4-BE49-F238E27FC236}">
                  <a16:creationId xmlns:a16="http://schemas.microsoft.com/office/drawing/2014/main" id="{2AB21513-2384-38B5-5C9D-A9D3B69E61AD}"/>
                </a:ext>
              </a:extLst>
            </p:cNvPr>
            <p:cNvCxnSpPr/>
            <p:nvPr/>
          </p:nvCxnSpPr>
          <p:spPr>
            <a:xfrm>
              <a:off x="1870270" y="301614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6" name="Google Shape;575;p29">
              <a:extLst>
                <a:ext uri="{FF2B5EF4-FFF2-40B4-BE49-F238E27FC236}">
                  <a16:creationId xmlns:a16="http://schemas.microsoft.com/office/drawing/2014/main" id="{0D1E276B-5CFA-F307-D9AD-2DECA7A2E8A8}"/>
                </a:ext>
              </a:extLst>
            </p:cNvPr>
            <p:cNvCxnSpPr/>
            <p:nvPr/>
          </p:nvCxnSpPr>
          <p:spPr>
            <a:xfrm>
              <a:off x="1870270" y="3286232"/>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7" name="Google Shape;576;p29">
              <a:extLst>
                <a:ext uri="{FF2B5EF4-FFF2-40B4-BE49-F238E27FC236}">
                  <a16:creationId xmlns:a16="http://schemas.microsoft.com/office/drawing/2014/main" id="{A13ED945-11A6-252B-F9F1-3C66B6EEBDF4}"/>
                </a:ext>
              </a:extLst>
            </p:cNvPr>
            <p:cNvCxnSpPr/>
            <p:nvPr/>
          </p:nvCxnSpPr>
          <p:spPr>
            <a:xfrm rot="10800000" flipH="1">
              <a:off x="1091175" y="2206016"/>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8" name="Google Shape;577;p29">
              <a:extLst>
                <a:ext uri="{FF2B5EF4-FFF2-40B4-BE49-F238E27FC236}">
                  <a16:creationId xmlns:a16="http://schemas.microsoft.com/office/drawing/2014/main" id="{E41818E9-78B5-5C04-C504-211F1035134B}"/>
                </a:ext>
              </a:extLst>
            </p:cNvPr>
            <p:cNvCxnSpPr/>
            <p:nvPr/>
          </p:nvCxnSpPr>
          <p:spPr>
            <a:xfrm rot="10800000" flipH="1">
              <a:off x="1091175" y="2476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9" name="Google Shape;578;p29">
              <a:extLst>
                <a:ext uri="{FF2B5EF4-FFF2-40B4-BE49-F238E27FC236}">
                  <a16:creationId xmlns:a16="http://schemas.microsoft.com/office/drawing/2014/main" id="{BADE7373-397A-ACB7-2818-0EAE5630479B}"/>
                </a:ext>
              </a:extLst>
            </p:cNvPr>
            <p:cNvCxnSpPr/>
            <p:nvPr/>
          </p:nvCxnSpPr>
          <p:spPr>
            <a:xfrm>
              <a:off x="1091175" y="2611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3" name="Google Shape;579;p29">
              <a:extLst>
                <a:ext uri="{FF2B5EF4-FFF2-40B4-BE49-F238E27FC236}">
                  <a16:creationId xmlns:a16="http://schemas.microsoft.com/office/drawing/2014/main" id="{E08ADDF8-3EF9-71AD-9717-F12C433D3236}"/>
                </a:ext>
              </a:extLst>
            </p:cNvPr>
            <p:cNvCxnSpPr/>
            <p:nvPr/>
          </p:nvCxnSpPr>
          <p:spPr>
            <a:xfrm>
              <a:off x="1091175" y="2611015"/>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4" name="Google Shape;580;p29">
              <a:extLst>
                <a:ext uri="{FF2B5EF4-FFF2-40B4-BE49-F238E27FC236}">
                  <a16:creationId xmlns:a16="http://schemas.microsoft.com/office/drawing/2014/main" id="{DF381FA9-B6A9-4E6A-90D2-4A28DABEA272}"/>
                </a:ext>
              </a:extLst>
            </p:cNvPr>
            <p:cNvCxnSpPr/>
            <p:nvPr/>
          </p:nvCxnSpPr>
          <p:spPr>
            <a:xfrm>
              <a:off x="1091175" y="2611015"/>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5" name="Google Shape;581;p29">
              <a:extLst>
                <a:ext uri="{FF2B5EF4-FFF2-40B4-BE49-F238E27FC236}">
                  <a16:creationId xmlns:a16="http://schemas.microsoft.com/office/drawing/2014/main" id="{F82A4964-63FC-A424-BDB6-C2DEA8B8D9BE}"/>
                </a:ext>
              </a:extLst>
            </p:cNvPr>
            <p:cNvCxnSpPr/>
            <p:nvPr/>
          </p:nvCxnSpPr>
          <p:spPr>
            <a:xfrm rot="10800000">
              <a:off x="3969264" y="2611016"/>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6" name="Google Shape;582;p29">
              <a:extLst>
                <a:ext uri="{FF2B5EF4-FFF2-40B4-BE49-F238E27FC236}">
                  <a16:creationId xmlns:a16="http://schemas.microsoft.com/office/drawing/2014/main" id="{C938779C-0598-3184-153D-6811C1FDCCAD}"/>
                </a:ext>
              </a:extLst>
            </p:cNvPr>
            <p:cNvCxnSpPr/>
            <p:nvPr/>
          </p:nvCxnSpPr>
          <p:spPr>
            <a:xfrm rot="10800000">
              <a:off x="3180102" y="1935716"/>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7" name="Google Shape;583;p29">
              <a:extLst>
                <a:ext uri="{FF2B5EF4-FFF2-40B4-BE49-F238E27FC236}">
                  <a16:creationId xmlns:a16="http://schemas.microsoft.com/office/drawing/2014/main" id="{E1E8C799-A744-BD2B-E080-03AC7C56026F}"/>
                </a:ext>
              </a:extLst>
            </p:cNvPr>
            <p:cNvCxnSpPr/>
            <p:nvPr/>
          </p:nvCxnSpPr>
          <p:spPr>
            <a:xfrm rot="10800000">
              <a:off x="3180102" y="2206016"/>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8" name="Google Shape;584;p29">
              <a:extLst>
                <a:ext uri="{FF2B5EF4-FFF2-40B4-BE49-F238E27FC236}">
                  <a16:creationId xmlns:a16="http://schemas.microsoft.com/office/drawing/2014/main" id="{F27322DB-D2EE-309A-BB60-9C179D50A314}"/>
                </a:ext>
              </a:extLst>
            </p:cNvPr>
            <p:cNvCxnSpPr/>
            <p:nvPr/>
          </p:nvCxnSpPr>
          <p:spPr>
            <a:xfrm rot="10800000">
              <a:off x="3180102" y="2476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9" name="Google Shape;585;p29">
              <a:extLst>
                <a:ext uri="{FF2B5EF4-FFF2-40B4-BE49-F238E27FC236}">
                  <a16:creationId xmlns:a16="http://schemas.microsoft.com/office/drawing/2014/main" id="{51259193-4DF9-9779-72A8-3064391184AF}"/>
                </a:ext>
              </a:extLst>
            </p:cNvPr>
            <p:cNvCxnSpPr/>
            <p:nvPr/>
          </p:nvCxnSpPr>
          <p:spPr>
            <a:xfrm flipH="1">
              <a:off x="3180102" y="2611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0" name="Google Shape;586;p29">
              <a:extLst>
                <a:ext uri="{FF2B5EF4-FFF2-40B4-BE49-F238E27FC236}">
                  <a16:creationId xmlns:a16="http://schemas.microsoft.com/office/drawing/2014/main" id="{A4B34A60-3DF4-6C24-98D5-138C793C91CD}"/>
                </a:ext>
              </a:extLst>
            </p:cNvPr>
            <p:cNvCxnSpPr/>
            <p:nvPr/>
          </p:nvCxnSpPr>
          <p:spPr>
            <a:xfrm flipH="1">
              <a:off x="3180102" y="2611015"/>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1" name="Google Shape;587;p29">
              <a:extLst>
                <a:ext uri="{FF2B5EF4-FFF2-40B4-BE49-F238E27FC236}">
                  <a16:creationId xmlns:a16="http://schemas.microsoft.com/office/drawing/2014/main" id="{20EBE762-DCF7-8AA0-6C7D-8D6D8E97A1A4}"/>
                </a:ext>
              </a:extLst>
            </p:cNvPr>
            <p:cNvCxnSpPr/>
            <p:nvPr/>
          </p:nvCxnSpPr>
          <p:spPr>
            <a:xfrm flipH="1">
              <a:off x="3180102" y="2611015"/>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2" name="Google Shape;588;p29">
              <a:extLst>
                <a:ext uri="{FF2B5EF4-FFF2-40B4-BE49-F238E27FC236}">
                  <a16:creationId xmlns:a16="http://schemas.microsoft.com/office/drawing/2014/main" id="{11ACB5BF-7DCA-6C52-595A-95406BA2338A}"/>
                </a:ext>
              </a:extLst>
            </p:cNvPr>
            <p:cNvCxnSpPr/>
            <p:nvPr/>
          </p:nvCxnSpPr>
          <p:spPr>
            <a:xfrm rot="10800000">
              <a:off x="4370525" y="2611015"/>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grpSp>
      <p:sp>
        <p:nvSpPr>
          <p:cNvPr id="73" name="Google Shape;590;p29">
            <a:extLst>
              <a:ext uri="{FF2B5EF4-FFF2-40B4-BE49-F238E27FC236}">
                <a16:creationId xmlns:a16="http://schemas.microsoft.com/office/drawing/2014/main" id="{0CDE8C02-19B1-A0BE-2949-9DC82E8C8898}"/>
              </a:ext>
            </a:extLst>
          </p:cNvPr>
          <p:cNvSpPr txBox="1"/>
          <p:nvPr/>
        </p:nvSpPr>
        <p:spPr>
          <a:xfrm>
            <a:off x="6926100" y="1666919"/>
            <a:ext cx="4427700" cy="4832052"/>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Char char="•"/>
            </a:pPr>
            <a:r>
              <a:rPr lang="en" sz="2800" b="1" dirty="0">
                <a:solidFill>
                  <a:schemeClr val="dk1"/>
                </a:solidFill>
              </a:rPr>
              <a:t>Thread creation:</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Spawn </a:t>
            </a:r>
            <a:r>
              <a:rPr lang="en" sz="2800" i="1" dirty="0">
                <a:solidFill>
                  <a:schemeClr val="dk1"/>
                </a:solidFill>
              </a:rPr>
              <a:t>N</a:t>
            </a:r>
            <a:r>
              <a:rPr lang="en" sz="2800" dirty="0">
                <a:solidFill>
                  <a:schemeClr val="dk1"/>
                </a:solidFill>
              </a:rPr>
              <a:t> threads</a:t>
            </a:r>
            <a:endParaRPr sz="2800" dirty="0">
              <a:solidFill>
                <a:schemeClr val="dk1"/>
              </a:solidFill>
            </a:endParaRPr>
          </a:p>
          <a:p>
            <a:pPr marL="457200" marR="0" lvl="0" indent="-342900" algn="l" rtl="0">
              <a:spcBef>
                <a:spcPts val="0"/>
              </a:spcBef>
              <a:spcAft>
                <a:spcPts val="0"/>
              </a:spcAft>
              <a:buClr>
                <a:schemeClr val="dk1"/>
              </a:buClr>
              <a:buSzPts val="1800"/>
              <a:buChar char="•"/>
            </a:pPr>
            <a:r>
              <a:rPr lang="en" sz="2800" b="1" dirty="0">
                <a:solidFill>
                  <a:schemeClr val="dk1"/>
                </a:solidFill>
              </a:rPr>
              <a:t>Work assignment:</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All threads execute the same code</a:t>
            </a:r>
            <a:endParaRPr sz="2800" dirty="0">
              <a:solidFill>
                <a:schemeClr val="dk1"/>
              </a:solidFill>
            </a:endParaRPr>
          </a:p>
          <a:p>
            <a:pPr marL="457200" marR="0" lvl="0" indent="-342900" algn="l" rtl="0">
              <a:spcBef>
                <a:spcPts val="0"/>
              </a:spcBef>
              <a:spcAft>
                <a:spcPts val="0"/>
              </a:spcAft>
              <a:buClr>
                <a:schemeClr val="dk1"/>
              </a:buClr>
              <a:buSzPts val="1800"/>
              <a:buChar char="•"/>
            </a:pPr>
            <a:r>
              <a:rPr lang="en" sz="2800" b="1" dirty="0">
                <a:solidFill>
                  <a:schemeClr val="dk1"/>
                </a:solidFill>
              </a:rPr>
              <a:t>Communication:</a:t>
            </a:r>
            <a:endParaRPr sz="2800" b="1"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Via shared memory</a:t>
            </a:r>
            <a:endParaRPr sz="2800" dirty="0">
              <a:solidFill>
                <a:schemeClr val="dk1"/>
              </a:solidFill>
            </a:endParaRPr>
          </a:p>
          <a:p>
            <a:pPr marL="914400" marR="0" lvl="1" indent="-342900" algn="l" rtl="0">
              <a:spcBef>
                <a:spcPts val="0"/>
              </a:spcBef>
              <a:spcAft>
                <a:spcPts val="0"/>
              </a:spcAft>
              <a:buClr>
                <a:schemeClr val="dk1"/>
              </a:buClr>
              <a:buSzPts val="1800"/>
              <a:buChar char="○"/>
            </a:pPr>
            <a:r>
              <a:rPr lang="en" sz="2800" dirty="0">
                <a:solidFill>
                  <a:schemeClr val="dk1"/>
                </a:solidFill>
              </a:rPr>
              <a:t>All threads wait at the end of the region (e.g., there is an execution </a:t>
            </a:r>
            <a:r>
              <a:rPr lang="en" sz="2800" i="1" dirty="0">
                <a:solidFill>
                  <a:schemeClr val="dk1"/>
                </a:solidFill>
              </a:rPr>
              <a:t>barrier</a:t>
            </a:r>
            <a:r>
              <a:rPr lang="en" sz="2800" dirty="0">
                <a:solidFill>
                  <a:schemeClr val="dk1"/>
                </a:solidFill>
              </a:rPr>
              <a:t>)</a:t>
            </a:r>
            <a:endParaRPr sz="2800" dirty="0">
              <a:solidFill>
                <a:schemeClr val="dk1"/>
              </a:solidFill>
            </a:endParaRPr>
          </a:p>
        </p:txBody>
      </p:sp>
      <p:sp>
        <p:nvSpPr>
          <p:cNvPr id="74" name="Google Shape;384;p21">
            <a:extLst>
              <a:ext uri="{FF2B5EF4-FFF2-40B4-BE49-F238E27FC236}">
                <a16:creationId xmlns:a16="http://schemas.microsoft.com/office/drawing/2014/main" id="{5E0BD21F-42EA-922A-31BE-9C51DC5067ED}"/>
              </a:ext>
            </a:extLst>
          </p:cNvPr>
          <p:cNvSpPr/>
          <p:nvPr/>
        </p:nvSpPr>
        <p:spPr>
          <a:xfrm rot="5400000">
            <a:off x="2361219" y="2415486"/>
            <a:ext cx="338000" cy="2878090"/>
          </a:xfrm>
          <a:prstGeom prst="rightBrace">
            <a:avLst>
              <a:gd name="adj1" fmla="val 8333"/>
              <a:gd name="adj2" fmla="val 50000"/>
            </a:avLst>
          </a:prstGeom>
          <a:noFill/>
          <a:ln w="34925" cap="flat" cmpd="sng">
            <a:solidFill>
              <a:srgbClr val="FF0000"/>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rgbClr val="FF0000"/>
              </a:solidFill>
              <a:latin typeface="Arial"/>
              <a:ea typeface="Arial"/>
              <a:cs typeface="Arial"/>
              <a:sym typeface="Arial"/>
            </a:endParaRPr>
          </a:p>
        </p:txBody>
      </p:sp>
      <p:pic>
        <p:nvPicPr>
          <p:cNvPr id="30" name="Google Shape;589;p29">
            <a:extLst>
              <a:ext uri="{FF2B5EF4-FFF2-40B4-BE49-F238E27FC236}">
                <a16:creationId xmlns:a16="http://schemas.microsoft.com/office/drawing/2014/main" id="{6A6F77CF-8CB6-5FAF-1D73-B259A82BBD59}"/>
              </a:ext>
            </a:extLst>
          </p:cNvPr>
          <p:cNvPicPr preferRelativeResize="0">
            <a:picLocks noChangeAspect="1"/>
          </p:cNvPicPr>
          <p:nvPr/>
        </p:nvPicPr>
        <p:blipFill rotWithShape="1">
          <a:blip r:embed="rId4">
            <a:alphaModFix/>
          </a:blip>
          <a:srcRect/>
          <a:stretch/>
        </p:blipFill>
        <p:spPr>
          <a:xfrm>
            <a:off x="201028" y="5251223"/>
            <a:ext cx="6949440" cy="1175713"/>
          </a:xfrm>
          <a:prstGeom prst="rect">
            <a:avLst/>
          </a:prstGeom>
          <a:noFill/>
          <a:ln>
            <a:noFill/>
          </a:ln>
        </p:spPr>
      </p:pic>
      <p:sp>
        <p:nvSpPr>
          <p:cNvPr id="31" name="TextBox 30">
            <a:extLst>
              <a:ext uri="{FF2B5EF4-FFF2-40B4-BE49-F238E27FC236}">
                <a16:creationId xmlns:a16="http://schemas.microsoft.com/office/drawing/2014/main" id="{ACBC7ED1-D038-8E7F-BCE4-0930A54D8222}"/>
              </a:ext>
            </a:extLst>
          </p:cNvPr>
          <p:cNvSpPr txBox="1"/>
          <p:nvPr/>
        </p:nvSpPr>
        <p:spPr>
          <a:xfrm>
            <a:off x="2403670" y="2965002"/>
            <a:ext cx="313343" cy="369332"/>
          </a:xfrm>
          <a:prstGeom prst="rect">
            <a:avLst/>
          </a:prstGeom>
          <a:noFill/>
        </p:spPr>
        <p:txBody>
          <a:bodyPr wrap="square" rtlCol="0">
            <a:spAutoFit/>
          </a:bodyPr>
          <a:lstStyle/>
          <a:p>
            <a:r>
              <a:rPr lang="en-US" b="1" dirty="0"/>
              <a:t>⁞</a:t>
            </a:r>
          </a:p>
        </p:txBody>
      </p:sp>
      <p:sp>
        <p:nvSpPr>
          <p:cNvPr id="5" name="TextBox 4">
            <a:extLst>
              <a:ext uri="{FF2B5EF4-FFF2-40B4-BE49-F238E27FC236}">
                <a16:creationId xmlns:a16="http://schemas.microsoft.com/office/drawing/2014/main" id="{296455CF-A494-47D6-892F-70F4BFD782C1}"/>
              </a:ext>
            </a:extLst>
          </p:cNvPr>
          <p:cNvSpPr txBox="1"/>
          <p:nvPr/>
        </p:nvSpPr>
        <p:spPr>
          <a:xfrm flipH="1">
            <a:off x="3909472" y="5791198"/>
            <a:ext cx="3240995" cy="369332"/>
          </a:xfrm>
          <a:prstGeom prst="rect">
            <a:avLst/>
          </a:prstGeom>
          <a:solidFill>
            <a:schemeClr val="bg1"/>
          </a:solidFill>
        </p:spPr>
        <p:txBody>
          <a:bodyPr wrap="square" rtlCol="0">
            <a:spAutoFit/>
          </a:bodyPr>
          <a:lstStyle/>
          <a:p>
            <a:r>
              <a:rPr lang="en-US" b="1" dirty="0" err="1">
                <a:latin typeface="Courier New" panose="02070309020205020404" pitchFamily="49" charset="0"/>
                <a:cs typeface="Courier New" panose="02070309020205020404" pitchFamily="49" charset="0"/>
              </a:rPr>
              <a:t>omp_get_thread_num</a:t>
            </a:r>
            <a:r>
              <a:rPr lang="en-US" b="1" dirty="0">
                <a:latin typeface="Courier New" panose="02070309020205020404" pitchFamily="49" charset="0"/>
                <a:cs typeface="Courier New" panose="02070309020205020404" pitchFamily="49" charset="0"/>
              </a:rPr>
              <a:t>());</a:t>
            </a:r>
            <a:endParaRPr lang="en-US" b="1" dirty="0"/>
          </a:p>
        </p:txBody>
      </p:sp>
    </p:spTree>
    <p:extLst>
      <p:ext uri="{BB962C8B-B14F-4D97-AF65-F5344CB8AC3E}">
        <p14:creationId xmlns:p14="http://schemas.microsoft.com/office/powerpoint/2010/main" val="8533933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fontScale="92500" lnSpcReduction="10000"/>
          </a:bodyPr>
          <a:lstStyle/>
          <a:p>
            <a:r>
              <a:rPr lang="en-US" sz="2000" dirty="0"/>
              <a:t>Declare and define host-side symmetric square matrix </a:t>
            </a:r>
            <a:r>
              <a:rPr lang="en-US" sz="2000" i="1" dirty="0"/>
              <a:t>A </a:t>
            </a:r>
            <a:r>
              <a:rPr lang="en-US" sz="2000" dirty="0"/>
              <a:t>and known eigenvalues (</a:t>
            </a:r>
            <a:r>
              <a:rPr lang="en-US" sz="2000" dirty="0" err="1"/>
              <a:t>e.g</a:t>
            </a:r>
            <a:r>
              <a:rPr lang="en-US" sz="2000" dirty="0"/>
              <a:t>, from MATLAB) for error measurement.</a:t>
            </a:r>
          </a:p>
        </p:txBody>
      </p:sp>
      <p:sp>
        <p:nvSpPr>
          <p:cNvPr id="6" name="TextBox 5">
            <a:extLst>
              <a:ext uri="{FF2B5EF4-FFF2-40B4-BE49-F238E27FC236}">
                <a16:creationId xmlns:a16="http://schemas.microsoft.com/office/drawing/2014/main" id="{9EC73781-2789-41EB-861E-6FE16B8E6820}"/>
              </a:ext>
            </a:extLst>
          </p:cNvPr>
          <p:cNvSpPr txBox="1"/>
          <p:nvPr/>
        </p:nvSpPr>
        <p:spPr>
          <a:xfrm>
            <a:off x="838199" y="2553629"/>
            <a:ext cx="10948639" cy="3416320"/>
          </a:xfrm>
          <a:prstGeom prst="rect">
            <a:avLst/>
          </a:prstGeom>
          <a:noFill/>
        </p:spPr>
        <p:txBody>
          <a:bodyPr wrap="square" rtlCol="0">
            <a:spAutoFit/>
          </a:bodyPr>
          <a:lstStyle/>
          <a:p>
            <a:r>
              <a:rPr lang="fr-FR" dirty="0" err="1">
                <a:latin typeface="Courier Std" panose="02070409020205020404" pitchFamily="49" charset="0"/>
              </a:rPr>
              <a:t>const</a:t>
            </a:r>
            <a:r>
              <a:rPr lang="fr-FR" dirty="0">
                <a:latin typeface="Courier Std" panose="02070409020205020404" pitchFamily="49" charset="0"/>
              </a:rPr>
              <a:t> </a:t>
            </a:r>
            <a:r>
              <a:rPr lang="fr-FR" dirty="0" err="1">
                <a:latin typeface="Courier Std" panose="02070409020205020404" pitchFamily="49" charset="0"/>
              </a:rPr>
              <a:t>int</a:t>
            </a:r>
            <a:r>
              <a:rPr lang="fr-FR" dirty="0">
                <a:latin typeface="Courier Std" panose="02070409020205020404" pitchFamily="49" charset="0"/>
              </a:rPr>
              <a:t> m = 8;</a:t>
            </a:r>
          </a:p>
          <a:p>
            <a:r>
              <a:rPr lang="fr-FR" dirty="0" err="1">
                <a:latin typeface="Courier Std" panose="02070409020205020404" pitchFamily="49" charset="0"/>
              </a:rPr>
              <a:t>const</a:t>
            </a:r>
            <a:r>
              <a:rPr lang="fr-FR" dirty="0">
                <a:latin typeface="Courier Std" panose="02070409020205020404" pitchFamily="49" charset="0"/>
              </a:rPr>
              <a:t> </a:t>
            </a:r>
            <a:r>
              <a:rPr lang="fr-FR" dirty="0" err="1">
                <a:latin typeface="Courier Std" panose="02070409020205020404" pitchFamily="49" charset="0"/>
              </a:rPr>
              <a:t>int</a:t>
            </a:r>
            <a:r>
              <a:rPr lang="fr-FR" dirty="0">
                <a:latin typeface="Courier Std" panose="02070409020205020404" pitchFamily="49" charset="0"/>
              </a:rPr>
              <a:t> </a:t>
            </a:r>
            <a:r>
              <a:rPr lang="fr-FR" dirty="0" err="1">
                <a:latin typeface="Courier Std" panose="02070409020205020404" pitchFamily="49" charset="0"/>
              </a:rPr>
              <a:t>lda</a:t>
            </a:r>
            <a:r>
              <a:rPr lang="fr-FR" dirty="0">
                <a:latin typeface="Courier Std" panose="02070409020205020404" pitchFamily="49" charset="0"/>
              </a:rPr>
              <a:t> = m;</a:t>
            </a:r>
          </a:p>
          <a:p>
            <a:r>
              <a:rPr lang="fr-FR" dirty="0">
                <a:latin typeface="Courier Std" panose="02070409020205020404" pitchFamily="49" charset="0"/>
              </a:rPr>
              <a:t>double A[</a:t>
            </a:r>
            <a:r>
              <a:rPr lang="fr-FR" dirty="0" err="1">
                <a:latin typeface="Courier Std" panose="02070409020205020404" pitchFamily="49" charset="0"/>
              </a:rPr>
              <a:t>lda</a:t>
            </a:r>
            <a:r>
              <a:rPr lang="fr-FR" dirty="0">
                <a:latin typeface="Courier Std" panose="02070409020205020404" pitchFamily="49" charset="0"/>
              </a:rPr>
              <a:t>*m] = {    0,     1,     2,     3,     4,     5,     6,     7,</a:t>
            </a:r>
          </a:p>
          <a:p>
            <a:r>
              <a:rPr lang="fr-FR" dirty="0">
                <a:latin typeface="Courier Std" panose="02070409020205020404" pitchFamily="49" charset="0"/>
              </a:rPr>
              <a:t>                       1,     0,     1,     2,     3,     4,     5,     6,</a:t>
            </a:r>
          </a:p>
          <a:p>
            <a:r>
              <a:rPr lang="fr-FR" dirty="0">
                <a:latin typeface="Courier Std" panose="02070409020205020404" pitchFamily="49" charset="0"/>
              </a:rPr>
              <a:t>                       2,     1,     0,     1,     2,     3,     4,     5,</a:t>
            </a:r>
          </a:p>
          <a:p>
            <a:r>
              <a:rPr lang="fr-FR" dirty="0">
                <a:latin typeface="Courier Std" panose="02070409020205020404" pitchFamily="49" charset="0"/>
              </a:rPr>
              <a:t>                       3,     2,     1,     0,     1,     2,     3,     4,</a:t>
            </a:r>
          </a:p>
          <a:p>
            <a:r>
              <a:rPr lang="fr-FR" dirty="0">
                <a:latin typeface="Courier Std" panose="02070409020205020404" pitchFamily="49" charset="0"/>
              </a:rPr>
              <a:t>                       4,     3,     2,     1,     0,     1,     2,     3,</a:t>
            </a:r>
          </a:p>
          <a:p>
            <a:r>
              <a:rPr lang="fr-FR" dirty="0">
                <a:latin typeface="Courier Std" panose="02070409020205020404" pitchFamily="49" charset="0"/>
              </a:rPr>
              <a:t>                       5,     4,     3,     2,     1,     0,     1,     2,</a:t>
            </a:r>
          </a:p>
          <a:p>
            <a:r>
              <a:rPr lang="fr-FR" dirty="0">
                <a:latin typeface="Courier Std" panose="02070409020205020404" pitchFamily="49" charset="0"/>
              </a:rPr>
              <a:t>                       6,     5,     4,     3,     2,     1,     0,     1,</a:t>
            </a:r>
          </a:p>
          <a:p>
            <a:r>
              <a:rPr lang="fr-FR" dirty="0">
                <a:latin typeface="Courier Std" panose="02070409020205020404" pitchFamily="49" charset="0"/>
              </a:rPr>
              <a:t>                       7,     6,     5,     4,     3,     2,     1,     0};</a:t>
            </a:r>
          </a:p>
          <a:p>
            <a:r>
              <a:rPr lang="fr-FR" dirty="0">
                <a:latin typeface="Courier Std" panose="02070409020205020404" pitchFamily="49" charset="0"/>
              </a:rPr>
              <a:t>double lambda[m] = {   -13.1371,   -4.2142,   -1.6199,   -1.0332,   -0.7232,   -0.5890,   -0.5198,   21.8364};</a:t>
            </a:r>
            <a:endParaRPr lang="en-US" dirty="0">
              <a:latin typeface="Courier Std" panose="02070409020205020404" pitchFamily="49" charset="0"/>
            </a:endParaRPr>
          </a:p>
        </p:txBody>
      </p:sp>
    </p:spTree>
    <p:extLst>
      <p:ext uri="{BB962C8B-B14F-4D97-AF65-F5344CB8AC3E}">
        <p14:creationId xmlns:p14="http://schemas.microsoft.com/office/powerpoint/2010/main" val="35850564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fontScale="92500" lnSpcReduction="10000"/>
          </a:bodyPr>
          <a:lstStyle/>
          <a:p>
            <a:r>
              <a:rPr lang="en-US" sz="2000" dirty="0"/>
              <a:t>Declare pointers to required device dynamic memory and host-memory for transferring device computed </a:t>
            </a:r>
            <a:r>
              <a:rPr lang="el-GR" sz="2000" dirty="0"/>
              <a:t>λ</a:t>
            </a:r>
            <a:r>
              <a:rPr lang="en-US" sz="2000" dirty="0"/>
              <a:t>’s and eigenvectors </a:t>
            </a:r>
            <a:r>
              <a:rPr lang="en-US" sz="2000" b="1" dirty="0"/>
              <a:t>v</a:t>
            </a:r>
            <a:r>
              <a:rPr lang="en-US" sz="2000" dirty="0"/>
              <a:t>’s</a:t>
            </a:r>
          </a:p>
        </p:txBody>
      </p:sp>
      <p:sp>
        <p:nvSpPr>
          <p:cNvPr id="6" name="TextBox 5">
            <a:extLst>
              <a:ext uri="{FF2B5EF4-FFF2-40B4-BE49-F238E27FC236}">
                <a16:creationId xmlns:a16="http://schemas.microsoft.com/office/drawing/2014/main" id="{9EC73781-2789-41EB-861E-6FE16B8E6820}"/>
              </a:ext>
            </a:extLst>
          </p:cNvPr>
          <p:cNvSpPr txBox="1"/>
          <p:nvPr/>
        </p:nvSpPr>
        <p:spPr>
          <a:xfrm>
            <a:off x="838200" y="2553629"/>
            <a:ext cx="10515600" cy="4278094"/>
          </a:xfrm>
          <a:prstGeom prst="rect">
            <a:avLst/>
          </a:prstGeom>
          <a:noFill/>
        </p:spPr>
        <p:txBody>
          <a:bodyPr wrap="square" rtlCol="0">
            <a:spAutoFit/>
          </a:bodyPr>
          <a:lstStyle/>
          <a:p>
            <a:r>
              <a:rPr lang="fr-FR" sz="1600" dirty="0">
                <a:latin typeface="Courier Std" panose="02070409020205020404" pitchFamily="49" charset="0"/>
              </a:rPr>
              <a:t>double V[</a:t>
            </a:r>
            <a:r>
              <a:rPr lang="fr-FR" sz="1600" dirty="0" err="1">
                <a:latin typeface="Courier Std" panose="02070409020205020404" pitchFamily="49" charset="0"/>
              </a:rPr>
              <a:t>lda</a:t>
            </a:r>
            <a:r>
              <a:rPr lang="fr-FR" sz="1600" dirty="0">
                <a:latin typeface="Courier Std" panose="02070409020205020404" pitchFamily="49" charset="0"/>
              </a:rPr>
              <a:t>*m]; // </a:t>
            </a:r>
            <a:r>
              <a:rPr lang="fr-FR" sz="1600" dirty="0" err="1">
                <a:latin typeface="Courier Std" panose="02070409020205020404" pitchFamily="49" charset="0"/>
              </a:rPr>
              <a:t>eigenvectors</a:t>
            </a:r>
            <a:endParaRPr lang="fr-FR" sz="1600" dirty="0">
              <a:latin typeface="Courier Std" panose="02070409020205020404" pitchFamily="49" charset="0"/>
            </a:endParaRPr>
          </a:p>
          <a:p>
            <a:r>
              <a:rPr lang="fr-FR" sz="1600" dirty="0">
                <a:latin typeface="Courier Std" panose="02070409020205020404" pitchFamily="49" charset="0"/>
              </a:rPr>
              <a:t>double W[m]; // eigenvalues</a:t>
            </a:r>
          </a:p>
          <a:p>
            <a:r>
              <a:rPr lang="fr-FR" sz="1600" dirty="0">
                <a:latin typeface="Courier Std" panose="02070409020205020404" pitchFamily="49" charset="0"/>
              </a:rPr>
              <a:t>double *</a:t>
            </a:r>
            <a:r>
              <a:rPr lang="fr-FR" sz="1600" dirty="0" err="1">
                <a:latin typeface="Courier Std" panose="02070409020205020404" pitchFamily="49" charset="0"/>
              </a:rPr>
              <a:t>d_A</a:t>
            </a:r>
            <a:r>
              <a:rPr lang="fr-FR" sz="1600" dirty="0">
                <a:latin typeface="Courier Std" panose="02070409020205020404" pitchFamily="49" charset="0"/>
              </a:rPr>
              <a:t> = NULL;</a:t>
            </a:r>
          </a:p>
          <a:p>
            <a:r>
              <a:rPr lang="fr-FR" sz="1600" dirty="0">
                <a:latin typeface="Courier Std" panose="02070409020205020404" pitchFamily="49" charset="0"/>
              </a:rPr>
              <a:t>double *</a:t>
            </a:r>
            <a:r>
              <a:rPr lang="fr-FR" sz="1600" dirty="0" err="1">
                <a:latin typeface="Courier Std" panose="02070409020205020404" pitchFamily="49" charset="0"/>
              </a:rPr>
              <a:t>d_W</a:t>
            </a:r>
            <a:r>
              <a:rPr lang="fr-FR" sz="1600" dirty="0">
                <a:latin typeface="Courier Std" panose="02070409020205020404" pitchFamily="49" charset="0"/>
              </a:rPr>
              <a:t> = NULL;</a:t>
            </a:r>
          </a:p>
          <a:p>
            <a:r>
              <a:rPr lang="fr-FR" sz="1600" dirty="0" err="1">
                <a:latin typeface="Courier Std" panose="02070409020205020404" pitchFamily="49" charset="0"/>
              </a:rPr>
              <a:t>int</a:t>
            </a:r>
            <a:r>
              <a:rPr lang="fr-FR" sz="1600" dirty="0">
                <a:latin typeface="Courier Std" panose="02070409020205020404" pitchFamily="49" charset="0"/>
              </a:rPr>
              <a:t> *</a:t>
            </a:r>
            <a:r>
              <a:rPr lang="fr-FR" sz="1600" dirty="0" err="1">
                <a:latin typeface="Courier Std" panose="02070409020205020404" pitchFamily="49" charset="0"/>
              </a:rPr>
              <a:t>devInfo</a:t>
            </a:r>
            <a:r>
              <a:rPr lang="fr-FR" sz="1600" dirty="0">
                <a:latin typeface="Courier Std" panose="02070409020205020404" pitchFamily="49" charset="0"/>
              </a:rPr>
              <a:t> = NULL;</a:t>
            </a:r>
          </a:p>
          <a:p>
            <a:r>
              <a:rPr lang="fr-FR" sz="1600" dirty="0">
                <a:latin typeface="Courier Std" panose="02070409020205020404" pitchFamily="49" charset="0"/>
              </a:rPr>
              <a:t>double *</a:t>
            </a:r>
            <a:r>
              <a:rPr lang="fr-FR" sz="1600" dirty="0" err="1">
                <a:latin typeface="Courier Std" panose="02070409020205020404" pitchFamily="49" charset="0"/>
              </a:rPr>
              <a:t>d_work</a:t>
            </a:r>
            <a:r>
              <a:rPr lang="fr-FR" sz="1600" dirty="0">
                <a:latin typeface="Courier Std" panose="02070409020205020404" pitchFamily="49" charset="0"/>
              </a:rPr>
              <a:t> = NULL;</a:t>
            </a:r>
          </a:p>
          <a:p>
            <a:r>
              <a:rPr lang="fr-FR" sz="1600" dirty="0" err="1">
                <a:latin typeface="Courier Std" panose="02070409020205020404" pitchFamily="49" charset="0"/>
              </a:rPr>
              <a:t>int</a:t>
            </a:r>
            <a:r>
              <a:rPr lang="fr-FR" sz="1600" dirty="0">
                <a:latin typeface="Courier Std" panose="02070409020205020404" pitchFamily="49" charset="0"/>
              </a:rPr>
              <a:t> </a:t>
            </a:r>
            <a:r>
              <a:rPr lang="fr-FR" sz="1600" dirty="0" err="1">
                <a:latin typeface="Courier Std" panose="02070409020205020404" pitchFamily="49" charset="0"/>
              </a:rPr>
              <a:t>lwork</a:t>
            </a:r>
            <a:r>
              <a:rPr lang="fr-FR" sz="1600" dirty="0">
                <a:latin typeface="Courier Std" panose="02070409020205020404" pitchFamily="49" charset="0"/>
              </a:rPr>
              <a:t> = 0;</a:t>
            </a:r>
          </a:p>
          <a:p>
            <a:r>
              <a:rPr lang="fr-FR" sz="1600" dirty="0" err="1">
                <a:latin typeface="Courier Std" panose="02070409020205020404" pitchFamily="49" charset="0"/>
              </a:rPr>
              <a:t>int</a:t>
            </a:r>
            <a:r>
              <a:rPr lang="fr-FR" sz="1600" dirty="0">
                <a:latin typeface="Courier Std" panose="02070409020205020404" pitchFamily="49" charset="0"/>
              </a:rPr>
              <a:t> </a:t>
            </a:r>
            <a:r>
              <a:rPr lang="fr-FR" sz="1600" dirty="0" err="1">
                <a:latin typeface="Courier Std" panose="02070409020205020404" pitchFamily="49" charset="0"/>
              </a:rPr>
              <a:t>info_gpu</a:t>
            </a:r>
            <a:r>
              <a:rPr lang="fr-FR" sz="1600" dirty="0">
                <a:latin typeface="Courier Std" panose="02070409020205020404" pitchFamily="49" charset="0"/>
              </a:rPr>
              <a:t> = 0;</a:t>
            </a:r>
          </a:p>
          <a:p>
            <a:endParaRPr lang="fr-FR" sz="1600" dirty="0">
              <a:latin typeface="Courier Std" panose="02070409020205020404" pitchFamily="49" charset="0"/>
            </a:endParaRPr>
          </a:p>
          <a:p>
            <a:r>
              <a:rPr lang="en-US" sz="1600" dirty="0">
                <a:latin typeface="Courier Std" panose="02070409020205020404" pitchFamily="49" charset="0"/>
              </a:rPr>
              <a:t>cudaStat1 = </a:t>
            </a:r>
            <a:r>
              <a:rPr lang="en-US" sz="1600" dirty="0" err="1">
                <a:latin typeface="Courier Std" panose="02070409020205020404" pitchFamily="49" charset="0"/>
              </a:rPr>
              <a:t>cudaMalloc</a:t>
            </a:r>
            <a:r>
              <a:rPr lang="en-US" sz="1600" dirty="0">
                <a:latin typeface="Courier Std" panose="02070409020205020404" pitchFamily="49" charset="0"/>
              </a:rPr>
              <a:t> ((void**)&amp;</a:t>
            </a:r>
            <a:r>
              <a:rPr lang="en-US" sz="1600" dirty="0" err="1">
                <a:latin typeface="Courier Std" panose="02070409020205020404" pitchFamily="49" charset="0"/>
              </a:rPr>
              <a:t>d_A</a:t>
            </a:r>
            <a:r>
              <a:rPr lang="en-US" sz="1600" dirty="0">
                <a:latin typeface="Courier Std" panose="02070409020205020404" pitchFamily="49" charset="0"/>
              </a:rPr>
              <a:t>, </a:t>
            </a:r>
            <a:r>
              <a:rPr lang="en-US" sz="1600" dirty="0" err="1">
                <a:latin typeface="Courier Std" panose="02070409020205020404" pitchFamily="49" charset="0"/>
              </a:rPr>
              <a:t>sizeof</a:t>
            </a:r>
            <a:r>
              <a:rPr lang="en-US" sz="1600" dirty="0">
                <a:latin typeface="Courier Std" panose="02070409020205020404" pitchFamily="49" charset="0"/>
              </a:rPr>
              <a:t>(double) * </a:t>
            </a:r>
            <a:r>
              <a:rPr lang="en-US" sz="1600" dirty="0" err="1">
                <a:latin typeface="Courier Std" panose="02070409020205020404" pitchFamily="49" charset="0"/>
              </a:rPr>
              <a:t>lda</a:t>
            </a:r>
            <a:r>
              <a:rPr lang="en-US" sz="1600" dirty="0">
                <a:latin typeface="Courier Std" panose="02070409020205020404" pitchFamily="49" charset="0"/>
              </a:rPr>
              <a:t> * m);</a:t>
            </a:r>
          </a:p>
          <a:p>
            <a:r>
              <a:rPr lang="en-US" sz="1600" dirty="0">
                <a:latin typeface="Courier Std" panose="02070409020205020404" pitchFamily="49" charset="0"/>
              </a:rPr>
              <a:t>cudaStat2 = </a:t>
            </a:r>
            <a:r>
              <a:rPr lang="en-US" sz="1600" dirty="0" err="1">
                <a:latin typeface="Courier Std" panose="02070409020205020404" pitchFamily="49" charset="0"/>
              </a:rPr>
              <a:t>cudaMalloc</a:t>
            </a:r>
            <a:r>
              <a:rPr lang="en-US" sz="1600" dirty="0">
                <a:latin typeface="Courier Std" panose="02070409020205020404" pitchFamily="49" charset="0"/>
              </a:rPr>
              <a:t> ((void**)&amp;</a:t>
            </a:r>
            <a:r>
              <a:rPr lang="en-US" sz="1600" dirty="0" err="1">
                <a:latin typeface="Courier Std" panose="02070409020205020404" pitchFamily="49" charset="0"/>
              </a:rPr>
              <a:t>d_W</a:t>
            </a:r>
            <a:r>
              <a:rPr lang="en-US" sz="1600" dirty="0">
                <a:latin typeface="Courier Std" panose="02070409020205020404" pitchFamily="49" charset="0"/>
              </a:rPr>
              <a:t>, </a:t>
            </a:r>
            <a:r>
              <a:rPr lang="en-US" sz="1600" dirty="0" err="1">
                <a:latin typeface="Courier Std" panose="02070409020205020404" pitchFamily="49" charset="0"/>
              </a:rPr>
              <a:t>sizeof</a:t>
            </a:r>
            <a:r>
              <a:rPr lang="en-US" sz="1600" dirty="0">
                <a:latin typeface="Courier Std" panose="02070409020205020404" pitchFamily="49" charset="0"/>
              </a:rPr>
              <a:t>(double) * m);</a:t>
            </a:r>
          </a:p>
          <a:p>
            <a:r>
              <a:rPr lang="en-US" sz="1600" dirty="0">
                <a:latin typeface="Courier Std" panose="02070409020205020404" pitchFamily="49" charset="0"/>
              </a:rPr>
              <a:t>cudaStat3 = </a:t>
            </a:r>
            <a:r>
              <a:rPr lang="en-US" sz="1600" dirty="0" err="1">
                <a:latin typeface="Courier Std" panose="02070409020205020404" pitchFamily="49" charset="0"/>
              </a:rPr>
              <a:t>cudaMalloc</a:t>
            </a:r>
            <a:r>
              <a:rPr lang="en-US" sz="1600" dirty="0">
                <a:latin typeface="Courier Std" panose="02070409020205020404" pitchFamily="49" charset="0"/>
              </a:rPr>
              <a:t> ((void**)&amp;</a:t>
            </a:r>
            <a:r>
              <a:rPr lang="en-US" sz="1600" dirty="0" err="1">
                <a:latin typeface="Courier Std" panose="02070409020205020404" pitchFamily="49" charset="0"/>
              </a:rPr>
              <a:t>devInfo</a:t>
            </a:r>
            <a:r>
              <a:rPr lang="en-US" sz="1600" dirty="0">
                <a:latin typeface="Courier Std" panose="02070409020205020404" pitchFamily="49" charset="0"/>
              </a:rPr>
              <a:t>, </a:t>
            </a:r>
            <a:r>
              <a:rPr lang="en-US" sz="1600" dirty="0" err="1">
                <a:latin typeface="Courier Std" panose="02070409020205020404" pitchFamily="49" charset="0"/>
              </a:rPr>
              <a:t>sizeof</a:t>
            </a:r>
            <a:r>
              <a:rPr lang="en-US" sz="1600" dirty="0">
                <a:latin typeface="Courier Std" panose="02070409020205020404" pitchFamily="49" charset="0"/>
              </a:rPr>
              <a:t>(int));</a:t>
            </a:r>
          </a:p>
          <a:p>
            <a:r>
              <a:rPr lang="en-US" sz="1600" dirty="0">
                <a:latin typeface="Courier Std" panose="02070409020205020404" pitchFamily="49" charset="0"/>
              </a:rPr>
              <a:t>assert(</a:t>
            </a:r>
            <a:r>
              <a:rPr lang="en-US" sz="1600" dirty="0" err="1">
                <a:latin typeface="Courier Std" panose="02070409020205020404" pitchFamily="49" charset="0"/>
              </a:rPr>
              <a:t>cudaSuccess</a:t>
            </a:r>
            <a:r>
              <a:rPr lang="en-US" sz="1600" dirty="0">
                <a:latin typeface="Courier Std" panose="02070409020205020404" pitchFamily="49" charset="0"/>
              </a:rPr>
              <a:t> == cudaStat1);</a:t>
            </a:r>
          </a:p>
          <a:p>
            <a:r>
              <a:rPr lang="en-US" sz="1600" dirty="0">
                <a:latin typeface="Courier Std" panose="02070409020205020404" pitchFamily="49" charset="0"/>
              </a:rPr>
              <a:t>assert(</a:t>
            </a:r>
            <a:r>
              <a:rPr lang="en-US" sz="1600" dirty="0" err="1">
                <a:latin typeface="Courier Std" panose="02070409020205020404" pitchFamily="49" charset="0"/>
              </a:rPr>
              <a:t>cudaSuccess</a:t>
            </a:r>
            <a:r>
              <a:rPr lang="en-US" sz="1600" dirty="0">
                <a:latin typeface="Courier Std" panose="02070409020205020404" pitchFamily="49" charset="0"/>
              </a:rPr>
              <a:t> == cudaStat2);</a:t>
            </a:r>
          </a:p>
          <a:p>
            <a:r>
              <a:rPr lang="en-US" sz="1600" dirty="0">
                <a:latin typeface="Courier Std" panose="02070409020205020404" pitchFamily="49" charset="0"/>
              </a:rPr>
              <a:t>assert(</a:t>
            </a:r>
            <a:r>
              <a:rPr lang="en-US" sz="1600" dirty="0" err="1">
                <a:latin typeface="Courier Std" panose="02070409020205020404" pitchFamily="49" charset="0"/>
              </a:rPr>
              <a:t>cudaSuccess</a:t>
            </a:r>
            <a:r>
              <a:rPr lang="en-US" sz="1600" dirty="0">
                <a:latin typeface="Courier Std" panose="02070409020205020404" pitchFamily="49" charset="0"/>
              </a:rPr>
              <a:t> == cudaStat3);</a:t>
            </a:r>
          </a:p>
          <a:p>
            <a:r>
              <a:rPr lang="en-US" sz="1600" dirty="0">
                <a:latin typeface="Courier Std" panose="02070409020205020404" pitchFamily="49" charset="0"/>
              </a:rPr>
              <a:t>cudaStat1 = </a:t>
            </a:r>
            <a:r>
              <a:rPr lang="en-US" sz="1600" dirty="0" err="1">
                <a:latin typeface="Courier Std" panose="02070409020205020404" pitchFamily="49" charset="0"/>
              </a:rPr>
              <a:t>cudaMemcpy</a:t>
            </a:r>
            <a:r>
              <a:rPr lang="en-US" sz="1600" dirty="0">
                <a:latin typeface="Courier Std" panose="02070409020205020404" pitchFamily="49" charset="0"/>
              </a:rPr>
              <a:t>(</a:t>
            </a:r>
            <a:r>
              <a:rPr lang="en-US" sz="1600" dirty="0" err="1">
                <a:latin typeface="Courier Std" panose="02070409020205020404" pitchFamily="49" charset="0"/>
              </a:rPr>
              <a:t>d_A</a:t>
            </a:r>
            <a:r>
              <a:rPr lang="en-US" sz="1600" dirty="0">
                <a:latin typeface="Courier Std" panose="02070409020205020404" pitchFamily="49" charset="0"/>
              </a:rPr>
              <a:t>, A, </a:t>
            </a:r>
            <a:r>
              <a:rPr lang="en-US" sz="1600" dirty="0" err="1">
                <a:latin typeface="Courier Std" panose="02070409020205020404" pitchFamily="49" charset="0"/>
              </a:rPr>
              <a:t>sizeof</a:t>
            </a:r>
            <a:r>
              <a:rPr lang="en-US" sz="1600" dirty="0">
                <a:latin typeface="Courier Std" panose="02070409020205020404" pitchFamily="49" charset="0"/>
              </a:rPr>
              <a:t>(double) * </a:t>
            </a:r>
            <a:r>
              <a:rPr lang="en-US" sz="1600" dirty="0" err="1">
                <a:latin typeface="Courier Std" panose="02070409020205020404" pitchFamily="49" charset="0"/>
              </a:rPr>
              <a:t>lda</a:t>
            </a:r>
            <a:r>
              <a:rPr lang="en-US" sz="1600" dirty="0">
                <a:latin typeface="Courier Std" panose="02070409020205020404" pitchFamily="49" charset="0"/>
              </a:rPr>
              <a:t> * m, </a:t>
            </a:r>
            <a:r>
              <a:rPr lang="en-US" sz="1600" dirty="0" err="1">
                <a:latin typeface="Courier Std" panose="02070409020205020404" pitchFamily="49" charset="0"/>
              </a:rPr>
              <a:t>cudaMemcpyHostToDevice</a:t>
            </a:r>
            <a:r>
              <a:rPr lang="en-US" sz="1600" dirty="0">
                <a:latin typeface="Courier Std" panose="02070409020205020404" pitchFamily="49" charset="0"/>
              </a:rPr>
              <a:t>);</a:t>
            </a:r>
          </a:p>
          <a:p>
            <a:r>
              <a:rPr lang="en-US" sz="1600" dirty="0">
                <a:latin typeface="Courier Std" panose="02070409020205020404" pitchFamily="49" charset="0"/>
              </a:rPr>
              <a:t>assert(</a:t>
            </a:r>
            <a:r>
              <a:rPr lang="en-US" sz="1600" dirty="0" err="1">
                <a:latin typeface="Courier Std" panose="02070409020205020404" pitchFamily="49" charset="0"/>
              </a:rPr>
              <a:t>cudaSuccess</a:t>
            </a:r>
            <a:r>
              <a:rPr lang="en-US" sz="1600" dirty="0">
                <a:latin typeface="Courier Std" panose="02070409020205020404" pitchFamily="49" charset="0"/>
              </a:rPr>
              <a:t> == cudaStat1);</a:t>
            </a:r>
          </a:p>
        </p:txBody>
      </p:sp>
    </p:spTree>
    <p:extLst>
      <p:ext uri="{BB962C8B-B14F-4D97-AF65-F5344CB8AC3E}">
        <p14:creationId xmlns:p14="http://schemas.microsoft.com/office/powerpoint/2010/main" val="1795697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a:bodyPr>
          <a:lstStyle/>
          <a:p>
            <a:pPr algn="l"/>
            <a:r>
              <a:rPr lang="en-US" sz="2000" b="0" i="0" dirty="0">
                <a:solidFill>
                  <a:srgbClr val="404040"/>
                </a:solidFill>
                <a:effectLst/>
              </a:rPr>
              <a:t>Calculate size of work buffer used by </a:t>
            </a:r>
            <a:r>
              <a:rPr lang="en-US" sz="2000" b="0" i="0" dirty="0" err="1">
                <a:solidFill>
                  <a:srgbClr val="404040"/>
                </a:solidFill>
                <a:effectLst/>
              </a:rPr>
              <a:t>culsolverDnDsyevd</a:t>
            </a:r>
            <a:r>
              <a:rPr lang="en-US" sz="2000" b="0" i="0" dirty="0">
                <a:solidFill>
                  <a:srgbClr val="404040"/>
                </a:solidFill>
                <a:effectLst/>
              </a:rPr>
              <a:t>; store result in </a:t>
            </a:r>
            <a:r>
              <a:rPr lang="en-US" sz="2000" b="0" i="1" dirty="0" err="1">
                <a:solidFill>
                  <a:srgbClr val="404040"/>
                </a:solidFill>
                <a:effectLst/>
              </a:rPr>
              <a:t>lwork</a:t>
            </a:r>
            <a:endParaRPr lang="en-US" sz="2000" b="0" i="1" dirty="0">
              <a:solidFill>
                <a:srgbClr val="404040"/>
              </a:solidFill>
              <a:effectLst/>
            </a:endParaRPr>
          </a:p>
        </p:txBody>
      </p:sp>
      <p:sp>
        <p:nvSpPr>
          <p:cNvPr id="6" name="TextBox 5">
            <a:extLst>
              <a:ext uri="{FF2B5EF4-FFF2-40B4-BE49-F238E27FC236}">
                <a16:creationId xmlns:a16="http://schemas.microsoft.com/office/drawing/2014/main" id="{9EC73781-2789-41EB-861E-6FE16B8E6820}"/>
              </a:ext>
            </a:extLst>
          </p:cNvPr>
          <p:cNvSpPr txBox="1"/>
          <p:nvPr/>
        </p:nvSpPr>
        <p:spPr>
          <a:xfrm>
            <a:off x="838200" y="2553629"/>
            <a:ext cx="10515600" cy="3323987"/>
          </a:xfrm>
          <a:prstGeom prst="rect">
            <a:avLst/>
          </a:prstGeom>
          <a:noFill/>
        </p:spPr>
        <p:txBody>
          <a:bodyPr wrap="square" rtlCol="0">
            <a:spAutoFit/>
          </a:bodyPr>
          <a:lstStyle/>
          <a:p>
            <a:r>
              <a:rPr lang="fr-FR" sz="1400" dirty="0" err="1">
                <a:latin typeface="Courier Std" panose="02070409020205020404" pitchFamily="49" charset="0"/>
              </a:rPr>
              <a:t>cusolverEigMode_t</a:t>
            </a:r>
            <a:r>
              <a:rPr lang="fr-FR" sz="1400" dirty="0">
                <a:latin typeface="Courier Std" panose="02070409020205020404" pitchFamily="49" charset="0"/>
              </a:rPr>
              <a:t> </a:t>
            </a:r>
            <a:r>
              <a:rPr lang="fr-FR" sz="1400" dirty="0" err="1">
                <a:latin typeface="Courier Std" panose="02070409020205020404" pitchFamily="49" charset="0"/>
              </a:rPr>
              <a:t>jobz</a:t>
            </a:r>
            <a:r>
              <a:rPr lang="fr-FR" sz="1400" dirty="0">
                <a:latin typeface="Courier Std" panose="02070409020205020404" pitchFamily="49" charset="0"/>
              </a:rPr>
              <a:t> = CUSOLVER_EIG_MODE_VECTOR; // </a:t>
            </a:r>
            <a:r>
              <a:rPr lang="fr-FR" sz="1400" dirty="0" err="1">
                <a:latin typeface="Courier Std" panose="02070409020205020404" pitchFamily="49" charset="0"/>
              </a:rPr>
              <a:t>compute</a:t>
            </a:r>
            <a:r>
              <a:rPr lang="fr-FR" sz="1400" dirty="0">
                <a:latin typeface="Courier Std" panose="02070409020205020404" pitchFamily="49" charset="0"/>
              </a:rPr>
              <a:t> eigenvalues and </a:t>
            </a:r>
            <a:r>
              <a:rPr lang="fr-FR" sz="1400" dirty="0" err="1">
                <a:latin typeface="Courier Std" panose="02070409020205020404" pitchFamily="49" charset="0"/>
              </a:rPr>
              <a:t>eigenvectors</a:t>
            </a:r>
            <a:r>
              <a:rPr lang="fr-FR" sz="1400" dirty="0">
                <a:latin typeface="Courier Std" panose="02070409020205020404" pitchFamily="49" charset="0"/>
              </a:rPr>
              <a:t>.</a:t>
            </a:r>
          </a:p>
          <a:p>
            <a:r>
              <a:rPr lang="fr-FR" sz="1400" dirty="0" err="1">
                <a:latin typeface="Courier Std" panose="02070409020205020404" pitchFamily="49" charset="0"/>
              </a:rPr>
              <a:t>cublasFillMode_t</a:t>
            </a:r>
            <a:r>
              <a:rPr lang="fr-FR" sz="1400" dirty="0">
                <a:latin typeface="Courier Std" panose="02070409020205020404" pitchFamily="49" charset="0"/>
              </a:rPr>
              <a:t> </a:t>
            </a:r>
            <a:r>
              <a:rPr lang="fr-FR" sz="1400" dirty="0" err="1">
                <a:latin typeface="Courier Std" panose="02070409020205020404" pitchFamily="49" charset="0"/>
              </a:rPr>
              <a:t>uplo</a:t>
            </a:r>
            <a:r>
              <a:rPr lang="fr-FR" sz="1400" dirty="0">
                <a:latin typeface="Courier Std" panose="02070409020205020404" pitchFamily="49" charset="0"/>
              </a:rPr>
              <a:t> = CUBLAS_FILL_MODE_LOWER; // </a:t>
            </a:r>
            <a:r>
              <a:rPr lang="en-US" sz="1400" dirty="0">
                <a:latin typeface="Courier Std" panose="02070409020205020404" pitchFamily="49" charset="0"/>
              </a:rPr>
              <a:t>the lower part of the matrix is filled</a:t>
            </a:r>
          </a:p>
          <a:p>
            <a:endParaRPr lang="fr-FR" sz="1400" dirty="0">
              <a:latin typeface="Courier Std" panose="02070409020205020404" pitchFamily="49" charset="0"/>
            </a:endParaRPr>
          </a:p>
          <a:p>
            <a:r>
              <a:rPr lang="fr-FR" sz="1400" dirty="0" err="1">
                <a:latin typeface="Courier Std" panose="02070409020205020404" pitchFamily="49" charset="0"/>
              </a:rPr>
              <a:t>cusolver_status</a:t>
            </a:r>
            <a:r>
              <a:rPr lang="fr-FR" sz="1400" dirty="0">
                <a:latin typeface="Courier Std" panose="02070409020205020404" pitchFamily="49" charset="0"/>
              </a:rPr>
              <a:t> = </a:t>
            </a:r>
            <a:r>
              <a:rPr lang="fr-FR" sz="1400" dirty="0" err="1">
                <a:latin typeface="Courier Std" panose="02070409020205020404" pitchFamily="49" charset="0"/>
              </a:rPr>
              <a:t>cusolverDnDsyevd_bufferSize</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cusolverH</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jobz</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uplo</a:t>
            </a:r>
            <a:r>
              <a:rPr lang="fr-FR" sz="1400" dirty="0">
                <a:latin typeface="Courier Std" panose="02070409020205020404" pitchFamily="49" charset="0"/>
              </a:rPr>
              <a:t>,</a:t>
            </a:r>
          </a:p>
          <a:p>
            <a:r>
              <a:rPr lang="fr-FR" sz="1400" dirty="0">
                <a:latin typeface="Courier Std" panose="02070409020205020404" pitchFamily="49" charset="0"/>
              </a:rPr>
              <a:t>                                              m,</a:t>
            </a:r>
          </a:p>
          <a:p>
            <a:r>
              <a:rPr lang="fr-FR" sz="1400" dirty="0">
                <a:latin typeface="Courier Std" panose="02070409020205020404" pitchFamily="49" charset="0"/>
              </a:rPr>
              <a:t>                                              </a:t>
            </a:r>
            <a:r>
              <a:rPr lang="fr-FR" sz="1400" dirty="0" err="1">
                <a:latin typeface="Courier Std" panose="02070409020205020404" pitchFamily="49" charset="0"/>
              </a:rPr>
              <a:t>d_A</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lda</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d_W</a:t>
            </a:r>
            <a:r>
              <a:rPr lang="fr-FR" sz="1400" dirty="0">
                <a:latin typeface="Courier Std" panose="02070409020205020404" pitchFamily="49" charset="0"/>
              </a:rPr>
              <a:t>,</a:t>
            </a:r>
          </a:p>
          <a:p>
            <a:r>
              <a:rPr lang="fr-FR" sz="1400" dirty="0">
                <a:latin typeface="Courier Std" panose="02070409020205020404" pitchFamily="49" charset="0"/>
              </a:rPr>
              <a:t>                                              &amp;</a:t>
            </a:r>
            <a:r>
              <a:rPr lang="fr-FR" sz="1400" dirty="0" err="1">
                <a:latin typeface="Courier Std" panose="02070409020205020404" pitchFamily="49" charset="0"/>
              </a:rPr>
              <a:t>lwork</a:t>
            </a:r>
            <a:r>
              <a:rPr lang="fr-FR" sz="1400" dirty="0">
                <a:latin typeface="Courier Std" panose="02070409020205020404" pitchFamily="49" charset="0"/>
              </a:rPr>
              <a:t>);</a:t>
            </a:r>
          </a:p>
          <a:p>
            <a:r>
              <a:rPr lang="fr-FR" sz="1400" dirty="0" err="1">
                <a:latin typeface="Courier Std" panose="02070409020205020404" pitchFamily="49" charset="0"/>
              </a:rPr>
              <a:t>assert</a:t>
            </a:r>
            <a:r>
              <a:rPr lang="fr-FR" sz="1400" dirty="0">
                <a:latin typeface="Courier Std" panose="02070409020205020404" pitchFamily="49" charset="0"/>
              </a:rPr>
              <a:t> (</a:t>
            </a:r>
            <a:r>
              <a:rPr lang="fr-FR" sz="1400" dirty="0" err="1">
                <a:latin typeface="Courier Std" panose="02070409020205020404" pitchFamily="49" charset="0"/>
              </a:rPr>
              <a:t>cusolver_status</a:t>
            </a:r>
            <a:r>
              <a:rPr lang="fr-FR" sz="1400" dirty="0">
                <a:latin typeface="Courier Std" panose="02070409020205020404" pitchFamily="49" charset="0"/>
              </a:rPr>
              <a:t> == CUSOLVER_STATUS_SUCCESS);</a:t>
            </a:r>
          </a:p>
          <a:p>
            <a:r>
              <a:rPr lang="fr-FR" sz="1400" dirty="0">
                <a:latin typeface="Courier Std" panose="02070409020205020404" pitchFamily="49" charset="0"/>
              </a:rPr>
              <a:t>cudaStat1 = </a:t>
            </a:r>
            <a:r>
              <a:rPr lang="fr-FR" sz="1400" dirty="0" err="1">
                <a:latin typeface="Courier Std" panose="02070409020205020404" pitchFamily="49" charset="0"/>
              </a:rPr>
              <a:t>cudaMalloc</a:t>
            </a:r>
            <a:r>
              <a:rPr lang="fr-FR" sz="1400" dirty="0">
                <a:latin typeface="Courier Std" panose="02070409020205020404" pitchFamily="49" charset="0"/>
              </a:rPr>
              <a:t>((</a:t>
            </a:r>
            <a:r>
              <a:rPr lang="fr-FR" sz="1400" dirty="0" err="1">
                <a:latin typeface="Courier Std" panose="02070409020205020404" pitchFamily="49" charset="0"/>
              </a:rPr>
              <a:t>void</a:t>
            </a:r>
            <a:r>
              <a:rPr lang="fr-FR" sz="1400" dirty="0">
                <a:latin typeface="Courier Std" panose="02070409020205020404" pitchFamily="49" charset="0"/>
              </a:rPr>
              <a:t>**)&amp;</a:t>
            </a:r>
            <a:r>
              <a:rPr lang="fr-FR" sz="1400" dirty="0" err="1">
                <a:latin typeface="Courier Std" panose="02070409020205020404" pitchFamily="49" charset="0"/>
              </a:rPr>
              <a:t>d_work</a:t>
            </a:r>
            <a:r>
              <a:rPr lang="fr-FR" sz="1400" dirty="0">
                <a:latin typeface="Courier Std" panose="02070409020205020404" pitchFamily="49" charset="0"/>
              </a:rPr>
              <a:t>, </a:t>
            </a:r>
            <a:r>
              <a:rPr lang="fr-FR" sz="1400" dirty="0" err="1">
                <a:latin typeface="Courier Std" panose="02070409020205020404" pitchFamily="49" charset="0"/>
              </a:rPr>
              <a:t>sizeof</a:t>
            </a:r>
            <a:r>
              <a:rPr lang="fr-FR" sz="1400" dirty="0">
                <a:latin typeface="Courier Std" panose="02070409020205020404" pitchFamily="49" charset="0"/>
              </a:rPr>
              <a:t>(double)*</a:t>
            </a:r>
            <a:r>
              <a:rPr lang="fr-FR" sz="1400" dirty="0" err="1">
                <a:latin typeface="Courier Std" panose="02070409020205020404" pitchFamily="49" charset="0"/>
              </a:rPr>
              <a:t>lwork</a:t>
            </a:r>
            <a:r>
              <a:rPr lang="fr-FR" sz="1400" dirty="0">
                <a:latin typeface="Courier Std" panose="02070409020205020404" pitchFamily="49" charset="0"/>
              </a:rPr>
              <a:t>);</a:t>
            </a:r>
          </a:p>
          <a:p>
            <a:r>
              <a:rPr lang="fr-FR" sz="1400" dirty="0" err="1">
                <a:latin typeface="Courier Std" panose="02070409020205020404" pitchFamily="49" charset="0"/>
              </a:rPr>
              <a:t>assert</a:t>
            </a:r>
            <a:r>
              <a:rPr lang="fr-FR" sz="1400" dirty="0">
                <a:latin typeface="Courier Std" panose="02070409020205020404" pitchFamily="49" charset="0"/>
              </a:rPr>
              <a:t>(</a:t>
            </a:r>
            <a:r>
              <a:rPr lang="fr-FR" sz="1400" dirty="0" err="1">
                <a:latin typeface="Courier Std" panose="02070409020205020404" pitchFamily="49" charset="0"/>
              </a:rPr>
              <a:t>cudaSuccess</a:t>
            </a:r>
            <a:r>
              <a:rPr lang="fr-FR" sz="1400" dirty="0">
                <a:latin typeface="Courier Std" panose="02070409020205020404" pitchFamily="49" charset="0"/>
              </a:rPr>
              <a:t> == cudaStat1);</a:t>
            </a:r>
            <a:endParaRPr lang="en-US" sz="1400" dirty="0">
              <a:latin typeface="Courier Std" panose="02070409020205020404" pitchFamily="49" charset="0"/>
            </a:endParaRPr>
          </a:p>
        </p:txBody>
      </p:sp>
    </p:spTree>
    <p:extLst>
      <p:ext uri="{BB962C8B-B14F-4D97-AF65-F5344CB8AC3E}">
        <p14:creationId xmlns:p14="http://schemas.microsoft.com/office/powerpoint/2010/main" val="39875664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B0FC-DE67-4F26-BC73-A8CF3CB14EAA}"/>
              </a:ext>
            </a:extLst>
          </p:cNvPr>
          <p:cNvSpPr>
            <a:spLocks noGrp="1"/>
          </p:cNvSpPr>
          <p:nvPr>
            <p:ph type="title"/>
          </p:nvPr>
        </p:nvSpPr>
        <p:spPr/>
        <p:txBody>
          <a:bodyPr>
            <a:normAutofit/>
          </a:bodyPr>
          <a:lstStyle/>
          <a:p>
            <a:r>
              <a:rPr lang="en-US" b="0" i="0" dirty="0">
                <a:solidFill>
                  <a:srgbClr val="000000"/>
                </a:solidFill>
                <a:effectLst/>
              </a:rPr>
              <a:t>Hermitian matrix</a:t>
            </a:r>
            <a:endParaRPr lang="en-US" dirty="0"/>
          </a:p>
        </p:txBody>
      </p:sp>
      <p:sp>
        <p:nvSpPr>
          <p:cNvPr id="3" name="Content Placeholder 2">
            <a:extLst>
              <a:ext uri="{FF2B5EF4-FFF2-40B4-BE49-F238E27FC236}">
                <a16:creationId xmlns:a16="http://schemas.microsoft.com/office/drawing/2014/main" id="{EE419510-F3E7-438A-A236-EE07444E6ADD}"/>
              </a:ext>
            </a:extLst>
          </p:cNvPr>
          <p:cNvSpPr>
            <a:spLocks noGrp="1"/>
          </p:cNvSpPr>
          <p:nvPr>
            <p:ph idx="1"/>
          </p:nvPr>
        </p:nvSpPr>
        <p:spPr/>
        <p:txBody>
          <a:bodyPr>
            <a:normAutofit/>
          </a:bodyPr>
          <a:lstStyle/>
          <a:p>
            <a:r>
              <a:rPr lang="en-US" dirty="0"/>
              <a:t>Hermitian matrix is a complex square matrix that is equal to its own conjugate transpose</a:t>
            </a:r>
          </a:p>
          <a:p>
            <a:r>
              <a:rPr lang="en-US" dirty="0"/>
              <a:t>Element in the </a:t>
            </a:r>
            <a:r>
              <a:rPr lang="en-US" i="1" dirty="0" err="1"/>
              <a:t>i</a:t>
            </a:r>
            <a:r>
              <a:rPr lang="en-US" baseline="30000" dirty="0" err="1"/>
              <a:t>th</a:t>
            </a:r>
            <a:r>
              <a:rPr lang="en-US" dirty="0"/>
              <a:t> row and </a:t>
            </a:r>
            <a:r>
              <a:rPr lang="en-US" i="1" dirty="0" err="1"/>
              <a:t>j</a:t>
            </a:r>
            <a:r>
              <a:rPr lang="en-US" baseline="30000" dirty="0" err="1"/>
              <a:t>th</a:t>
            </a:r>
            <a:r>
              <a:rPr lang="en-US" dirty="0"/>
              <a:t> column is equal to the complex conjugate of the element in the </a:t>
            </a:r>
            <a:r>
              <a:rPr lang="en-US" i="1" dirty="0" err="1"/>
              <a:t>j</a:t>
            </a:r>
            <a:r>
              <a:rPr lang="en-US" baseline="30000" dirty="0" err="1"/>
              <a:t>th</a:t>
            </a:r>
            <a:r>
              <a:rPr lang="en-US" dirty="0"/>
              <a:t> row and </a:t>
            </a:r>
            <a:r>
              <a:rPr lang="en-US" i="1" dirty="0" err="1"/>
              <a:t>i</a:t>
            </a:r>
            <a:r>
              <a:rPr lang="en-US" baseline="30000" dirty="0" err="1"/>
              <a:t>th</a:t>
            </a:r>
            <a:r>
              <a:rPr lang="en-US" dirty="0"/>
              <a:t> column</a:t>
            </a:r>
          </a:p>
          <a:p>
            <a:r>
              <a:rPr lang="en-US" dirty="0"/>
              <a:t>Complex conjugate of </a:t>
            </a:r>
            <a:r>
              <a:rPr lang="en-US" i="1" dirty="0" err="1"/>
              <a:t>a+bi</a:t>
            </a:r>
            <a:r>
              <a:rPr lang="en-US" i="1" dirty="0"/>
              <a:t> </a:t>
            </a:r>
            <a:r>
              <a:rPr lang="en-US" dirty="0"/>
              <a:t>is equal to </a:t>
            </a:r>
            <a:r>
              <a:rPr lang="en-US" i="1" dirty="0"/>
              <a:t>a-bi</a:t>
            </a:r>
          </a:p>
          <a:p>
            <a:r>
              <a:rPr lang="en-US" dirty="0"/>
              <a:t>Cholesky decomposition of a Hermitian positive-definite matrix A is a decomposition of the form </a:t>
            </a:r>
            <a:r>
              <a:rPr lang="en-US" b="1" dirty="0"/>
              <a:t>A</a:t>
            </a:r>
            <a:r>
              <a:rPr lang="en-US" dirty="0"/>
              <a:t> = </a:t>
            </a:r>
            <a:r>
              <a:rPr lang="en-US" b="1" dirty="0"/>
              <a:t>LL</a:t>
            </a:r>
            <a:r>
              <a:rPr lang="en-US" dirty="0"/>
              <a:t>*, where </a:t>
            </a:r>
            <a:r>
              <a:rPr lang="en-US" b="1" dirty="0"/>
              <a:t>L</a:t>
            </a:r>
            <a:r>
              <a:rPr lang="en-US" dirty="0"/>
              <a:t> is a lower triangular matrix with real and positive diagonal entries and </a:t>
            </a:r>
            <a:r>
              <a:rPr lang="en-US" b="1" dirty="0"/>
              <a:t>L</a:t>
            </a:r>
            <a:r>
              <a:rPr lang="en-US" dirty="0"/>
              <a:t>* denotes the conjugate transpose of L</a:t>
            </a:r>
          </a:p>
        </p:txBody>
      </p:sp>
    </p:spTree>
    <p:extLst>
      <p:ext uri="{BB962C8B-B14F-4D97-AF65-F5344CB8AC3E}">
        <p14:creationId xmlns:p14="http://schemas.microsoft.com/office/powerpoint/2010/main" val="36605153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a:bodyPr>
          <a:lstStyle/>
          <a:p>
            <a:pPr algn="l"/>
            <a:r>
              <a:rPr lang="en-US" sz="2000" b="0" i="0" dirty="0">
                <a:solidFill>
                  <a:srgbClr val="404040"/>
                </a:solidFill>
                <a:effectLst/>
              </a:rPr>
              <a:t>Compute spectrum of </a:t>
            </a:r>
            <a:r>
              <a:rPr lang="en-US" sz="2000" b="0" i="1" dirty="0">
                <a:solidFill>
                  <a:srgbClr val="404040"/>
                </a:solidFill>
                <a:effectLst/>
              </a:rPr>
              <a:t>A</a:t>
            </a:r>
          </a:p>
        </p:txBody>
      </p:sp>
      <p:sp>
        <p:nvSpPr>
          <p:cNvPr id="6" name="TextBox 5">
            <a:extLst>
              <a:ext uri="{FF2B5EF4-FFF2-40B4-BE49-F238E27FC236}">
                <a16:creationId xmlns:a16="http://schemas.microsoft.com/office/drawing/2014/main" id="{9EC73781-2789-41EB-861E-6FE16B8E6820}"/>
              </a:ext>
            </a:extLst>
          </p:cNvPr>
          <p:cNvSpPr txBox="1"/>
          <p:nvPr/>
        </p:nvSpPr>
        <p:spPr>
          <a:xfrm>
            <a:off x="838200" y="2553629"/>
            <a:ext cx="10515600" cy="4401205"/>
          </a:xfrm>
          <a:prstGeom prst="rect">
            <a:avLst/>
          </a:prstGeom>
          <a:noFill/>
        </p:spPr>
        <p:txBody>
          <a:bodyPr wrap="square" rtlCol="0">
            <a:spAutoFit/>
          </a:bodyPr>
          <a:lstStyle/>
          <a:p>
            <a:r>
              <a:rPr lang="fr-FR" sz="1400" dirty="0">
                <a:latin typeface="Courier Std" panose="02070409020205020404" pitchFamily="49" charset="0"/>
              </a:rPr>
              <a:t> </a:t>
            </a:r>
            <a:r>
              <a:rPr lang="fr-FR" sz="1400" dirty="0" err="1">
                <a:latin typeface="Courier Std" panose="02070409020205020404" pitchFamily="49" charset="0"/>
              </a:rPr>
              <a:t>cusolver_status</a:t>
            </a:r>
            <a:r>
              <a:rPr lang="fr-FR" sz="1400" dirty="0">
                <a:latin typeface="Courier Std" panose="02070409020205020404" pitchFamily="49" charset="0"/>
              </a:rPr>
              <a:t> = </a:t>
            </a:r>
            <a:r>
              <a:rPr lang="fr-FR" sz="1400" dirty="0" err="1">
                <a:latin typeface="Courier Std" panose="02070409020205020404" pitchFamily="49" charset="0"/>
              </a:rPr>
              <a:t>cusolverDnDsyevd</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cusolverH</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jobz</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uplo</a:t>
            </a:r>
            <a:r>
              <a:rPr lang="fr-FR" sz="1400" dirty="0">
                <a:latin typeface="Courier Std" panose="02070409020205020404" pitchFamily="49" charset="0"/>
              </a:rPr>
              <a:t>,</a:t>
            </a:r>
          </a:p>
          <a:p>
            <a:r>
              <a:rPr lang="fr-FR" sz="1400" dirty="0">
                <a:latin typeface="Courier Std" panose="02070409020205020404" pitchFamily="49" charset="0"/>
              </a:rPr>
              <a:t>                                     m,</a:t>
            </a:r>
          </a:p>
          <a:p>
            <a:r>
              <a:rPr lang="fr-FR" sz="1400" dirty="0">
                <a:latin typeface="Courier Std" panose="02070409020205020404" pitchFamily="49" charset="0"/>
              </a:rPr>
              <a:t>                                     </a:t>
            </a:r>
            <a:r>
              <a:rPr lang="fr-FR" sz="1400" dirty="0" err="1">
                <a:latin typeface="Courier Std" panose="02070409020205020404" pitchFamily="49" charset="0"/>
              </a:rPr>
              <a:t>d_A</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lda</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d_W</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d_work</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lwork</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devInfo</a:t>
            </a:r>
            <a:r>
              <a:rPr lang="fr-FR" sz="1400" dirty="0">
                <a:latin typeface="Courier Std" panose="02070409020205020404" pitchFamily="49" charset="0"/>
              </a:rPr>
              <a:t>);</a:t>
            </a:r>
          </a:p>
          <a:p>
            <a:r>
              <a:rPr lang="fr-FR" sz="1400" dirty="0">
                <a:latin typeface="Courier Std" panose="02070409020205020404" pitchFamily="49" charset="0"/>
              </a:rPr>
              <a:t>  cudaStat1 = </a:t>
            </a:r>
            <a:r>
              <a:rPr lang="fr-FR" sz="1400" dirty="0" err="1">
                <a:latin typeface="Courier Std" panose="02070409020205020404" pitchFamily="49" charset="0"/>
              </a:rPr>
              <a:t>cudaDeviceSynchronize</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assert</a:t>
            </a:r>
            <a:r>
              <a:rPr lang="fr-FR" sz="1400" dirty="0">
                <a:latin typeface="Courier Std" panose="02070409020205020404" pitchFamily="49" charset="0"/>
              </a:rPr>
              <a:t>(CUSOLVER_STATUS_SUCCESS == </a:t>
            </a:r>
            <a:r>
              <a:rPr lang="fr-FR" sz="1400" dirty="0" err="1">
                <a:latin typeface="Courier Std" panose="02070409020205020404" pitchFamily="49" charset="0"/>
              </a:rPr>
              <a:t>cusolver_status</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assert</a:t>
            </a:r>
            <a:r>
              <a:rPr lang="fr-FR" sz="1400" dirty="0">
                <a:latin typeface="Courier Std" panose="02070409020205020404" pitchFamily="49" charset="0"/>
              </a:rPr>
              <a:t>(</a:t>
            </a:r>
            <a:r>
              <a:rPr lang="fr-FR" sz="1400" dirty="0" err="1">
                <a:latin typeface="Courier Std" panose="02070409020205020404" pitchFamily="49" charset="0"/>
              </a:rPr>
              <a:t>cudaSuccess</a:t>
            </a:r>
            <a:r>
              <a:rPr lang="fr-FR" sz="1400" dirty="0">
                <a:latin typeface="Courier Std" panose="02070409020205020404" pitchFamily="49" charset="0"/>
              </a:rPr>
              <a:t> == cudaStat1);</a:t>
            </a:r>
          </a:p>
          <a:p>
            <a:r>
              <a:rPr lang="fr-FR" sz="1400" dirty="0">
                <a:latin typeface="Courier Std" panose="02070409020205020404" pitchFamily="49" charset="0"/>
              </a:rPr>
              <a:t>  cudaStat1 = </a:t>
            </a:r>
            <a:r>
              <a:rPr lang="fr-FR" sz="1400" dirty="0" err="1">
                <a:latin typeface="Courier Std" panose="02070409020205020404" pitchFamily="49" charset="0"/>
              </a:rPr>
              <a:t>cudaMemcpy</a:t>
            </a:r>
            <a:r>
              <a:rPr lang="fr-FR" sz="1400" dirty="0">
                <a:latin typeface="Courier Std" panose="02070409020205020404" pitchFamily="49" charset="0"/>
              </a:rPr>
              <a:t>(W, </a:t>
            </a:r>
            <a:r>
              <a:rPr lang="fr-FR" sz="1400" dirty="0" err="1">
                <a:latin typeface="Courier Std" panose="02070409020205020404" pitchFamily="49" charset="0"/>
              </a:rPr>
              <a:t>d_W</a:t>
            </a:r>
            <a:r>
              <a:rPr lang="fr-FR" sz="1400" dirty="0">
                <a:latin typeface="Courier Std" panose="02070409020205020404" pitchFamily="49" charset="0"/>
              </a:rPr>
              <a:t>, </a:t>
            </a:r>
            <a:r>
              <a:rPr lang="fr-FR" sz="1400" dirty="0" err="1">
                <a:latin typeface="Courier Std" panose="02070409020205020404" pitchFamily="49" charset="0"/>
              </a:rPr>
              <a:t>sizeof</a:t>
            </a:r>
            <a:r>
              <a:rPr lang="fr-FR" sz="1400" dirty="0">
                <a:latin typeface="Courier Std" panose="02070409020205020404" pitchFamily="49" charset="0"/>
              </a:rPr>
              <a:t>(double)*m, </a:t>
            </a:r>
            <a:r>
              <a:rPr lang="fr-FR" sz="1400" dirty="0" err="1">
                <a:latin typeface="Courier Std" panose="02070409020205020404" pitchFamily="49" charset="0"/>
              </a:rPr>
              <a:t>cudaMemcpyDeviceToHost</a:t>
            </a:r>
            <a:r>
              <a:rPr lang="fr-FR" sz="1400" dirty="0">
                <a:latin typeface="Courier Std" panose="02070409020205020404" pitchFamily="49" charset="0"/>
              </a:rPr>
              <a:t>);</a:t>
            </a:r>
          </a:p>
          <a:p>
            <a:r>
              <a:rPr lang="fr-FR" sz="1400" dirty="0">
                <a:latin typeface="Courier Std" panose="02070409020205020404" pitchFamily="49" charset="0"/>
              </a:rPr>
              <a:t>  cudaStat2 = </a:t>
            </a:r>
            <a:r>
              <a:rPr lang="fr-FR" sz="1400" dirty="0" err="1">
                <a:latin typeface="Courier Std" panose="02070409020205020404" pitchFamily="49" charset="0"/>
              </a:rPr>
              <a:t>cudaMemcpy</a:t>
            </a:r>
            <a:r>
              <a:rPr lang="fr-FR" sz="1400" dirty="0">
                <a:latin typeface="Courier Std" panose="02070409020205020404" pitchFamily="49" charset="0"/>
              </a:rPr>
              <a:t>(V, </a:t>
            </a:r>
            <a:r>
              <a:rPr lang="fr-FR" sz="1400" dirty="0" err="1">
                <a:latin typeface="Courier Std" panose="02070409020205020404" pitchFamily="49" charset="0"/>
              </a:rPr>
              <a:t>d_A</a:t>
            </a:r>
            <a:r>
              <a:rPr lang="fr-FR" sz="1400" dirty="0">
                <a:latin typeface="Courier Std" panose="02070409020205020404" pitchFamily="49" charset="0"/>
              </a:rPr>
              <a:t>, </a:t>
            </a:r>
            <a:r>
              <a:rPr lang="fr-FR" sz="1400" dirty="0" err="1">
                <a:latin typeface="Courier Std" panose="02070409020205020404" pitchFamily="49" charset="0"/>
              </a:rPr>
              <a:t>sizeof</a:t>
            </a:r>
            <a:r>
              <a:rPr lang="fr-FR" sz="1400" dirty="0">
                <a:latin typeface="Courier Std" panose="02070409020205020404" pitchFamily="49" charset="0"/>
              </a:rPr>
              <a:t>(double)*</a:t>
            </a:r>
            <a:r>
              <a:rPr lang="fr-FR" sz="1400" dirty="0" err="1">
                <a:latin typeface="Courier Std" panose="02070409020205020404" pitchFamily="49" charset="0"/>
              </a:rPr>
              <a:t>lda</a:t>
            </a:r>
            <a:r>
              <a:rPr lang="fr-FR" sz="1400" dirty="0">
                <a:latin typeface="Courier Std" panose="02070409020205020404" pitchFamily="49" charset="0"/>
              </a:rPr>
              <a:t>*m, </a:t>
            </a:r>
            <a:r>
              <a:rPr lang="fr-FR" sz="1400" dirty="0" err="1">
                <a:latin typeface="Courier Std" panose="02070409020205020404" pitchFamily="49" charset="0"/>
              </a:rPr>
              <a:t>cudaMemcpyDeviceToHost</a:t>
            </a:r>
            <a:r>
              <a:rPr lang="fr-FR" sz="1400" dirty="0">
                <a:latin typeface="Courier Std" panose="02070409020205020404" pitchFamily="49" charset="0"/>
              </a:rPr>
              <a:t>);</a:t>
            </a:r>
          </a:p>
          <a:p>
            <a:r>
              <a:rPr lang="fr-FR" sz="1400" dirty="0">
                <a:latin typeface="Courier Std" panose="02070409020205020404" pitchFamily="49" charset="0"/>
              </a:rPr>
              <a:t>  cudaStat3 = </a:t>
            </a:r>
            <a:r>
              <a:rPr lang="fr-FR" sz="1400" dirty="0" err="1">
                <a:latin typeface="Courier Std" panose="02070409020205020404" pitchFamily="49" charset="0"/>
              </a:rPr>
              <a:t>cudaMemcpy</a:t>
            </a:r>
            <a:r>
              <a:rPr lang="fr-FR" sz="1400" dirty="0">
                <a:latin typeface="Courier Std" panose="02070409020205020404" pitchFamily="49" charset="0"/>
              </a:rPr>
              <a:t>(&amp;</a:t>
            </a:r>
            <a:r>
              <a:rPr lang="fr-FR" sz="1400" dirty="0" err="1">
                <a:latin typeface="Courier Std" panose="02070409020205020404" pitchFamily="49" charset="0"/>
              </a:rPr>
              <a:t>info_gpu</a:t>
            </a:r>
            <a:r>
              <a:rPr lang="fr-FR" sz="1400" dirty="0">
                <a:latin typeface="Courier Std" panose="02070409020205020404" pitchFamily="49" charset="0"/>
              </a:rPr>
              <a:t>, </a:t>
            </a:r>
            <a:r>
              <a:rPr lang="fr-FR" sz="1400" dirty="0" err="1">
                <a:latin typeface="Courier Std" panose="02070409020205020404" pitchFamily="49" charset="0"/>
              </a:rPr>
              <a:t>devInfo</a:t>
            </a:r>
            <a:r>
              <a:rPr lang="fr-FR" sz="1400" dirty="0">
                <a:latin typeface="Courier Std" panose="02070409020205020404" pitchFamily="49" charset="0"/>
              </a:rPr>
              <a:t>, </a:t>
            </a:r>
            <a:r>
              <a:rPr lang="fr-FR" sz="1400" dirty="0" err="1">
                <a:latin typeface="Courier Std" panose="02070409020205020404" pitchFamily="49" charset="0"/>
              </a:rPr>
              <a:t>sizeof</a:t>
            </a:r>
            <a:r>
              <a:rPr lang="fr-FR" sz="1400" dirty="0">
                <a:latin typeface="Courier Std" panose="02070409020205020404" pitchFamily="49" charset="0"/>
              </a:rPr>
              <a:t>(</a:t>
            </a:r>
            <a:r>
              <a:rPr lang="fr-FR" sz="1400" dirty="0" err="1">
                <a:latin typeface="Courier Std" panose="02070409020205020404" pitchFamily="49" charset="0"/>
              </a:rPr>
              <a:t>int</a:t>
            </a:r>
            <a:r>
              <a:rPr lang="fr-FR" sz="1400" dirty="0">
                <a:latin typeface="Courier Std" panose="02070409020205020404" pitchFamily="49" charset="0"/>
              </a:rPr>
              <a:t>), </a:t>
            </a:r>
            <a:r>
              <a:rPr lang="fr-FR" sz="1400" dirty="0" err="1">
                <a:latin typeface="Courier Std" panose="02070409020205020404" pitchFamily="49" charset="0"/>
              </a:rPr>
              <a:t>cudaMemcpyDeviceToHost</a:t>
            </a:r>
            <a:r>
              <a:rPr lang="fr-FR" sz="1400" dirty="0">
                <a:latin typeface="Courier Std" panose="02070409020205020404" pitchFamily="49" charset="0"/>
              </a:rPr>
              <a:t>);</a:t>
            </a:r>
          </a:p>
          <a:p>
            <a:r>
              <a:rPr lang="fr-FR" sz="1400" dirty="0">
                <a:latin typeface="Courier Std" panose="02070409020205020404" pitchFamily="49" charset="0"/>
              </a:rPr>
              <a:t>  </a:t>
            </a:r>
            <a:r>
              <a:rPr lang="fr-FR" sz="1400" dirty="0" err="1">
                <a:latin typeface="Courier Std" panose="02070409020205020404" pitchFamily="49" charset="0"/>
              </a:rPr>
              <a:t>assert</a:t>
            </a:r>
            <a:r>
              <a:rPr lang="fr-FR" sz="1400" dirty="0">
                <a:latin typeface="Courier Std" panose="02070409020205020404" pitchFamily="49" charset="0"/>
              </a:rPr>
              <a:t>(</a:t>
            </a:r>
            <a:r>
              <a:rPr lang="fr-FR" sz="1400" dirty="0" err="1">
                <a:latin typeface="Courier Std" panose="02070409020205020404" pitchFamily="49" charset="0"/>
              </a:rPr>
              <a:t>cudaSuccess</a:t>
            </a:r>
            <a:r>
              <a:rPr lang="fr-FR" sz="1400" dirty="0">
                <a:latin typeface="Courier Std" panose="02070409020205020404" pitchFamily="49" charset="0"/>
              </a:rPr>
              <a:t> == cudaStat1);</a:t>
            </a:r>
          </a:p>
          <a:p>
            <a:r>
              <a:rPr lang="fr-FR" sz="1400" dirty="0">
                <a:latin typeface="Courier Std" panose="02070409020205020404" pitchFamily="49" charset="0"/>
              </a:rPr>
              <a:t>  </a:t>
            </a:r>
            <a:r>
              <a:rPr lang="fr-FR" sz="1400" dirty="0" err="1">
                <a:latin typeface="Courier Std" panose="02070409020205020404" pitchFamily="49" charset="0"/>
              </a:rPr>
              <a:t>assert</a:t>
            </a:r>
            <a:r>
              <a:rPr lang="fr-FR" sz="1400" dirty="0">
                <a:latin typeface="Courier Std" panose="02070409020205020404" pitchFamily="49" charset="0"/>
              </a:rPr>
              <a:t>(</a:t>
            </a:r>
            <a:r>
              <a:rPr lang="fr-FR" sz="1400" dirty="0" err="1">
                <a:latin typeface="Courier Std" panose="02070409020205020404" pitchFamily="49" charset="0"/>
              </a:rPr>
              <a:t>cudaSuccess</a:t>
            </a:r>
            <a:r>
              <a:rPr lang="fr-FR" sz="1400" dirty="0">
                <a:latin typeface="Courier Std" panose="02070409020205020404" pitchFamily="49" charset="0"/>
              </a:rPr>
              <a:t> == cudaStat2);</a:t>
            </a:r>
          </a:p>
          <a:p>
            <a:r>
              <a:rPr lang="fr-FR" sz="1400" dirty="0">
                <a:latin typeface="Courier Std" panose="02070409020205020404" pitchFamily="49" charset="0"/>
              </a:rPr>
              <a:t>  </a:t>
            </a:r>
            <a:r>
              <a:rPr lang="fr-FR" sz="1400" dirty="0" err="1">
                <a:latin typeface="Courier Std" panose="02070409020205020404" pitchFamily="49" charset="0"/>
              </a:rPr>
              <a:t>assert</a:t>
            </a:r>
            <a:r>
              <a:rPr lang="fr-FR" sz="1400" dirty="0">
                <a:latin typeface="Courier Std" panose="02070409020205020404" pitchFamily="49" charset="0"/>
              </a:rPr>
              <a:t>(</a:t>
            </a:r>
            <a:r>
              <a:rPr lang="fr-FR" sz="1400" dirty="0" err="1">
                <a:latin typeface="Courier Std" panose="02070409020205020404" pitchFamily="49" charset="0"/>
              </a:rPr>
              <a:t>cudaSuccess</a:t>
            </a:r>
            <a:r>
              <a:rPr lang="fr-FR" sz="1400" dirty="0">
                <a:latin typeface="Courier Std" panose="02070409020205020404" pitchFamily="49" charset="0"/>
              </a:rPr>
              <a:t> == cudaStat3);</a:t>
            </a:r>
            <a:endParaRPr lang="en-US" sz="1400" dirty="0">
              <a:latin typeface="Courier Std" panose="02070409020205020404" pitchFamily="49" charset="0"/>
            </a:endParaRPr>
          </a:p>
        </p:txBody>
      </p:sp>
    </p:spTree>
    <p:extLst>
      <p:ext uri="{BB962C8B-B14F-4D97-AF65-F5344CB8AC3E}">
        <p14:creationId xmlns:p14="http://schemas.microsoft.com/office/powerpoint/2010/main" val="36909479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82F7-708E-4A95-A6D9-3E0AB8E2E49A}"/>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71223069-416B-423E-A309-0407784D9BEB}"/>
              </a:ext>
            </a:extLst>
          </p:cNvPr>
          <p:cNvSpPr>
            <a:spLocks noGrp="1"/>
          </p:cNvSpPr>
          <p:nvPr>
            <p:ph idx="1"/>
          </p:nvPr>
        </p:nvSpPr>
        <p:spPr>
          <a:xfrm>
            <a:off x="838200" y="1825624"/>
            <a:ext cx="10515600" cy="560737"/>
          </a:xfrm>
        </p:spPr>
        <p:txBody>
          <a:bodyPr>
            <a:normAutofit/>
          </a:bodyPr>
          <a:lstStyle/>
          <a:p>
            <a:pPr algn="l"/>
            <a:r>
              <a:rPr lang="en-US" sz="2000" b="0" i="0" dirty="0">
                <a:solidFill>
                  <a:srgbClr val="404040"/>
                </a:solidFill>
                <a:effectLst/>
              </a:rPr>
              <a:t>Relinquish dynamically allocated memory</a:t>
            </a:r>
            <a:endParaRPr lang="en-US" sz="2000" b="0" i="1" dirty="0">
              <a:solidFill>
                <a:srgbClr val="404040"/>
              </a:solidFill>
              <a:effectLst/>
            </a:endParaRPr>
          </a:p>
        </p:txBody>
      </p:sp>
      <p:sp>
        <p:nvSpPr>
          <p:cNvPr id="6" name="TextBox 5">
            <a:extLst>
              <a:ext uri="{FF2B5EF4-FFF2-40B4-BE49-F238E27FC236}">
                <a16:creationId xmlns:a16="http://schemas.microsoft.com/office/drawing/2014/main" id="{9EC73781-2789-41EB-861E-6FE16B8E6820}"/>
              </a:ext>
            </a:extLst>
          </p:cNvPr>
          <p:cNvSpPr txBox="1"/>
          <p:nvPr/>
        </p:nvSpPr>
        <p:spPr>
          <a:xfrm>
            <a:off x="838200" y="2553629"/>
            <a:ext cx="10515600" cy="1631216"/>
          </a:xfrm>
          <a:prstGeom prst="rect">
            <a:avLst/>
          </a:prstGeom>
          <a:noFill/>
        </p:spPr>
        <p:txBody>
          <a:bodyPr wrap="square" rtlCol="0">
            <a:spAutoFit/>
          </a:bodyPr>
          <a:lstStyle/>
          <a:p>
            <a:r>
              <a:rPr lang="fr-FR" sz="2000" dirty="0">
                <a:latin typeface="Courier Std" panose="02070409020205020404" pitchFamily="49" charset="0"/>
              </a:rPr>
              <a:t> </a:t>
            </a:r>
            <a:r>
              <a:rPr lang="en-US" sz="2000" dirty="0">
                <a:latin typeface="Courier Std" panose="02070409020205020404" pitchFamily="49" charset="0"/>
              </a:rPr>
              <a:t> if (</a:t>
            </a:r>
            <a:r>
              <a:rPr lang="en-US" sz="2000" dirty="0" err="1">
                <a:latin typeface="Courier Std" panose="02070409020205020404" pitchFamily="49" charset="0"/>
              </a:rPr>
              <a:t>d_A</a:t>
            </a:r>
            <a:r>
              <a:rPr lang="en-US" sz="2000" dirty="0">
                <a:latin typeface="Courier Std" panose="02070409020205020404" pitchFamily="49" charset="0"/>
              </a:rPr>
              <a:t> ) </a:t>
            </a:r>
            <a:r>
              <a:rPr lang="en-US" sz="2000" dirty="0" err="1">
                <a:latin typeface="Courier Std" panose="02070409020205020404" pitchFamily="49" charset="0"/>
              </a:rPr>
              <a:t>cudaFree</a:t>
            </a:r>
            <a:r>
              <a:rPr lang="en-US" sz="2000" dirty="0">
                <a:latin typeface="Courier Std" panose="02070409020205020404" pitchFamily="49" charset="0"/>
              </a:rPr>
              <a:t>(</a:t>
            </a:r>
            <a:r>
              <a:rPr lang="en-US" sz="2000" dirty="0" err="1">
                <a:latin typeface="Courier Std" panose="02070409020205020404" pitchFamily="49" charset="0"/>
              </a:rPr>
              <a:t>d_A</a:t>
            </a:r>
            <a:r>
              <a:rPr lang="en-US" sz="2000" dirty="0">
                <a:latin typeface="Courier Std" panose="02070409020205020404" pitchFamily="49" charset="0"/>
              </a:rPr>
              <a:t>);</a:t>
            </a:r>
          </a:p>
          <a:p>
            <a:r>
              <a:rPr lang="en-US" sz="2000" dirty="0">
                <a:latin typeface="Courier Std" panose="02070409020205020404" pitchFamily="49" charset="0"/>
              </a:rPr>
              <a:t>  if (</a:t>
            </a:r>
            <a:r>
              <a:rPr lang="en-US" sz="2000" dirty="0" err="1">
                <a:latin typeface="Courier Std" panose="02070409020205020404" pitchFamily="49" charset="0"/>
              </a:rPr>
              <a:t>d_W</a:t>
            </a:r>
            <a:r>
              <a:rPr lang="en-US" sz="2000" dirty="0">
                <a:latin typeface="Courier Std" panose="02070409020205020404" pitchFamily="49" charset="0"/>
              </a:rPr>
              <a:t> ) </a:t>
            </a:r>
            <a:r>
              <a:rPr lang="en-US" sz="2000" dirty="0" err="1">
                <a:latin typeface="Courier Std" panose="02070409020205020404" pitchFamily="49" charset="0"/>
              </a:rPr>
              <a:t>cudaFree</a:t>
            </a:r>
            <a:r>
              <a:rPr lang="en-US" sz="2000" dirty="0">
                <a:latin typeface="Courier Std" panose="02070409020205020404" pitchFamily="49" charset="0"/>
              </a:rPr>
              <a:t>(</a:t>
            </a:r>
            <a:r>
              <a:rPr lang="en-US" sz="2000" dirty="0" err="1">
                <a:latin typeface="Courier Std" panose="02070409020205020404" pitchFamily="49" charset="0"/>
              </a:rPr>
              <a:t>d_W</a:t>
            </a:r>
            <a:r>
              <a:rPr lang="en-US" sz="2000" dirty="0">
                <a:latin typeface="Courier Std" panose="02070409020205020404" pitchFamily="49" charset="0"/>
              </a:rPr>
              <a:t>);</a:t>
            </a:r>
          </a:p>
          <a:p>
            <a:r>
              <a:rPr lang="en-US" sz="2000" dirty="0">
                <a:latin typeface="Courier Std" panose="02070409020205020404" pitchFamily="49" charset="0"/>
              </a:rPr>
              <a:t>  if (</a:t>
            </a:r>
            <a:r>
              <a:rPr lang="en-US" sz="2000" dirty="0" err="1">
                <a:latin typeface="Courier Std" panose="02070409020205020404" pitchFamily="49" charset="0"/>
              </a:rPr>
              <a:t>devInfo</a:t>
            </a:r>
            <a:r>
              <a:rPr lang="en-US" sz="2000" dirty="0">
                <a:latin typeface="Courier Std" panose="02070409020205020404" pitchFamily="49" charset="0"/>
              </a:rPr>
              <a:t>) </a:t>
            </a:r>
            <a:r>
              <a:rPr lang="en-US" sz="2000" dirty="0" err="1">
                <a:latin typeface="Courier Std" panose="02070409020205020404" pitchFamily="49" charset="0"/>
              </a:rPr>
              <a:t>cudaFree</a:t>
            </a:r>
            <a:r>
              <a:rPr lang="en-US" sz="2000" dirty="0">
                <a:latin typeface="Courier Std" panose="02070409020205020404" pitchFamily="49" charset="0"/>
              </a:rPr>
              <a:t>(</a:t>
            </a:r>
            <a:r>
              <a:rPr lang="en-US" sz="2000" dirty="0" err="1">
                <a:latin typeface="Courier Std" panose="02070409020205020404" pitchFamily="49" charset="0"/>
              </a:rPr>
              <a:t>devInfo</a:t>
            </a:r>
            <a:r>
              <a:rPr lang="en-US" sz="2000" dirty="0">
                <a:latin typeface="Courier Std" panose="02070409020205020404" pitchFamily="49" charset="0"/>
              </a:rPr>
              <a:t>);</a:t>
            </a:r>
          </a:p>
          <a:p>
            <a:r>
              <a:rPr lang="en-US" sz="2000" dirty="0">
                <a:latin typeface="Courier Std" panose="02070409020205020404" pitchFamily="49" charset="0"/>
              </a:rPr>
              <a:t>  if (</a:t>
            </a:r>
            <a:r>
              <a:rPr lang="en-US" sz="2000" dirty="0" err="1">
                <a:latin typeface="Courier Std" panose="02070409020205020404" pitchFamily="49" charset="0"/>
              </a:rPr>
              <a:t>d_work</a:t>
            </a:r>
            <a:r>
              <a:rPr lang="en-US" sz="2000" dirty="0">
                <a:latin typeface="Courier Std" panose="02070409020205020404" pitchFamily="49" charset="0"/>
              </a:rPr>
              <a:t> ) </a:t>
            </a:r>
            <a:r>
              <a:rPr lang="en-US" sz="2000" dirty="0" err="1">
                <a:latin typeface="Courier Std" panose="02070409020205020404" pitchFamily="49" charset="0"/>
              </a:rPr>
              <a:t>cudaFree</a:t>
            </a:r>
            <a:r>
              <a:rPr lang="en-US" sz="2000" dirty="0">
                <a:latin typeface="Courier Std" panose="02070409020205020404" pitchFamily="49" charset="0"/>
              </a:rPr>
              <a:t>(</a:t>
            </a:r>
            <a:r>
              <a:rPr lang="en-US" sz="2000" dirty="0" err="1">
                <a:latin typeface="Courier Std" panose="02070409020205020404" pitchFamily="49" charset="0"/>
              </a:rPr>
              <a:t>d_work</a:t>
            </a:r>
            <a:r>
              <a:rPr lang="en-US" sz="2000" dirty="0">
                <a:latin typeface="Courier Std" panose="02070409020205020404" pitchFamily="49" charset="0"/>
              </a:rPr>
              <a:t>);</a:t>
            </a:r>
          </a:p>
          <a:p>
            <a:r>
              <a:rPr lang="en-US" sz="2000" dirty="0">
                <a:latin typeface="Courier Std" panose="02070409020205020404" pitchFamily="49" charset="0"/>
              </a:rPr>
              <a:t>  if (</a:t>
            </a:r>
            <a:r>
              <a:rPr lang="en-US" sz="2000" dirty="0" err="1">
                <a:latin typeface="Courier Std" panose="02070409020205020404" pitchFamily="49" charset="0"/>
              </a:rPr>
              <a:t>cusolverH</a:t>
            </a:r>
            <a:r>
              <a:rPr lang="en-US" sz="2000" dirty="0">
                <a:latin typeface="Courier Std" panose="02070409020205020404" pitchFamily="49" charset="0"/>
              </a:rPr>
              <a:t>) </a:t>
            </a:r>
            <a:r>
              <a:rPr lang="en-US" sz="2000" dirty="0" err="1">
                <a:latin typeface="Courier Std" panose="02070409020205020404" pitchFamily="49" charset="0"/>
              </a:rPr>
              <a:t>cusolverDnDestroy</a:t>
            </a:r>
            <a:r>
              <a:rPr lang="en-US" sz="2000" dirty="0">
                <a:latin typeface="Courier Std" panose="02070409020205020404" pitchFamily="49" charset="0"/>
              </a:rPr>
              <a:t>(</a:t>
            </a:r>
            <a:r>
              <a:rPr lang="en-US" sz="2000" dirty="0" err="1">
                <a:latin typeface="Courier Std" panose="02070409020205020404" pitchFamily="49" charset="0"/>
              </a:rPr>
              <a:t>cusolverH</a:t>
            </a:r>
            <a:r>
              <a:rPr lang="en-US" sz="2000" dirty="0">
                <a:latin typeface="Courier Std" panose="02070409020205020404" pitchFamily="49" charset="0"/>
              </a:rPr>
              <a:t>);</a:t>
            </a:r>
          </a:p>
        </p:txBody>
      </p:sp>
    </p:spTree>
    <p:extLst>
      <p:ext uri="{BB962C8B-B14F-4D97-AF65-F5344CB8AC3E}">
        <p14:creationId xmlns:p14="http://schemas.microsoft.com/office/powerpoint/2010/main" val="8472477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1996-1BAD-43E9-8E2B-7309297D39EF}"/>
              </a:ext>
            </a:extLst>
          </p:cNvPr>
          <p:cNvSpPr>
            <a:spLocks noGrp="1"/>
          </p:cNvSpPr>
          <p:nvPr>
            <p:ph type="title"/>
          </p:nvPr>
        </p:nvSpPr>
        <p:spPr/>
        <p:txBody>
          <a:bodyPr/>
          <a:lstStyle/>
          <a:p>
            <a:r>
              <a:rPr lang="en-US" b="0" i="0" dirty="0">
                <a:solidFill>
                  <a:srgbClr val="000000"/>
                </a:solidFill>
                <a:effectLst/>
              </a:rPr>
              <a:t>Accelerated </a:t>
            </a:r>
            <a:r>
              <a:rPr lang="en-US" b="0" i="0" dirty="0" err="1">
                <a:solidFill>
                  <a:srgbClr val="000000"/>
                </a:solidFill>
                <a:effectLst/>
              </a:rPr>
              <a:t>Eigendecomposition</a:t>
            </a:r>
            <a:endParaRPr lang="en-US" dirty="0"/>
          </a:p>
        </p:txBody>
      </p:sp>
      <p:sp>
        <p:nvSpPr>
          <p:cNvPr id="3" name="Content Placeholder 2">
            <a:extLst>
              <a:ext uri="{FF2B5EF4-FFF2-40B4-BE49-F238E27FC236}">
                <a16:creationId xmlns:a16="http://schemas.microsoft.com/office/drawing/2014/main" id="{660CBB3C-D51E-4BCC-932C-A0CEFF1EFB9B}"/>
              </a:ext>
            </a:extLst>
          </p:cNvPr>
          <p:cNvSpPr>
            <a:spLocks noGrp="1"/>
          </p:cNvSpPr>
          <p:nvPr>
            <p:ph idx="1"/>
          </p:nvPr>
        </p:nvSpPr>
        <p:spPr/>
        <p:txBody>
          <a:bodyPr>
            <a:normAutofit/>
          </a:bodyPr>
          <a:lstStyle/>
          <a:p>
            <a:pPr marL="0" indent="0">
              <a:buNone/>
            </a:pPr>
            <a:r>
              <a:rPr lang="en-US" sz="2400" dirty="0"/>
              <a:t>Class exercise</a:t>
            </a:r>
          </a:p>
          <a:p>
            <a:pPr marL="0" indent="0">
              <a:buNone/>
            </a:pPr>
            <a:r>
              <a:rPr lang="en-US" sz="2400" dirty="0"/>
              <a:t>Copy /</a:t>
            </a:r>
            <a:r>
              <a:rPr lang="en-US" sz="2400" dirty="0" err="1"/>
              <a:t>tmp</a:t>
            </a:r>
            <a:r>
              <a:rPr lang="en-US" sz="2400" dirty="0"/>
              <a:t>/eig_example.cpp to /</a:t>
            </a:r>
            <a:r>
              <a:rPr lang="en-US" sz="2400" dirty="0" err="1"/>
              <a:t>mnt</a:t>
            </a:r>
            <a:r>
              <a:rPr lang="en-US" sz="2400" dirty="0"/>
              <a:t>/</a:t>
            </a:r>
            <a:r>
              <a:rPr lang="en-US" sz="2400" dirty="0" err="1"/>
              <a:t>beegfs</a:t>
            </a:r>
            <a:r>
              <a:rPr lang="en-US" sz="2400" dirty="0"/>
              <a:t>/home/$USER</a:t>
            </a:r>
          </a:p>
          <a:p>
            <a:pPr marL="0" indent="0">
              <a:buNone/>
            </a:pPr>
            <a:r>
              <a:rPr lang="en-US" sz="2400" dirty="0">
                <a:latin typeface="Courier Std" panose="02070409020205020404" pitchFamily="49" charset="0"/>
              </a:rPr>
              <a:t>cp /</a:t>
            </a:r>
            <a:r>
              <a:rPr lang="en-US" sz="2400" dirty="0" err="1">
                <a:latin typeface="Courier Std" panose="02070409020205020404" pitchFamily="49" charset="0"/>
              </a:rPr>
              <a:t>tmp</a:t>
            </a:r>
            <a:r>
              <a:rPr lang="en-US" sz="2400" dirty="0">
                <a:latin typeface="Courier Std" panose="02070409020205020404" pitchFamily="49" charset="0"/>
              </a:rPr>
              <a:t>/eig_example.cpp to /</a:t>
            </a:r>
            <a:r>
              <a:rPr lang="en-US" sz="2400" dirty="0" err="1">
                <a:latin typeface="Courier Std" panose="02070409020205020404" pitchFamily="49" charset="0"/>
              </a:rPr>
              <a:t>mnt</a:t>
            </a:r>
            <a:r>
              <a:rPr lang="en-US" sz="2400" dirty="0">
                <a:latin typeface="Courier Std" panose="02070409020205020404" pitchFamily="49" charset="0"/>
              </a:rPr>
              <a:t>/</a:t>
            </a:r>
            <a:r>
              <a:rPr lang="en-US" sz="2400" dirty="0" err="1">
                <a:latin typeface="Courier Std" panose="02070409020205020404" pitchFamily="49" charset="0"/>
              </a:rPr>
              <a:t>beegfs</a:t>
            </a:r>
            <a:r>
              <a:rPr lang="en-US" sz="2400" dirty="0">
                <a:latin typeface="Courier Std" panose="02070409020205020404" pitchFamily="49" charset="0"/>
              </a:rPr>
              <a:t>/home/$USER</a:t>
            </a:r>
          </a:p>
          <a:p>
            <a:pPr marL="0" indent="0">
              <a:buNone/>
            </a:pPr>
            <a:r>
              <a:rPr lang="en-US" sz="2400" dirty="0"/>
              <a:t>Compile using commands</a:t>
            </a:r>
          </a:p>
          <a:p>
            <a:pPr marL="0" indent="0">
              <a:buNone/>
            </a:pPr>
            <a:r>
              <a:rPr lang="en-US" sz="2400" dirty="0" err="1">
                <a:latin typeface="Courier Std" panose="02070409020205020404" pitchFamily="49" charset="0"/>
              </a:rPr>
              <a:t>nvcc</a:t>
            </a:r>
            <a:r>
              <a:rPr lang="en-US" sz="2400" dirty="0">
                <a:latin typeface="Courier Std" panose="02070409020205020404" pitchFamily="49" charset="0"/>
              </a:rPr>
              <a:t> -c -I/</a:t>
            </a:r>
            <a:r>
              <a:rPr lang="en-US" sz="2400" dirty="0" err="1">
                <a:latin typeface="Courier Std" panose="02070409020205020404" pitchFamily="49" charset="0"/>
              </a:rPr>
              <a:t>usr</a:t>
            </a:r>
            <a:r>
              <a:rPr lang="en-US" sz="2400" dirty="0">
                <a:latin typeface="Courier Std" panose="02070409020205020404" pitchFamily="49" charset="0"/>
              </a:rPr>
              <a:t>/local/</a:t>
            </a:r>
            <a:r>
              <a:rPr lang="en-US" sz="2400" dirty="0" err="1">
                <a:latin typeface="Courier Std" panose="02070409020205020404" pitchFamily="49" charset="0"/>
              </a:rPr>
              <a:t>cuda</a:t>
            </a:r>
            <a:r>
              <a:rPr lang="en-US" sz="2400" dirty="0">
                <a:latin typeface="Courier Std" panose="02070409020205020404" pitchFamily="49" charset="0"/>
              </a:rPr>
              <a:t>/include eig_example.cpp</a:t>
            </a:r>
          </a:p>
          <a:p>
            <a:pPr marL="0" indent="0">
              <a:buNone/>
            </a:pPr>
            <a:r>
              <a:rPr lang="en-US" sz="2400" dirty="0">
                <a:latin typeface="Courier Std" panose="02070409020205020404" pitchFamily="49" charset="0"/>
              </a:rPr>
              <a:t>g++ -o </a:t>
            </a:r>
            <a:r>
              <a:rPr lang="en-US" sz="2400" dirty="0" err="1">
                <a:latin typeface="Courier Std" panose="02070409020205020404" pitchFamily="49" charset="0"/>
              </a:rPr>
              <a:t>eig_example</a:t>
            </a:r>
            <a:r>
              <a:rPr lang="en-US" sz="2400" dirty="0">
                <a:latin typeface="Courier Std" panose="02070409020205020404" pitchFamily="49" charset="0"/>
              </a:rPr>
              <a:t> </a:t>
            </a:r>
            <a:r>
              <a:rPr lang="en-US" sz="2400" dirty="0" err="1">
                <a:latin typeface="Courier Std" panose="02070409020205020404" pitchFamily="49" charset="0"/>
              </a:rPr>
              <a:t>eig_example.o</a:t>
            </a:r>
            <a:r>
              <a:rPr lang="en-US" sz="2400" dirty="0">
                <a:latin typeface="Courier Std" panose="02070409020205020404" pitchFamily="49" charset="0"/>
              </a:rPr>
              <a:t> -L/</a:t>
            </a:r>
            <a:r>
              <a:rPr lang="en-US" sz="2400" dirty="0" err="1">
                <a:latin typeface="Courier Std" panose="02070409020205020404" pitchFamily="49" charset="0"/>
              </a:rPr>
              <a:t>usr</a:t>
            </a:r>
            <a:r>
              <a:rPr lang="en-US" sz="2400" dirty="0">
                <a:latin typeface="Courier Std" panose="02070409020205020404" pitchFamily="49" charset="0"/>
              </a:rPr>
              <a:t>/local/</a:t>
            </a:r>
            <a:r>
              <a:rPr lang="en-US" sz="2400" dirty="0" err="1">
                <a:latin typeface="Courier Std" panose="02070409020205020404" pitchFamily="49" charset="0"/>
              </a:rPr>
              <a:t>cuda</a:t>
            </a:r>
            <a:r>
              <a:rPr lang="en-US" sz="2400" dirty="0">
                <a:latin typeface="Courier Std" panose="02070409020205020404" pitchFamily="49" charset="0"/>
              </a:rPr>
              <a:t>/lib64 -</a:t>
            </a:r>
            <a:r>
              <a:rPr lang="en-US" sz="2400" dirty="0" err="1">
                <a:latin typeface="Courier Std" panose="02070409020205020404" pitchFamily="49" charset="0"/>
              </a:rPr>
              <a:t>lcudart</a:t>
            </a:r>
            <a:r>
              <a:rPr lang="en-US" sz="2400" dirty="0">
                <a:latin typeface="Courier Std" panose="02070409020205020404" pitchFamily="49" charset="0"/>
              </a:rPr>
              <a:t> –</a:t>
            </a:r>
            <a:r>
              <a:rPr lang="en-US" sz="2400" dirty="0" err="1">
                <a:latin typeface="Courier Std" panose="02070409020205020404" pitchFamily="49" charset="0"/>
              </a:rPr>
              <a:t>lcusolver</a:t>
            </a:r>
            <a:endParaRPr lang="en-US" sz="2400" dirty="0">
              <a:latin typeface="Courier Std" panose="02070409020205020404" pitchFamily="49" charset="0"/>
            </a:endParaRPr>
          </a:p>
          <a:p>
            <a:r>
              <a:rPr lang="en-US" sz="2400" dirty="0"/>
              <a:t>Print out eigenvalues, and for each eigenvalue </a:t>
            </a:r>
            <a:r>
              <a:rPr lang="el-GR" sz="2400" dirty="0"/>
              <a:t>λ</a:t>
            </a:r>
            <a:r>
              <a:rPr lang="en-US" sz="2400" baseline="-25000" dirty="0" err="1"/>
              <a:t>i</a:t>
            </a:r>
            <a:r>
              <a:rPr lang="en-US" sz="2400" dirty="0"/>
              <a:t> print out associated eigenvector </a:t>
            </a:r>
            <a:r>
              <a:rPr lang="en-US" sz="2400" b="1" dirty="0"/>
              <a:t>v</a:t>
            </a:r>
            <a:r>
              <a:rPr lang="en-US" sz="2400" baseline="-25000" dirty="0"/>
              <a:t>i</a:t>
            </a:r>
            <a:endParaRPr lang="en-US" sz="2400" dirty="0"/>
          </a:p>
          <a:p>
            <a:r>
              <a:rPr lang="en-US" sz="2400" dirty="0"/>
              <a:t>Compute and print norm of eigenvalue error using </a:t>
            </a:r>
            <a:r>
              <a:rPr lang="en-US" sz="2400" dirty="0">
                <a:latin typeface="Courier Std" panose="02070409020205020404" pitchFamily="49" charset="0"/>
              </a:rPr>
              <a:t>cublasDnrm2</a:t>
            </a:r>
          </a:p>
          <a:p>
            <a:pPr marL="0" indent="0">
              <a:buNone/>
            </a:pPr>
            <a:endParaRPr lang="en-US" sz="2400" dirty="0"/>
          </a:p>
        </p:txBody>
      </p:sp>
    </p:spTree>
    <p:extLst>
      <p:ext uri="{BB962C8B-B14F-4D97-AF65-F5344CB8AC3E}">
        <p14:creationId xmlns:p14="http://schemas.microsoft.com/office/powerpoint/2010/main" val="18954153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E9B6-3366-4973-A305-B405273D055B}"/>
              </a:ext>
            </a:extLst>
          </p:cNvPr>
          <p:cNvSpPr>
            <a:spLocks noGrp="1"/>
          </p:cNvSpPr>
          <p:nvPr>
            <p:ph type="ctrTitle"/>
          </p:nvPr>
        </p:nvSpPr>
        <p:spPr>
          <a:xfrm>
            <a:off x="1524000" y="2437183"/>
            <a:ext cx="9144000" cy="2387600"/>
          </a:xfrm>
        </p:spPr>
        <p:txBody>
          <a:bodyPr>
            <a:normAutofit fontScale="90000"/>
          </a:bodyPr>
          <a:lstStyle/>
          <a:p>
            <a:r>
              <a:rPr lang="en-US" dirty="0"/>
              <a:t>Accelerated Vector Addition on the Xilinx </a:t>
            </a:r>
            <a:r>
              <a:rPr lang="en-US" dirty="0" err="1"/>
              <a:t>Alveo</a:t>
            </a:r>
            <a:r>
              <a:rPr lang="en-US" dirty="0"/>
              <a:t> FPGA using Vitis HLS and OpenCL</a:t>
            </a:r>
            <a:br>
              <a:rPr lang="en-US" dirty="0"/>
            </a:br>
            <a:r>
              <a:rPr lang="en-US" dirty="0"/>
              <a:t> (Open Computing Language)</a:t>
            </a:r>
          </a:p>
        </p:txBody>
      </p:sp>
      <p:pic>
        <p:nvPicPr>
          <p:cNvPr id="4" name="Picture 2" descr="Xilinx Acquires Silexica to Broaden its Developer Base | Business Wire">
            <a:extLst>
              <a:ext uri="{FF2B5EF4-FFF2-40B4-BE49-F238E27FC236}">
                <a16:creationId xmlns:a16="http://schemas.microsoft.com/office/drawing/2014/main" id="{281DA8F9-B3AB-4C48-9A51-805A36637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725" y="5300526"/>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penCL - Wikipedia">
            <a:extLst>
              <a:ext uri="{FF2B5EF4-FFF2-40B4-BE49-F238E27FC236}">
                <a16:creationId xmlns:a16="http://schemas.microsoft.com/office/drawing/2014/main" id="{6A071B26-3857-4FEC-B735-6C07BC81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1378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63BD-1AD4-459F-8AA4-61D3937529CC}"/>
              </a:ext>
            </a:extLst>
          </p:cNvPr>
          <p:cNvSpPr>
            <a:spLocks noGrp="1"/>
          </p:cNvSpPr>
          <p:nvPr>
            <p:ph type="title"/>
          </p:nvPr>
        </p:nvSpPr>
        <p:spPr/>
        <p:txBody>
          <a:bodyPr>
            <a:normAutofit/>
          </a:bodyPr>
          <a:lstStyle/>
          <a:p>
            <a:r>
              <a:rPr lang="en-US" b="0" i="0" dirty="0">
                <a:solidFill>
                  <a:srgbClr val="000000"/>
                </a:solidFill>
                <a:effectLst/>
              </a:rPr>
              <a:t>Vitis HLS (</a:t>
            </a:r>
            <a:r>
              <a:rPr lang="en-US" b="0" i="1" u="sng" dirty="0">
                <a:solidFill>
                  <a:srgbClr val="000000"/>
                </a:solidFill>
                <a:effectLst/>
              </a:rPr>
              <a:t>H</a:t>
            </a:r>
            <a:r>
              <a:rPr lang="en-US" b="0" i="1" dirty="0">
                <a:solidFill>
                  <a:srgbClr val="000000"/>
                </a:solidFill>
                <a:effectLst/>
              </a:rPr>
              <a:t>igh-</a:t>
            </a:r>
            <a:r>
              <a:rPr lang="en-US" b="0" i="1" u="sng" dirty="0">
                <a:solidFill>
                  <a:srgbClr val="000000"/>
                </a:solidFill>
                <a:effectLst/>
              </a:rPr>
              <a:t>L</a:t>
            </a:r>
            <a:r>
              <a:rPr lang="en-US" b="0" i="1" dirty="0">
                <a:solidFill>
                  <a:srgbClr val="000000"/>
                </a:solidFill>
                <a:effectLst/>
              </a:rPr>
              <a:t>evel </a:t>
            </a:r>
            <a:r>
              <a:rPr lang="en-US" b="0" i="1" u="sng" dirty="0">
                <a:solidFill>
                  <a:srgbClr val="000000"/>
                </a:solidFill>
                <a:effectLst/>
              </a:rPr>
              <a:t>S</a:t>
            </a:r>
            <a:r>
              <a:rPr lang="en-US" b="0" i="1" dirty="0">
                <a:solidFill>
                  <a:srgbClr val="000000"/>
                </a:solidFill>
                <a:effectLst/>
              </a:rPr>
              <a:t>ynthesis)</a:t>
            </a:r>
            <a:endParaRPr lang="en-US" dirty="0"/>
          </a:p>
        </p:txBody>
      </p:sp>
      <p:sp>
        <p:nvSpPr>
          <p:cNvPr id="3" name="Content Placeholder 2">
            <a:extLst>
              <a:ext uri="{FF2B5EF4-FFF2-40B4-BE49-F238E27FC236}">
                <a16:creationId xmlns:a16="http://schemas.microsoft.com/office/drawing/2014/main" id="{6F10C2B0-9F73-482E-A0B5-D03846B06FBD}"/>
              </a:ext>
            </a:extLst>
          </p:cNvPr>
          <p:cNvSpPr>
            <a:spLocks noGrp="1"/>
          </p:cNvSpPr>
          <p:nvPr>
            <p:ph idx="1"/>
          </p:nvPr>
        </p:nvSpPr>
        <p:spPr>
          <a:xfrm>
            <a:off x="838200" y="1825625"/>
            <a:ext cx="10515600" cy="1325563"/>
          </a:xfrm>
        </p:spPr>
        <p:txBody>
          <a:bodyPr>
            <a:normAutofit/>
          </a:bodyPr>
          <a:lstStyle/>
          <a:p>
            <a:r>
              <a:rPr lang="en-US" sz="2400" b="0" i="0" dirty="0">
                <a:solidFill>
                  <a:srgbClr val="000000"/>
                </a:solidFill>
                <a:effectLst/>
              </a:rPr>
              <a:t>HLS </a:t>
            </a:r>
            <a:r>
              <a:rPr lang="en-US" sz="2400" dirty="0">
                <a:solidFill>
                  <a:srgbClr val="000000"/>
                </a:solidFill>
              </a:rPr>
              <a:t>is the process of implementing </a:t>
            </a:r>
            <a:r>
              <a:rPr lang="en-US" sz="2400" b="0" i="0" dirty="0">
                <a:solidFill>
                  <a:srgbClr val="000000"/>
                </a:solidFill>
                <a:effectLst/>
              </a:rPr>
              <a:t>C, C++, and OpenCL™ functions in the FPGA device logic fabric and RAM/DSP blocks</a:t>
            </a:r>
          </a:p>
          <a:p>
            <a:r>
              <a:rPr lang="en-US" sz="2400" dirty="0"/>
              <a:t>The design flow proceeds as follows</a:t>
            </a:r>
          </a:p>
        </p:txBody>
      </p:sp>
      <p:sp>
        <p:nvSpPr>
          <p:cNvPr id="5" name="Flowchart: Process 4">
            <a:extLst>
              <a:ext uri="{FF2B5EF4-FFF2-40B4-BE49-F238E27FC236}">
                <a16:creationId xmlns:a16="http://schemas.microsoft.com/office/drawing/2014/main" id="{543B4830-3B6F-4E1D-96BF-4102B8ED3C03}"/>
              </a:ext>
            </a:extLst>
          </p:cNvPr>
          <p:cNvSpPr/>
          <p:nvPr/>
        </p:nvSpPr>
        <p:spPr>
          <a:xfrm>
            <a:off x="1085088" y="3084576"/>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Roboto" pitchFamily="2" charset="0"/>
              </a:rPr>
              <a:t>Design and specify an </a:t>
            </a:r>
            <a:r>
              <a:rPr lang="en-US" sz="2000" b="0" i="0" dirty="0">
                <a:solidFill>
                  <a:schemeClr val="bg1"/>
                </a:solidFill>
                <a:effectLst/>
                <a:latin typeface="Roboto" pitchFamily="2" charset="0"/>
              </a:rPr>
              <a:t>algorithm using pseudocode </a:t>
            </a:r>
            <a:endParaRPr lang="en-US" sz="2000" dirty="0">
              <a:solidFill>
                <a:schemeClr val="bg1"/>
              </a:solidFill>
            </a:endParaRPr>
          </a:p>
        </p:txBody>
      </p:sp>
      <p:sp>
        <p:nvSpPr>
          <p:cNvPr id="6" name="Flowchart: Process 5">
            <a:extLst>
              <a:ext uri="{FF2B5EF4-FFF2-40B4-BE49-F238E27FC236}">
                <a16:creationId xmlns:a16="http://schemas.microsoft.com/office/drawing/2014/main" id="{CD383435-63DB-464E-8E01-38E7C8C8C390}"/>
              </a:ext>
            </a:extLst>
          </p:cNvPr>
          <p:cNvSpPr/>
          <p:nvPr/>
        </p:nvSpPr>
        <p:spPr>
          <a:xfrm>
            <a:off x="1078992" y="3602736"/>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effectLst/>
                <a:latin typeface="Roboto" pitchFamily="2" charset="0"/>
              </a:rPr>
              <a:t>Implement the algorithm in C</a:t>
            </a:r>
            <a:r>
              <a:rPr lang="en-US" sz="2000" dirty="0">
                <a:solidFill>
                  <a:schemeClr val="bg1"/>
                </a:solidFill>
                <a:latin typeface="Roboto" pitchFamily="2" charset="0"/>
              </a:rPr>
              <a:t> or </a:t>
            </a:r>
            <a:r>
              <a:rPr lang="en-US" sz="2000" b="0" i="0" dirty="0">
                <a:solidFill>
                  <a:schemeClr val="bg1"/>
                </a:solidFill>
                <a:effectLst/>
                <a:latin typeface="Roboto" pitchFamily="2" charset="0"/>
              </a:rPr>
              <a:t>C++</a:t>
            </a:r>
            <a:endParaRPr lang="en-US" sz="2000" dirty="0">
              <a:solidFill>
                <a:schemeClr val="bg1"/>
              </a:solidFill>
            </a:endParaRPr>
          </a:p>
        </p:txBody>
      </p:sp>
      <p:sp>
        <p:nvSpPr>
          <p:cNvPr id="7" name="Flowchart: Process 6">
            <a:extLst>
              <a:ext uri="{FF2B5EF4-FFF2-40B4-BE49-F238E27FC236}">
                <a16:creationId xmlns:a16="http://schemas.microsoft.com/office/drawing/2014/main" id="{F4834627-93AD-4AC6-B9FD-B04E8BFA7DCC}"/>
              </a:ext>
            </a:extLst>
          </p:cNvPr>
          <p:cNvSpPr/>
          <p:nvPr/>
        </p:nvSpPr>
        <p:spPr>
          <a:xfrm>
            <a:off x="1072896" y="4181856"/>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effectLst/>
                <a:latin typeface="Roboto" pitchFamily="2" charset="0"/>
              </a:rPr>
              <a:t>Compile, simulate, and debug the C/C++ code </a:t>
            </a:r>
            <a:r>
              <a:rPr lang="en-US" sz="2000" dirty="0">
                <a:solidFill>
                  <a:schemeClr val="bg1"/>
                </a:solidFill>
                <a:latin typeface="Roboto" pitchFamily="2" charset="0"/>
              </a:rPr>
              <a:t>on a CPU</a:t>
            </a:r>
            <a:endParaRPr lang="en-US" sz="2000" dirty="0">
              <a:solidFill>
                <a:schemeClr val="bg1"/>
              </a:solidFill>
            </a:endParaRPr>
          </a:p>
        </p:txBody>
      </p:sp>
      <p:sp>
        <p:nvSpPr>
          <p:cNvPr id="8" name="Flowchart: Process 7">
            <a:extLst>
              <a:ext uri="{FF2B5EF4-FFF2-40B4-BE49-F238E27FC236}">
                <a16:creationId xmlns:a16="http://schemas.microsoft.com/office/drawing/2014/main" id="{544ECC95-D4B6-480B-9232-5B80CAFA445B}"/>
              </a:ext>
            </a:extLst>
          </p:cNvPr>
          <p:cNvSpPr/>
          <p:nvPr/>
        </p:nvSpPr>
        <p:spPr>
          <a:xfrm>
            <a:off x="1066800" y="4760976"/>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Roboto" pitchFamily="2" charset="0"/>
              </a:rPr>
              <a:t>A</a:t>
            </a:r>
            <a:r>
              <a:rPr lang="en-US" sz="2000" b="0" i="0" dirty="0">
                <a:solidFill>
                  <a:schemeClr val="bg1"/>
                </a:solidFill>
                <a:effectLst/>
                <a:latin typeface="Roboto" pitchFamily="2" charset="0"/>
              </a:rPr>
              <a:t>nalyze and optimize the design</a:t>
            </a:r>
            <a:endParaRPr lang="en-US" sz="2000" dirty="0">
              <a:solidFill>
                <a:schemeClr val="bg1"/>
              </a:solidFill>
            </a:endParaRPr>
          </a:p>
        </p:txBody>
      </p:sp>
      <p:sp>
        <p:nvSpPr>
          <p:cNvPr id="9" name="Flowchart: Process 8">
            <a:extLst>
              <a:ext uri="{FF2B5EF4-FFF2-40B4-BE49-F238E27FC236}">
                <a16:creationId xmlns:a16="http://schemas.microsoft.com/office/drawing/2014/main" id="{6EBB3CF9-9A6C-49BC-A0AD-4397671FDBF5}"/>
              </a:ext>
            </a:extLst>
          </p:cNvPr>
          <p:cNvSpPr/>
          <p:nvPr/>
        </p:nvSpPr>
        <p:spPr>
          <a:xfrm>
            <a:off x="1072896" y="5315712"/>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Roboto" pitchFamily="2" charset="0"/>
              </a:rPr>
              <a:t>Synthesize the algorithm into a register-transfer level (RTL) digital circuit design</a:t>
            </a:r>
            <a:endParaRPr lang="en-US" sz="2000" dirty="0">
              <a:solidFill>
                <a:schemeClr val="bg1"/>
              </a:solidFill>
            </a:endParaRPr>
          </a:p>
        </p:txBody>
      </p:sp>
      <p:sp>
        <p:nvSpPr>
          <p:cNvPr id="10" name="Flowchart: Process 9">
            <a:extLst>
              <a:ext uri="{FF2B5EF4-FFF2-40B4-BE49-F238E27FC236}">
                <a16:creationId xmlns:a16="http://schemas.microsoft.com/office/drawing/2014/main" id="{D5ADCAE9-045A-4C2C-A31A-74073DE62506}"/>
              </a:ext>
            </a:extLst>
          </p:cNvPr>
          <p:cNvSpPr/>
          <p:nvPr/>
        </p:nvSpPr>
        <p:spPr>
          <a:xfrm>
            <a:off x="1066800" y="5858256"/>
            <a:ext cx="10107168" cy="344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Roboto" pitchFamily="2" charset="0"/>
              </a:rPr>
              <a:t>Generate a bitstream of the RTL implementation and flash onto FPGA device </a:t>
            </a:r>
            <a:endParaRPr lang="en-US" sz="2000" dirty="0">
              <a:solidFill>
                <a:schemeClr val="bg1"/>
              </a:solidFill>
            </a:endParaRPr>
          </a:p>
        </p:txBody>
      </p:sp>
      <p:sp>
        <p:nvSpPr>
          <p:cNvPr id="11" name="Arrow: Curved Right 10">
            <a:extLst>
              <a:ext uri="{FF2B5EF4-FFF2-40B4-BE49-F238E27FC236}">
                <a16:creationId xmlns:a16="http://schemas.microsoft.com/office/drawing/2014/main" id="{F26DE85C-307E-4EF3-8138-C04008B3DE24}"/>
              </a:ext>
            </a:extLst>
          </p:cNvPr>
          <p:cNvSpPr/>
          <p:nvPr/>
        </p:nvSpPr>
        <p:spPr>
          <a:xfrm>
            <a:off x="707136" y="3218688"/>
            <a:ext cx="359664" cy="5943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4C50A97B-CE52-4C1B-B838-C0499B97AF39}"/>
              </a:ext>
            </a:extLst>
          </p:cNvPr>
          <p:cNvSpPr/>
          <p:nvPr/>
        </p:nvSpPr>
        <p:spPr>
          <a:xfrm>
            <a:off x="701040" y="3822192"/>
            <a:ext cx="359664" cy="5943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43744924-3A66-4D4E-B9F5-736A3EAFDFC5}"/>
              </a:ext>
            </a:extLst>
          </p:cNvPr>
          <p:cNvSpPr/>
          <p:nvPr/>
        </p:nvSpPr>
        <p:spPr>
          <a:xfrm>
            <a:off x="688848" y="4395216"/>
            <a:ext cx="359664" cy="5943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Right 13">
            <a:extLst>
              <a:ext uri="{FF2B5EF4-FFF2-40B4-BE49-F238E27FC236}">
                <a16:creationId xmlns:a16="http://schemas.microsoft.com/office/drawing/2014/main" id="{26F67834-4473-45E0-8AB2-30C33355E6F8}"/>
              </a:ext>
            </a:extLst>
          </p:cNvPr>
          <p:cNvSpPr/>
          <p:nvPr/>
        </p:nvSpPr>
        <p:spPr>
          <a:xfrm>
            <a:off x="688848" y="5565648"/>
            <a:ext cx="359664" cy="5943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2E7D3A46-5259-4AF5-A64B-5199C1AAFCD8}"/>
              </a:ext>
            </a:extLst>
          </p:cNvPr>
          <p:cNvSpPr/>
          <p:nvPr/>
        </p:nvSpPr>
        <p:spPr>
          <a:xfrm>
            <a:off x="670560" y="4974336"/>
            <a:ext cx="359664" cy="5943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33546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tationary&#10;&#10;Description automatically generated">
            <a:extLst>
              <a:ext uri="{FF2B5EF4-FFF2-40B4-BE49-F238E27FC236}">
                <a16:creationId xmlns:a16="http://schemas.microsoft.com/office/drawing/2014/main" id="{7E633DF4-BDB0-4988-AA47-16651FD6E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766" y="4080003"/>
            <a:ext cx="4131564" cy="2754376"/>
          </a:xfrm>
          <a:prstGeom prst="rect">
            <a:avLst/>
          </a:prstGeom>
        </p:spPr>
      </p:pic>
      <p:sp>
        <p:nvSpPr>
          <p:cNvPr id="2" name="Title 1">
            <a:extLst>
              <a:ext uri="{FF2B5EF4-FFF2-40B4-BE49-F238E27FC236}">
                <a16:creationId xmlns:a16="http://schemas.microsoft.com/office/drawing/2014/main" id="{101825FB-2CFD-4037-A6B9-14EAFA6956B3}"/>
              </a:ext>
            </a:extLst>
          </p:cNvPr>
          <p:cNvSpPr>
            <a:spLocks noGrp="1"/>
          </p:cNvSpPr>
          <p:nvPr>
            <p:ph type="title"/>
          </p:nvPr>
        </p:nvSpPr>
        <p:spPr/>
        <p:txBody>
          <a:bodyPr/>
          <a:lstStyle/>
          <a:p>
            <a:r>
              <a:rPr lang="en-US" dirty="0"/>
              <a:t>HLS load/compute/store coding style</a:t>
            </a:r>
          </a:p>
        </p:txBody>
      </p:sp>
      <p:sp>
        <p:nvSpPr>
          <p:cNvPr id="3" name="Content Placeholder 2">
            <a:extLst>
              <a:ext uri="{FF2B5EF4-FFF2-40B4-BE49-F238E27FC236}">
                <a16:creationId xmlns:a16="http://schemas.microsoft.com/office/drawing/2014/main" id="{F57E2EE0-D925-489D-8969-45EDAB9CC696}"/>
              </a:ext>
            </a:extLst>
          </p:cNvPr>
          <p:cNvSpPr>
            <a:spLocks noGrp="1"/>
          </p:cNvSpPr>
          <p:nvPr>
            <p:ph idx="1"/>
          </p:nvPr>
        </p:nvSpPr>
        <p:spPr/>
        <p:txBody>
          <a:bodyPr/>
          <a:lstStyle/>
          <a:p>
            <a:r>
              <a:rPr lang="en-US" dirty="0"/>
              <a:t>Coding style for implementing </a:t>
            </a:r>
            <a:r>
              <a:rPr lang="en-US" i="1" dirty="0"/>
              <a:t>kernels</a:t>
            </a:r>
          </a:p>
          <a:p>
            <a:r>
              <a:rPr lang="en-US" dirty="0"/>
              <a:t>A (compute) kernel is a function or subroutine compiled for high throughput hardware devices called </a:t>
            </a:r>
            <a:r>
              <a:rPr lang="en-US" i="1" dirty="0"/>
              <a:t>accelerators</a:t>
            </a:r>
            <a:r>
              <a:rPr lang="en-US" dirty="0"/>
              <a:t> </a:t>
            </a:r>
          </a:p>
          <a:p>
            <a:r>
              <a:rPr lang="en-US" dirty="0"/>
              <a:t>Accelerators can be graphics processing units (GPUs), digital signal processors (DSPs), or field-programmable gate arrays (FPGAs)</a:t>
            </a:r>
          </a:p>
          <a:p>
            <a:r>
              <a:rPr lang="en-US" dirty="0"/>
              <a:t>Accelerators do not include traditional CPUs (central processing units)</a:t>
            </a:r>
          </a:p>
        </p:txBody>
      </p:sp>
      <p:pic>
        <p:nvPicPr>
          <p:cNvPr id="1026" name="Picture 2">
            <a:extLst>
              <a:ext uri="{FF2B5EF4-FFF2-40B4-BE49-F238E27FC236}">
                <a16:creationId xmlns:a16="http://schemas.microsoft.com/office/drawing/2014/main" id="{E8B4D5A7-7349-40F7-8AC6-E5C3727D5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44" y="4541848"/>
            <a:ext cx="3209544" cy="2292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C08945-A0EA-47AC-B0DC-9257CBBCFC6D}"/>
              </a:ext>
            </a:extLst>
          </p:cNvPr>
          <p:cNvSpPr txBox="1"/>
          <p:nvPr/>
        </p:nvSpPr>
        <p:spPr>
          <a:xfrm>
            <a:off x="2188464" y="6332815"/>
            <a:ext cx="3874771" cy="369332"/>
          </a:xfrm>
          <a:prstGeom prst="rect">
            <a:avLst/>
          </a:prstGeom>
          <a:noFill/>
        </p:spPr>
        <p:txBody>
          <a:bodyPr wrap="square" rtlCol="0">
            <a:spAutoFit/>
          </a:bodyPr>
          <a:lstStyle/>
          <a:p>
            <a:r>
              <a:rPr lang="en-US" dirty="0" err="1"/>
              <a:t>Alveo</a:t>
            </a:r>
            <a:r>
              <a:rPr lang="en-US" dirty="0"/>
              <a:t> U25 </a:t>
            </a:r>
            <a:r>
              <a:rPr lang="en-US" dirty="0" err="1"/>
              <a:t>SmartNIC</a:t>
            </a:r>
            <a:r>
              <a:rPr lang="en-US" dirty="0"/>
              <a:t> Accelerator Card</a:t>
            </a:r>
          </a:p>
        </p:txBody>
      </p:sp>
      <p:sp>
        <p:nvSpPr>
          <p:cNvPr id="8" name="TextBox 7">
            <a:extLst>
              <a:ext uri="{FF2B5EF4-FFF2-40B4-BE49-F238E27FC236}">
                <a16:creationId xmlns:a16="http://schemas.microsoft.com/office/drawing/2014/main" id="{9E573E9F-B099-4872-BA7F-BD467606359A}"/>
              </a:ext>
            </a:extLst>
          </p:cNvPr>
          <p:cNvSpPr txBox="1"/>
          <p:nvPr/>
        </p:nvSpPr>
        <p:spPr>
          <a:xfrm>
            <a:off x="7136892" y="6332815"/>
            <a:ext cx="4131564" cy="369332"/>
          </a:xfrm>
          <a:prstGeom prst="rect">
            <a:avLst/>
          </a:prstGeom>
          <a:noFill/>
        </p:spPr>
        <p:txBody>
          <a:bodyPr wrap="square" rtlCol="0">
            <a:spAutoFit/>
          </a:bodyPr>
          <a:lstStyle/>
          <a:p>
            <a:r>
              <a:rPr lang="en-US" dirty="0" err="1"/>
              <a:t>Alveo</a:t>
            </a:r>
            <a:r>
              <a:rPr lang="en-US" dirty="0"/>
              <a:t> U280 Data Center Accelerator Card</a:t>
            </a:r>
          </a:p>
        </p:txBody>
      </p:sp>
      <p:sp>
        <p:nvSpPr>
          <p:cNvPr id="10" name="TextBox 9">
            <a:extLst>
              <a:ext uri="{FF2B5EF4-FFF2-40B4-BE49-F238E27FC236}">
                <a16:creationId xmlns:a16="http://schemas.microsoft.com/office/drawing/2014/main" id="{CD484471-F28C-4BC3-BA75-BAB092B7C159}"/>
              </a:ext>
            </a:extLst>
          </p:cNvPr>
          <p:cNvSpPr txBox="1"/>
          <p:nvPr/>
        </p:nvSpPr>
        <p:spPr>
          <a:xfrm>
            <a:off x="4108324" y="4626194"/>
            <a:ext cx="3874771" cy="830997"/>
          </a:xfrm>
          <a:prstGeom prst="rect">
            <a:avLst/>
          </a:prstGeom>
          <a:noFill/>
        </p:spPr>
        <p:txBody>
          <a:bodyPr wrap="square" rtlCol="0">
            <a:spAutoFit/>
          </a:bodyPr>
          <a:lstStyle/>
          <a:p>
            <a:r>
              <a:rPr lang="en-US" sz="2400" dirty="0"/>
              <a:t>Xilinx </a:t>
            </a:r>
            <a:r>
              <a:rPr lang="en-US" sz="2400" dirty="0" err="1"/>
              <a:t>Alveo</a:t>
            </a:r>
            <a:r>
              <a:rPr lang="en-US" sz="2400" dirty="0"/>
              <a:t> FPGA Accelerators</a:t>
            </a:r>
          </a:p>
        </p:txBody>
      </p:sp>
    </p:spTree>
    <p:extLst>
      <p:ext uri="{BB962C8B-B14F-4D97-AF65-F5344CB8AC3E}">
        <p14:creationId xmlns:p14="http://schemas.microsoft.com/office/powerpoint/2010/main" val="296413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Master Directive</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1764553" y="4086771"/>
            <a:ext cx="10427447" cy="1174670"/>
          </a:xfrm>
        </p:spPr>
        <p:txBody>
          <a:bodyPr>
            <a:normAutofit/>
          </a:bodyPr>
          <a:lstStyle/>
          <a:p>
            <a:r>
              <a:rPr lang="en" sz="2400" i="1" dirty="0">
                <a:solidFill>
                  <a:schemeClr val="dk1"/>
                </a:solidFill>
              </a:rPr>
              <a:t>N</a:t>
            </a:r>
            <a:r>
              <a:rPr lang="en" sz="2400" dirty="0">
                <a:solidFill>
                  <a:schemeClr val="dk1"/>
                </a:solidFill>
              </a:rPr>
              <a:t> threads.</a:t>
            </a:r>
            <a:endParaRPr lang="pt-BR" sz="2400" i="1" dirty="0"/>
          </a:p>
          <a:p>
            <a:endParaRPr lang="en-US" sz="2400"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Callout: Bent Line 3">
            <a:extLst>
              <a:ext uri="{FF2B5EF4-FFF2-40B4-BE49-F238E27FC236}">
                <a16:creationId xmlns:a16="http://schemas.microsoft.com/office/drawing/2014/main" id="{8F840022-B1BF-556A-32B8-0BCE8EAAA04B}"/>
              </a:ext>
            </a:extLst>
          </p:cNvPr>
          <p:cNvSpPr/>
          <p:nvPr/>
        </p:nvSpPr>
        <p:spPr>
          <a:xfrm>
            <a:off x="7196548" y="3512342"/>
            <a:ext cx="4396484" cy="762964"/>
          </a:xfrm>
          <a:prstGeom prst="borderCallout2">
            <a:avLst>
              <a:gd name="adj1" fmla="val 18750"/>
              <a:gd name="adj2" fmla="val -181"/>
              <a:gd name="adj3" fmla="val 18750"/>
              <a:gd name="adj4" fmla="val -5857"/>
              <a:gd name="adj5" fmla="val -199826"/>
              <a:gd name="adj6" fmla="val -976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cxnSp>
        <p:nvCxnSpPr>
          <p:cNvPr id="49" name="Google Shape;568;p29">
            <a:extLst>
              <a:ext uri="{FF2B5EF4-FFF2-40B4-BE49-F238E27FC236}">
                <a16:creationId xmlns:a16="http://schemas.microsoft.com/office/drawing/2014/main" id="{233DD6BA-701B-23A4-BC47-7C6A8B023800}"/>
              </a:ext>
            </a:extLst>
          </p:cNvPr>
          <p:cNvCxnSpPr/>
          <p:nvPr/>
        </p:nvCxnSpPr>
        <p:spPr>
          <a:xfrm>
            <a:off x="462692" y="2611016"/>
            <a:ext cx="6285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0" name="Google Shape;569;p29">
            <a:extLst>
              <a:ext uri="{FF2B5EF4-FFF2-40B4-BE49-F238E27FC236}">
                <a16:creationId xmlns:a16="http://schemas.microsoft.com/office/drawing/2014/main" id="{1BF8FFD8-D2A9-F306-4E0F-CDCCFA68062A}"/>
              </a:ext>
            </a:extLst>
          </p:cNvPr>
          <p:cNvCxnSpPr/>
          <p:nvPr/>
        </p:nvCxnSpPr>
        <p:spPr>
          <a:xfrm rot="10800000" flipH="1">
            <a:off x="1091175" y="1935716"/>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1" name="Google Shape;570;p29">
            <a:extLst>
              <a:ext uri="{FF2B5EF4-FFF2-40B4-BE49-F238E27FC236}">
                <a16:creationId xmlns:a16="http://schemas.microsoft.com/office/drawing/2014/main" id="{2F6817B2-06A9-4E82-9735-B2FB2B00B3AA}"/>
              </a:ext>
            </a:extLst>
          </p:cNvPr>
          <p:cNvCxnSpPr/>
          <p:nvPr/>
        </p:nvCxnSpPr>
        <p:spPr>
          <a:xfrm>
            <a:off x="1870270" y="193571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2" name="Google Shape;571;p29">
            <a:extLst>
              <a:ext uri="{FF2B5EF4-FFF2-40B4-BE49-F238E27FC236}">
                <a16:creationId xmlns:a16="http://schemas.microsoft.com/office/drawing/2014/main" id="{609EF550-CB69-0640-8B69-5EA1EA98EA00}"/>
              </a:ext>
            </a:extLst>
          </p:cNvPr>
          <p:cNvCxnSpPr/>
          <p:nvPr/>
        </p:nvCxnSpPr>
        <p:spPr>
          <a:xfrm>
            <a:off x="1870270" y="220588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3" name="Google Shape;572;p29">
            <a:extLst>
              <a:ext uri="{FF2B5EF4-FFF2-40B4-BE49-F238E27FC236}">
                <a16:creationId xmlns:a16="http://schemas.microsoft.com/office/drawing/2014/main" id="{292C706A-99E1-6C6D-B887-4BA5FD84DEC7}"/>
              </a:ext>
            </a:extLst>
          </p:cNvPr>
          <p:cNvCxnSpPr/>
          <p:nvPr/>
        </p:nvCxnSpPr>
        <p:spPr>
          <a:xfrm>
            <a:off x="1870270" y="2475973"/>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4" name="Google Shape;573;p29">
            <a:extLst>
              <a:ext uri="{FF2B5EF4-FFF2-40B4-BE49-F238E27FC236}">
                <a16:creationId xmlns:a16="http://schemas.microsoft.com/office/drawing/2014/main" id="{4CCE9C7D-99D5-3101-E802-35C0568183B0}"/>
              </a:ext>
            </a:extLst>
          </p:cNvPr>
          <p:cNvCxnSpPr/>
          <p:nvPr/>
        </p:nvCxnSpPr>
        <p:spPr>
          <a:xfrm>
            <a:off x="1870270" y="2746059"/>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5" name="Google Shape;574;p29">
            <a:extLst>
              <a:ext uri="{FF2B5EF4-FFF2-40B4-BE49-F238E27FC236}">
                <a16:creationId xmlns:a16="http://schemas.microsoft.com/office/drawing/2014/main" id="{2AB21513-2384-38B5-5C9D-A9D3B69E61AD}"/>
              </a:ext>
            </a:extLst>
          </p:cNvPr>
          <p:cNvCxnSpPr/>
          <p:nvPr/>
        </p:nvCxnSpPr>
        <p:spPr>
          <a:xfrm>
            <a:off x="1870270" y="3016146"/>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6" name="Google Shape;575;p29">
            <a:extLst>
              <a:ext uri="{FF2B5EF4-FFF2-40B4-BE49-F238E27FC236}">
                <a16:creationId xmlns:a16="http://schemas.microsoft.com/office/drawing/2014/main" id="{0D1E276B-5CFA-F307-D9AD-2DECA7A2E8A8}"/>
              </a:ext>
            </a:extLst>
          </p:cNvPr>
          <p:cNvCxnSpPr/>
          <p:nvPr/>
        </p:nvCxnSpPr>
        <p:spPr>
          <a:xfrm>
            <a:off x="1870270" y="3286232"/>
            <a:ext cx="1322700" cy="0"/>
          </a:xfrm>
          <a:prstGeom prst="straightConnector1">
            <a:avLst/>
          </a:prstGeom>
          <a:noFill/>
          <a:ln w="762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7" name="Google Shape;576;p29">
            <a:extLst>
              <a:ext uri="{FF2B5EF4-FFF2-40B4-BE49-F238E27FC236}">
                <a16:creationId xmlns:a16="http://schemas.microsoft.com/office/drawing/2014/main" id="{A13ED945-11A6-252B-F9F1-3C66B6EEBDF4}"/>
              </a:ext>
            </a:extLst>
          </p:cNvPr>
          <p:cNvCxnSpPr/>
          <p:nvPr/>
        </p:nvCxnSpPr>
        <p:spPr>
          <a:xfrm rot="10800000" flipH="1">
            <a:off x="1091175" y="2206016"/>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8" name="Google Shape;577;p29">
            <a:extLst>
              <a:ext uri="{FF2B5EF4-FFF2-40B4-BE49-F238E27FC236}">
                <a16:creationId xmlns:a16="http://schemas.microsoft.com/office/drawing/2014/main" id="{E41818E9-78B5-5C04-C504-211F1035134B}"/>
              </a:ext>
            </a:extLst>
          </p:cNvPr>
          <p:cNvCxnSpPr/>
          <p:nvPr/>
        </p:nvCxnSpPr>
        <p:spPr>
          <a:xfrm rot="10800000" flipH="1">
            <a:off x="1091175" y="2476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59" name="Google Shape;578;p29">
            <a:extLst>
              <a:ext uri="{FF2B5EF4-FFF2-40B4-BE49-F238E27FC236}">
                <a16:creationId xmlns:a16="http://schemas.microsoft.com/office/drawing/2014/main" id="{BADE7373-397A-ACB7-2818-0EAE5630479B}"/>
              </a:ext>
            </a:extLst>
          </p:cNvPr>
          <p:cNvCxnSpPr/>
          <p:nvPr/>
        </p:nvCxnSpPr>
        <p:spPr>
          <a:xfrm>
            <a:off x="1091175" y="2611016"/>
            <a:ext cx="7791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3" name="Google Shape;579;p29">
            <a:extLst>
              <a:ext uri="{FF2B5EF4-FFF2-40B4-BE49-F238E27FC236}">
                <a16:creationId xmlns:a16="http://schemas.microsoft.com/office/drawing/2014/main" id="{E08ADDF8-3EF9-71AD-9717-F12C433D3236}"/>
              </a:ext>
            </a:extLst>
          </p:cNvPr>
          <p:cNvCxnSpPr/>
          <p:nvPr/>
        </p:nvCxnSpPr>
        <p:spPr>
          <a:xfrm>
            <a:off x="1091175" y="2611015"/>
            <a:ext cx="7791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4" name="Google Shape;580;p29">
            <a:extLst>
              <a:ext uri="{FF2B5EF4-FFF2-40B4-BE49-F238E27FC236}">
                <a16:creationId xmlns:a16="http://schemas.microsoft.com/office/drawing/2014/main" id="{DF381FA9-B6A9-4E6A-90D2-4A28DABEA272}"/>
              </a:ext>
            </a:extLst>
          </p:cNvPr>
          <p:cNvCxnSpPr/>
          <p:nvPr/>
        </p:nvCxnSpPr>
        <p:spPr>
          <a:xfrm>
            <a:off x="1091175" y="2611015"/>
            <a:ext cx="7791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5" name="Google Shape;581;p29">
            <a:extLst>
              <a:ext uri="{FF2B5EF4-FFF2-40B4-BE49-F238E27FC236}">
                <a16:creationId xmlns:a16="http://schemas.microsoft.com/office/drawing/2014/main" id="{F82A4964-63FC-A424-BDB6-C2DEA8B8D9BE}"/>
              </a:ext>
            </a:extLst>
          </p:cNvPr>
          <p:cNvCxnSpPr/>
          <p:nvPr/>
        </p:nvCxnSpPr>
        <p:spPr>
          <a:xfrm rot="10800000">
            <a:off x="3969264" y="2611016"/>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6" name="Google Shape;582;p29">
            <a:extLst>
              <a:ext uri="{FF2B5EF4-FFF2-40B4-BE49-F238E27FC236}">
                <a16:creationId xmlns:a16="http://schemas.microsoft.com/office/drawing/2014/main" id="{C938779C-0598-3184-153D-6811C1FDCCAD}"/>
              </a:ext>
            </a:extLst>
          </p:cNvPr>
          <p:cNvCxnSpPr/>
          <p:nvPr/>
        </p:nvCxnSpPr>
        <p:spPr>
          <a:xfrm rot="10800000">
            <a:off x="3180102" y="1935716"/>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7" name="Google Shape;583;p29">
            <a:extLst>
              <a:ext uri="{FF2B5EF4-FFF2-40B4-BE49-F238E27FC236}">
                <a16:creationId xmlns:a16="http://schemas.microsoft.com/office/drawing/2014/main" id="{E1E8C799-A744-BD2B-E080-03AC7C56026F}"/>
              </a:ext>
            </a:extLst>
          </p:cNvPr>
          <p:cNvCxnSpPr/>
          <p:nvPr/>
        </p:nvCxnSpPr>
        <p:spPr>
          <a:xfrm rot="10800000">
            <a:off x="3180102" y="2206016"/>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8" name="Google Shape;584;p29">
            <a:extLst>
              <a:ext uri="{FF2B5EF4-FFF2-40B4-BE49-F238E27FC236}">
                <a16:creationId xmlns:a16="http://schemas.microsoft.com/office/drawing/2014/main" id="{F27322DB-D2EE-309A-BB60-9C179D50A314}"/>
              </a:ext>
            </a:extLst>
          </p:cNvPr>
          <p:cNvCxnSpPr/>
          <p:nvPr/>
        </p:nvCxnSpPr>
        <p:spPr>
          <a:xfrm rot="10800000">
            <a:off x="3180102" y="2476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69" name="Google Shape;585;p29">
            <a:extLst>
              <a:ext uri="{FF2B5EF4-FFF2-40B4-BE49-F238E27FC236}">
                <a16:creationId xmlns:a16="http://schemas.microsoft.com/office/drawing/2014/main" id="{51259193-4DF9-9779-72A8-3064391184AF}"/>
              </a:ext>
            </a:extLst>
          </p:cNvPr>
          <p:cNvCxnSpPr/>
          <p:nvPr/>
        </p:nvCxnSpPr>
        <p:spPr>
          <a:xfrm flipH="1">
            <a:off x="3180102" y="2611016"/>
            <a:ext cx="789300" cy="13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0" name="Google Shape;586;p29">
            <a:extLst>
              <a:ext uri="{FF2B5EF4-FFF2-40B4-BE49-F238E27FC236}">
                <a16:creationId xmlns:a16="http://schemas.microsoft.com/office/drawing/2014/main" id="{A4B34A60-3DF4-6C24-98D5-138C793C91CD}"/>
              </a:ext>
            </a:extLst>
          </p:cNvPr>
          <p:cNvCxnSpPr/>
          <p:nvPr/>
        </p:nvCxnSpPr>
        <p:spPr>
          <a:xfrm flipH="1">
            <a:off x="3180102" y="2611015"/>
            <a:ext cx="789300" cy="4050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1" name="Google Shape;587;p29">
            <a:extLst>
              <a:ext uri="{FF2B5EF4-FFF2-40B4-BE49-F238E27FC236}">
                <a16:creationId xmlns:a16="http://schemas.microsoft.com/office/drawing/2014/main" id="{20EBE762-DCF7-8AA0-6C7D-8D6D8E97A1A4}"/>
              </a:ext>
            </a:extLst>
          </p:cNvPr>
          <p:cNvCxnSpPr/>
          <p:nvPr/>
        </p:nvCxnSpPr>
        <p:spPr>
          <a:xfrm flipH="1">
            <a:off x="3180102" y="2611015"/>
            <a:ext cx="789300" cy="67530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cxnSp>
        <p:nvCxnSpPr>
          <p:cNvPr id="72" name="Google Shape;588;p29">
            <a:extLst>
              <a:ext uri="{FF2B5EF4-FFF2-40B4-BE49-F238E27FC236}">
                <a16:creationId xmlns:a16="http://schemas.microsoft.com/office/drawing/2014/main" id="{11ACB5BF-7DCA-6C52-595A-95406BA2338A}"/>
              </a:ext>
            </a:extLst>
          </p:cNvPr>
          <p:cNvCxnSpPr/>
          <p:nvPr/>
        </p:nvCxnSpPr>
        <p:spPr>
          <a:xfrm rot="10800000">
            <a:off x="4370525" y="2611015"/>
            <a:ext cx="401400" cy="0"/>
          </a:xfrm>
          <a:prstGeom prst="straightConnector1">
            <a:avLst/>
          </a:prstGeom>
          <a:noFill/>
          <a:ln w="25400" cap="flat" cmpd="sng">
            <a:solidFill>
              <a:schemeClr val="tx1"/>
            </a:solidFill>
            <a:prstDash val="solid"/>
            <a:round/>
            <a:headEnd type="none" w="sm" len="sm"/>
            <a:tailEnd type="none" w="sm" len="sm"/>
          </a:ln>
          <a:effectLst>
            <a:outerShdw blurRad="38100" dist="25400" dir="5400000" rotWithShape="0">
              <a:srgbClr val="000000">
                <a:alpha val="40000"/>
              </a:srgbClr>
            </a:outerShdw>
          </a:effectLst>
        </p:spPr>
      </p:cxnSp>
      <p:sp>
        <p:nvSpPr>
          <p:cNvPr id="73" name="Google Shape;590;p29">
            <a:extLst>
              <a:ext uri="{FF2B5EF4-FFF2-40B4-BE49-F238E27FC236}">
                <a16:creationId xmlns:a16="http://schemas.microsoft.com/office/drawing/2014/main" id="{0CDE8C02-19B1-A0BE-2949-9DC82E8C8898}"/>
              </a:ext>
            </a:extLst>
          </p:cNvPr>
          <p:cNvSpPr txBox="1"/>
          <p:nvPr/>
        </p:nvSpPr>
        <p:spPr>
          <a:xfrm>
            <a:off x="6926100" y="1666919"/>
            <a:ext cx="4427700" cy="4524275"/>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Char char="•"/>
            </a:pPr>
            <a:r>
              <a:rPr lang="en" sz="2400" b="1" dirty="0">
                <a:solidFill>
                  <a:schemeClr val="dk1"/>
                </a:solidFill>
              </a:rPr>
              <a:t>Thread creation:</a:t>
            </a:r>
            <a:endParaRPr sz="2400" b="1" dirty="0">
              <a:solidFill>
                <a:schemeClr val="dk1"/>
              </a:solidFill>
            </a:endParaRPr>
          </a:p>
          <a:p>
            <a:pPr marL="914400" marR="0" lvl="1" indent="-342900" algn="l" rtl="0">
              <a:spcBef>
                <a:spcPts val="0"/>
              </a:spcBef>
              <a:spcAft>
                <a:spcPts val="0"/>
              </a:spcAft>
              <a:buClr>
                <a:schemeClr val="dk1"/>
              </a:buClr>
              <a:buSzPts val="1800"/>
              <a:buChar char="○"/>
            </a:pPr>
            <a:r>
              <a:rPr lang="en" sz="2400" dirty="0">
                <a:solidFill>
                  <a:schemeClr val="dk1"/>
                </a:solidFill>
              </a:rPr>
              <a:t>Spawn </a:t>
            </a:r>
            <a:r>
              <a:rPr lang="en" sz="2400" i="1" dirty="0">
                <a:solidFill>
                  <a:schemeClr val="dk1"/>
                </a:solidFill>
              </a:rPr>
              <a:t>N</a:t>
            </a:r>
            <a:r>
              <a:rPr lang="en" sz="2400" dirty="0">
                <a:solidFill>
                  <a:schemeClr val="dk1"/>
                </a:solidFill>
              </a:rPr>
              <a:t> threads</a:t>
            </a:r>
            <a:endParaRPr sz="2400" dirty="0">
              <a:solidFill>
                <a:schemeClr val="dk1"/>
              </a:solidFill>
            </a:endParaRPr>
          </a:p>
          <a:p>
            <a:pPr marL="457200" marR="0" lvl="0" indent="-342900" algn="l" rtl="0">
              <a:spcBef>
                <a:spcPts val="0"/>
              </a:spcBef>
              <a:spcAft>
                <a:spcPts val="0"/>
              </a:spcAft>
              <a:buClr>
                <a:schemeClr val="dk1"/>
              </a:buClr>
              <a:buSzPts val="1800"/>
              <a:buChar char="•"/>
            </a:pPr>
            <a:r>
              <a:rPr lang="en" sz="2400" b="1" dirty="0">
                <a:solidFill>
                  <a:schemeClr val="dk1"/>
                </a:solidFill>
              </a:rPr>
              <a:t>Work assignment:</a:t>
            </a:r>
            <a:endParaRPr sz="2400" b="1" dirty="0">
              <a:solidFill>
                <a:schemeClr val="dk1"/>
              </a:solidFill>
            </a:endParaRPr>
          </a:p>
          <a:p>
            <a:pPr marL="914400" marR="0" lvl="1" indent="-342900" algn="l" rtl="0">
              <a:spcBef>
                <a:spcPts val="0"/>
              </a:spcBef>
              <a:spcAft>
                <a:spcPts val="0"/>
              </a:spcAft>
              <a:buClr>
                <a:schemeClr val="dk1"/>
              </a:buClr>
              <a:buSzPts val="1800"/>
              <a:buChar char="○"/>
            </a:pPr>
            <a:r>
              <a:rPr lang="en-US" sz="2400" i="1" dirty="0">
                <a:solidFill>
                  <a:schemeClr val="dk1"/>
                </a:solidFill>
              </a:rPr>
              <a:t>Parallel</a:t>
            </a:r>
            <a:r>
              <a:rPr lang="en-US" sz="2400" dirty="0">
                <a:solidFill>
                  <a:schemeClr val="dk1"/>
                </a:solidFill>
              </a:rPr>
              <a:t>: Region of code for all threads</a:t>
            </a:r>
          </a:p>
          <a:p>
            <a:pPr marL="914400" marR="0" lvl="1" indent="-342900" algn="l" rtl="0">
              <a:spcBef>
                <a:spcPts val="0"/>
              </a:spcBef>
              <a:spcAft>
                <a:spcPts val="0"/>
              </a:spcAft>
              <a:buClr>
                <a:schemeClr val="dk1"/>
              </a:buClr>
              <a:buSzPts val="1800"/>
              <a:buChar char="○"/>
            </a:pPr>
            <a:r>
              <a:rPr lang="en-US" sz="2400" i="1" dirty="0">
                <a:solidFill>
                  <a:schemeClr val="dk1"/>
                </a:solidFill>
              </a:rPr>
              <a:t>Master</a:t>
            </a:r>
            <a:r>
              <a:rPr lang="en-US" sz="2400" dirty="0">
                <a:solidFill>
                  <a:schemeClr val="dk1"/>
                </a:solidFill>
              </a:rPr>
              <a:t>: Region of code for a single thread</a:t>
            </a:r>
          </a:p>
          <a:p>
            <a:pPr marL="571500" indent="-457200">
              <a:buClr>
                <a:schemeClr val="dk1"/>
              </a:buClr>
              <a:buSzPts val="1800"/>
              <a:buFont typeface="Arial" panose="020B0604020202020204" pitchFamily="34" charset="0"/>
              <a:buChar char="•"/>
            </a:pPr>
            <a:r>
              <a:rPr lang="en" sz="2400" b="1" dirty="0">
                <a:solidFill>
                  <a:schemeClr val="dk1"/>
                </a:solidFill>
              </a:rPr>
              <a:t>Communication:</a:t>
            </a:r>
            <a:endParaRPr sz="2400" b="1" dirty="0">
              <a:solidFill>
                <a:schemeClr val="dk1"/>
              </a:solidFill>
            </a:endParaRPr>
          </a:p>
          <a:p>
            <a:pPr marL="914400" marR="0" lvl="1" indent="-342900" algn="l" rtl="0">
              <a:spcBef>
                <a:spcPts val="0"/>
              </a:spcBef>
              <a:spcAft>
                <a:spcPts val="0"/>
              </a:spcAft>
              <a:buClr>
                <a:schemeClr val="dk1"/>
              </a:buClr>
              <a:buSzPts val="1800"/>
              <a:buChar char="○"/>
            </a:pPr>
            <a:r>
              <a:rPr lang="en" sz="2400" dirty="0">
                <a:solidFill>
                  <a:schemeClr val="dk1"/>
                </a:solidFill>
              </a:rPr>
              <a:t>Via shared memory</a:t>
            </a:r>
            <a:endParaRPr sz="2400" dirty="0">
              <a:solidFill>
                <a:schemeClr val="dk1"/>
              </a:solidFill>
            </a:endParaRPr>
          </a:p>
          <a:p>
            <a:pPr marL="914400" marR="0" lvl="1" indent="-342900" algn="l" rtl="0">
              <a:spcBef>
                <a:spcPts val="0"/>
              </a:spcBef>
              <a:spcAft>
                <a:spcPts val="0"/>
              </a:spcAft>
              <a:buClr>
                <a:schemeClr val="dk1"/>
              </a:buClr>
              <a:buSzPts val="1800"/>
              <a:buChar char="○"/>
            </a:pPr>
            <a:r>
              <a:rPr lang="en" sz="2400" dirty="0">
                <a:solidFill>
                  <a:schemeClr val="dk1"/>
                </a:solidFill>
              </a:rPr>
              <a:t>All threads wait at the end of the region (e.g., there is an execution </a:t>
            </a:r>
            <a:r>
              <a:rPr lang="en" sz="2400" i="1" dirty="0">
                <a:solidFill>
                  <a:schemeClr val="dk1"/>
                </a:solidFill>
              </a:rPr>
              <a:t>barrier</a:t>
            </a:r>
            <a:r>
              <a:rPr lang="en" sz="2400" dirty="0">
                <a:solidFill>
                  <a:schemeClr val="dk1"/>
                </a:solidFill>
              </a:rPr>
              <a:t>)</a:t>
            </a:r>
            <a:endParaRPr sz="2400" dirty="0">
              <a:solidFill>
                <a:schemeClr val="dk1"/>
              </a:solidFill>
            </a:endParaRPr>
          </a:p>
        </p:txBody>
      </p:sp>
      <p:sp>
        <p:nvSpPr>
          <p:cNvPr id="74" name="Google Shape;384;p21">
            <a:extLst>
              <a:ext uri="{FF2B5EF4-FFF2-40B4-BE49-F238E27FC236}">
                <a16:creationId xmlns:a16="http://schemas.microsoft.com/office/drawing/2014/main" id="{5E0BD21F-42EA-922A-31BE-9C51DC5067ED}"/>
              </a:ext>
            </a:extLst>
          </p:cNvPr>
          <p:cNvSpPr/>
          <p:nvPr/>
        </p:nvSpPr>
        <p:spPr>
          <a:xfrm rot="5400000">
            <a:off x="2361219" y="2415486"/>
            <a:ext cx="338000" cy="2878090"/>
          </a:xfrm>
          <a:prstGeom prst="rightBrace">
            <a:avLst>
              <a:gd name="adj1" fmla="val 8333"/>
              <a:gd name="adj2" fmla="val 50000"/>
            </a:avLst>
          </a:prstGeom>
          <a:noFill/>
          <a:ln w="34925" cap="flat" cmpd="sng">
            <a:solidFill>
              <a:srgbClr val="FF0000"/>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121900" tIns="60933" rIns="121900" bIns="60933" anchor="ctr" anchorCtr="0">
            <a:noAutofit/>
          </a:bodyPr>
          <a:lstStyle/>
          <a:p>
            <a:pPr algn="ctr"/>
            <a:endParaRPr sz="2400">
              <a:solidFill>
                <a:srgbClr val="FF0000"/>
              </a:solidFill>
              <a:latin typeface="Arial"/>
              <a:ea typeface="Arial"/>
              <a:cs typeface="Arial"/>
              <a:sym typeface="Arial"/>
            </a:endParaRPr>
          </a:p>
        </p:txBody>
      </p:sp>
      <p:sp>
        <p:nvSpPr>
          <p:cNvPr id="5" name="TextBox 4">
            <a:extLst>
              <a:ext uri="{FF2B5EF4-FFF2-40B4-BE49-F238E27FC236}">
                <a16:creationId xmlns:a16="http://schemas.microsoft.com/office/drawing/2014/main" id="{94AB5851-D8AE-6A00-C5BC-2B37F6DB080D}"/>
              </a:ext>
            </a:extLst>
          </p:cNvPr>
          <p:cNvSpPr txBox="1"/>
          <p:nvPr/>
        </p:nvSpPr>
        <p:spPr>
          <a:xfrm>
            <a:off x="2403670" y="2965002"/>
            <a:ext cx="313343" cy="369332"/>
          </a:xfrm>
          <a:prstGeom prst="rect">
            <a:avLst/>
          </a:prstGeom>
          <a:noFill/>
        </p:spPr>
        <p:txBody>
          <a:bodyPr wrap="square" rtlCol="0">
            <a:spAutoFit/>
          </a:bodyPr>
          <a:lstStyle/>
          <a:p>
            <a:r>
              <a:rPr lang="en-US" b="1" dirty="0"/>
              <a:t>⁞</a:t>
            </a:r>
          </a:p>
        </p:txBody>
      </p:sp>
      <p:cxnSp>
        <p:nvCxnSpPr>
          <p:cNvPr id="32" name="Google Shape;570;p29">
            <a:extLst>
              <a:ext uri="{FF2B5EF4-FFF2-40B4-BE49-F238E27FC236}">
                <a16:creationId xmlns:a16="http://schemas.microsoft.com/office/drawing/2014/main" id="{74453AA4-1B19-97D4-44FA-41B8EADE5735}"/>
              </a:ext>
            </a:extLst>
          </p:cNvPr>
          <p:cNvCxnSpPr/>
          <p:nvPr/>
        </p:nvCxnSpPr>
        <p:spPr>
          <a:xfrm>
            <a:off x="2630652" y="1937337"/>
            <a:ext cx="548640" cy="0"/>
          </a:xfrm>
          <a:prstGeom prst="straightConnector1">
            <a:avLst/>
          </a:prstGeom>
          <a:noFill/>
          <a:ln w="76200" cap="flat" cmpd="sng">
            <a:solidFill>
              <a:srgbClr val="FF0000"/>
            </a:solidFill>
            <a:prstDash val="solid"/>
            <a:round/>
            <a:headEnd type="none" w="sm" len="sm"/>
            <a:tailEnd type="none" w="sm" len="sm"/>
          </a:ln>
          <a:effectLst>
            <a:outerShdw blurRad="38100" dist="25400" dir="5400000" rotWithShape="0">
              <a:srgbClr val="000000">
                <a:alpha val="40000"/>
              </a:srgbClr>
            </a:outerShdw>
          </a:effectLst>
        </p:spPr>
      </p:cxnSp>
      <p:pic>
        <p:nvPicPr>
          <p:cNvPr id="34" name="Google Shape;619;p30" descr="A screenshot of a cell phone&#10;&#10;Description automatically generated">
            <a:extLst>
              <a:ext uri="{FF2B5EF4-FFF2-40B4-BE49-F238E27FC236}">
                <a16:creationId xmlns:a16="http://schemas.microsoft.com/office/drawing/2014/main" id="{100DCC41-B1BB-CD8B-D4A7-8D650305111E}"/>
              </a:ext>
            </a:extLst>
          </p:cNvPr>
          <p:cNvPicPr preferRelativeResize="0">
            <a:picLocks noChangeAspect="1"/>
          </p:cNvPicPr>
          <p:nvPr/>
        </p:nvPicPr>
        <p:blipFill rotWithShape="1">
          <a:blip r:embed="rId3">
            <a:alphaModFix/>
          </a:blip>
          <a:srcRect/>
          <a:stretch/>
        </p:blipFill>
        <p:spPr>
          <a:xfrm>
            <a:off x="251841" y="4626987"/>
            <a:ext cx="6675120" cy="2225040"/>
          </a:xfrm>
          <a:prstGeom prst="rect">
            <a:avLst/>
          </a:prstGeom>
          <a:noFill/>
          <a:ln>
            <a:noFill/>
          </a:ln>
        </p:spPr>
      </p:pic>
      <p:sp>
        <p:nvSpPr>
          <p:cNvPr id="33" name="TextBox 32">
            <a:extLst>
              <a:ext uri="{FF2B5EF4-FFF2-40B4-BE49-F238E27FC236}">
                <a16:creationId xmlns:a16="http://schemas.microsoft.com/office/drawing/2014/main" id="{5571D711-CBCA-4061-9496-C1B3AC65EC56}"/>
              </a:ext>
            </a:extLst>
          </p:cNvPr>
          <p:cNvSpPr txBox="1"/>
          <p:nvPr/>
        </p:nvSpPr>
        <p:spPr>
          <a:xfrm flipH="1">
            <a:off x="3897749" y="5134710"/>
            <a:ext cx="3240995" cy="369332"/>
          </a:xfrm>
          <a:prstGeom prst="rect">
            <a:avLst/>
          </a:prstGeom>
          <a:solidFill>
            <a:schemeClr val="bg1"/>
          </a:solidFill>
        </p:spPr>
        <p:txBody>
          <a:bodyPr wrap="square" rtlCol="0">
            <a:spAutoFit/>
          </a:bodyPr>
          <a:lstStyle/>
          <a:p>
            <a:r>
              <a:rPr lang="en-US" b="1" dirty="0" err="1">
                <a:latin typeface="Courier New" panose="02070309020205020404" pitchFamily="49" charset="0"/>
                <a:cs typeface="Courier New" panose="02070309020205020404" pitchFamily="49" charset="0"/>
              </a:rPr>
              <a:t>omp_get_thread_num</a:t>
            </a:r>
            <a:r>
              <a:rPr lang="en-US" b="1" dirty="0">
                <a:latin typeface="Courier New" panose="02070309020205020404" pitchFamily="49" charset="0"/>
                <a:cs typeface="Courier New" panose="02070309020205020404" pitchFamily="49" charset="0"/>
              </a:rPr>
              <a:t>());</a:t>
            </a:r>
            <a:endParaRPr lang="en-US" b="1" dirty="0"/>
          </a:p>
        </p:txBody>
      </p:sp>
      <p:sp>
        <p:nvSpPr>
          <p:cNvPr id="35" name="Callout: Bent Line 34">
            <a:extLst>
              <a:ext uri="{FF2B5EF4-FFF2-40B4-BE49-F238E27FC236}">
                <a16:creationId xmlns:a16="http://schemas.microsoft.com/office/drawing/2014/main" id="{8B40D550-AF95-D58F-2952-347869D43B4E}"/>
              </a:ext>
            </a:extLst>
          </p:cNvPr>
          <p:cNvSpPr/>
          <p:nvPr/>
        </p:nvSpPr>
        <p:spPr>
          <a:xfrm>
            <a:off x="602815" y="5454387"/>
            <a:ext cx="4616073" cy="1082599"/>
          </a:xfrm>
          <a:prstGeom prst="borderCallout2">
            <a:avLst>
              <a:gd name="adj1" fmla="val 15990"/>
              <a:gd name="adj2" fmla="val 100029"/>
              <a:gd name="adj3" fmla="val 15438"/>
              <a:gd name="adj4" fmla="val 136043"/>
              <a:gd name="adj5" fmla="val -109841"/>
              <a:gd name="adj6" fmla="val 14882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Tree>
    <p:extLst>
      <p:ext uri="{BB962C8B-B14F-4D97-AF65-F5344CB8AC3E}">
        <p14:creationId xmlns:p14="http://schemas.microsoft.com/office/powerpoint/2010/main" val="6601977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6957-8BC5-4F51-AD15-F8EA1E4ED252}"/>
              </a:ext>
            </a:extLst>
          </p:cNvPr>
          <p:cNvSpPr>
            <a:spLocks noGrp="1"/>
          </p:cNvSpPr>
          <p:nvPr>
            <p:ph type="title"/>
          </p:nvPr>
        </p:nvSpPr>
        <p:spPr/>
        <p:txBody>
          <a:bodyPr>
            <a:normAutofit/>
          </a:bodyPr>
          <a:lstStyle/>
          <a:p>
            <a:r>
              <a:rPr lang="en-US" dirty="0"/>
              <a:t>Load/Compute/Store Functions Execute in Parallel on Device Through Pipelining</a:t>
            </a:r>
          </a:p>
        </p:txBody>
      </p:sp>
      <p:sp>
        <p:nvSpPr>
          <p:cNvPr id="3" name="Content Placeholder 2">
            <a:extLst>
              <a:ext uri="{FF2B5EF4-FFF2-40B4-BE49-F238E27FC236}">
                <a16:creationId xmlns:a16="http://schemas.microsoft.com/office/drawing/2014/main" id="{8D1BE8CA-6BFA-48FA-935D-9085D82277E0}"/>
              </a:ext>
            </a:extLst>
          </p:cNvPr>
          <p:cNvSpPr>
            <a:spLocks noGrp="1"/>
          </p:cNvSpPr>
          <p:nvPr>
            <p:ph idx="1"/>
          </p:nvPr>
        </p:nvSpPr>
        <p:spPr>
          <a:xfrm>
            <a:off x="838200" y="1837817"/>
            <a:ext cx="10515600" cy="4351338"/>
          </a:xfrm>
        </p:spPr>
        <p:txBody>
          <a:bodyPr/>
          <a:lstStyle/>
          <a:p>
            <a:r>
              <a:rPr lang="en-US" dirty="0"/>
              <a:t>Dataflow diagram:</a:t>
            </a:r>
          </a:p>
        </p:txBody>
      </p:sp>
      <p:grpSp>
        <p:nvGrpSpPr>
          <p:cNvPr id="18" name="Group 17">
            <a:extLst>
              <a:ext uri="{FF2B5EF4-FFF2-40B4-BE49-F238E27FC236}">
                <a16:creationId xmlns:a16="http://schemas.microsoft.com/office/drawing/2014/main" id="{B9D22AD2-7293-46DE-9235-48EFC55A260F}"/>
              </a:ext>
            </a:extLst>
          </p:cNvPr>
          <p:cNvGrpSpPr/>
          <p:nvPr/>
        </p:nvGrpSpPr>
        <p:grpSpPr>
          <a:xfrm>
            <a:off x="1584960" y="2439924"/>
            <a:ext cx="9046464" cy="3798381"/>
            <a:chOff x="1584960" y="2439924"/>
            <a:chExt cx="9046464" cy="3798381"/>
          </a:xfrm>
        </p:grpSpPr>
        <p:sp>
          <p:nvSpPr>
            <p:cNvPr id="4" name="Flowchart: Process 3">
              <a:extLst>
                <a:ext uri="{FF2B5EF4-FFF2-40B4-BE49-F238E27FC236}">
                  <a16:creationId xmlns:a16="http://schemas.microsoft.com/office/drawing/2014/main" id="{D3F7AEA0-F454-456F-A9B3-4FBE564D5EE7}"/>
                </a:ext>
              </a:extLst>
            </p:cNvPr>
            <p:cNvSpPr/>
            <p:nvPr/>
          </p:nvSpPr>
          <p:spPr>
            <a:xfrm>
              <a:off x="4748784"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compute_add</a:t>
              </a:r>
              <a:endParaRPr lang="en-US" sz="2800" dirty="0"/>
            </a:p>
          </p:txBody>
        </p:sp>
        <p:sp>
          <p:nvSpPr>
            <p:cNvPr id="5" name="Flowchart: Process 4">
              <a:extLst>
                <a:ext uri="{FF2B5EF4-FFF2-40B4-BE49-F238E27FC236}">
                  <a16:creationId xmlns:a16="http://schemas.microsoft.com/office/drawing/2014/main" id="{D131C43C-C22C-440E-A8F6-7EA47ED6DF05}"/>
                </a:ext>
              </a:extLst>
            </p:cNvPr>
            <p:cNvSpPr/>
            <p:nvPr/>
          </p:nvSpPr>
          <p:spPr>
            <a:xfrm>
              <a:off x="7912608"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in2_stream</a:t>
              </a:r>
            </a:p>
          </p:txBody>
        </p:sp>
        <p:sp>
          <p:nvSpPr>
            <p:cNvPr id="6" name="Flowchart: Process 5">
              <a:extLst>
                <a:ext uri="{FF2B5EF4-FFF2-40B4-BE49-F238E27FC236}">
                  <a16:creationId xmlns:a16="http://schemas.microsoft.com/office/drawing/2014/main" id="{0A1717C4-6A17-4F34-926D-21B011CA0188}"/>
                </a:ext>
              </a:extLst>
            </p:cNvPr>
            <p:cNvSpPr/>
            <p:nvPr/>
          </p:nvSpPr>
          <p:spPr>
            <a:xfrm>
              <a:off x="1584960"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in1_stream</a:t>
              </a:r>
            </a:p>
          </p:txBody>
        </p:sp>
        <p:sp>
          <p:nvSpPr>
            <p:cNvPr id="7" name="Arrow: Right 6">
              <a:extLst>
                <a:ext uri="{FF2B5EF4-FFF2-40B4-BE49-F238E27FC236}">
                  <a16:creationId xmlns:a16="http://schemas.microsoft.com/office/drawing/2014/main" id="{F3CB70FC-24F0-46A3-8FC5-2653B7E14D3C}"/>
                </a:ext>
              </a:extLst>
            </p:cNvPr>
            <p:cNvSpPr/>
            <p:nvPr/>
          </p:nvSpPr>
          <p:spPr>
            <a:xfrm>
              <a:off x="4279392" y="3704844"/>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627BC06-F324-4F6C-B58D-10ED404669A2}"/>
                </a:ext>
              </a:extLst>
            </p:cNvPr>
            <p:cNvSpPr/>
            <p:nvPr/>
          </p:nvSpPr>
          <p:spPr>
            <a:xfrm rot="10800000">
              <a:off x="7455408" y="371094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12880CEE-BF99-4565-918D-6B854FBE9355}"/>
                </a:ext>
              </a:extLst>
            </p:cNvPr>
            <p:cNvSpPr/>
            <p:nvPr/>
          </p:nvSpPr>
          <p:spPr>
            <a:xfrm>
              <a:off x="1584960"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load_input</a:t>
              </a:r>
              <a:endParaRPr lang="en-US" sz="2800" dirty="0"/>
            </a:p>
          </p:txBody>
        </p:sp>
        <p:sp>
          <p:nvSpPr>
            <p:cNvPr id="10" name="Flowchart: Process 9">
              <a:extLst>
                <a:ext uri="{FF2B5EF4-FFF2-40B4-BE49-F238E27FC236}">
                  <a16:creationId xmlns:a16="http://schemas.microsoft.com/office/drawing/2014/main" id="{FECCAD1B-824B-4554-8594-2DE7CCD3D5E5}"/>
                </a:ext>
              </a:extLst>
            </p:cNvPr>
            <p:cNvSpPr/>
            <p:nvPr/>
          </p:nvSpPr>
          <p:spPr>
            <a:xfrm>
              <a:off x="7912608"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load_input</a:t>
              </a:r>
              <a:endParaRPr lang="en-US" sz="2800" dirty="0"/>
            </a:p>
          </p:txBody>
        </p:sp>
        <p:sp>
          <p:nvSpPr>
            <p:cNvPr id="11" name="Arrow: Right 10">
              <a:extLst>
                <a:ext uri="{FF2B5EF4-FFF2-40B4-BE49-F238E27FC236}">
                  <a16:creationId xmlns:a16="http://schemas.microsoft.com/office/drawing/2014/main" id="{AE82E98C-70E8-41EC-84B3-43EA8B27EB21}"/>
                </a:ext>
              </a:extLst>
            </p:cNvPr>
            <p:cNvSpPr/>
            <p:nvPr/>
          </p:nvSpPr>
          <p:spPr>
            <a:xfrm rot="5400000">
              <a:off x="2657856" y="317373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C61D31B-815E-401B-85FF-7C46F45B326B}"/>
                </a:ext>
              </a:extLst>
            </p:cNvPr>
            <p:cNvSpPr/>
            <p:nvPr/>
          </p:nvSpPr>
          <p:spPr>
            <a:xfrm rot="5400000">
              <a:off x="9025128" y="3163062"/>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Up 12">
              <a:extLst>
                <a:ext uri="{FF2B5EF4-FFF2-40B4-BE49-F238E27FC236}">
                  <a16:creationId xmlns:a16="http://schemas.microsoft.com/office/drawing/2014/main" id="{CB10EF80-CE61-4CD8-A8FE-A4F528EB23EF}"/>
                </a:ext>
              </a:extLst>
            </p:cNvPr>
            <p:cNvSpPr/>
            <p:nvPr/>
          </p:nvSpPr>
          <p:spPr>
            <a:xfrm rot="5400000">
              <a:off x="6486144" y="3608832"/>
              <a:ext cx="963168" cy="1938528"/>
            </a:xfrm>
            <a:prstGeom prst="bentUpArrow">
              <a:avLst>
                <a:gd name="adj1" fmla="val 14434"/>
                <a:gd name="adj2" fmla="val 236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a:extLst>
                <a:ext uri="{FF2B5EF4-FFF2-40B4-BE49-F238E27FC236}">
                  <a16:creationId xmlns:a16="http://schemas.microsoft.com/office/drawing/2014/main" id="{A104A7B0-73E6-4AB5-B40C-2C971D989011}"/>
                </a:ext>
              </a:extLst>
            </p:cNvPr>
            <p:cNvSpPr/>
            <p:nvPr/>
          </p:nvSpPr>
          <p:spPr>
            <a:xfrm>
              <a:off x="7918704" y="4562856"/>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out_stream</a:t>
              </a:r>
              <a:endParaRPr lang="en-US" sz="2800" dirty="0"/>
            </a:p>
          </p:txBody>
        </p:sp>
        <p:sp>
          <p:nvSpPr>
            <p:cNvPr id="15" name="Arrow: Right 14">
              <a:extLst>
                <a:ext uri="{FF2B5EF4-FFF2-40B4-BE49-F238E27FC236}">
                  <a16:creationId xmlns:a16="http://schemas.microsoft.com/office/drawing/2014/main" id="{506827CD-0B9B-4912-9D6A-FC81D88FE5BC}"/>
                </a:ext>
              </a:extLst>
            </p:cNvPr>
            <p:cNvSpPr/>
            <p:nvPr/>
          </p:nvSpPr>
          <p:spPr>
            <a:xfrm rot="5400000">
              <a:off x="9043416" y="530275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15">
              <a:extLst>
                <a:ext uri="{FF2B5EF4-FFF2-40B4-BE49-F238E27FC236}">
                  <a16:creationId xmlns:a16="http://schemas.microsoft.com/office/drawing/2014/main" id="{73E15123-8551-4124-9B33-BEDD2F5593E9}"/>
                </a:ext>
              </a:extLst>
            </p:cNvPr>
            <p:cNvSpPr/>
            <p:nvPr/>
          </p:nvSpPr>
          <p:spPr>
            <a:xfrm>
              <a:off x="7936992" y="5646611"/>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store_result</a:t>
              </a:r>
              <a:endParaRPr lang="en-US" sz="2800" dirty="0"/>
            </a:p>
          </p:txBody>
        </p:sp>
        <p:sp>
          <p:nvSpPr>
            <p:cNvPr id="17" name="Flowchart: Process 16">
              <a:extLst>
                <a:ext uri="{FF2B5EF4-FFF2-40B4-BE49-F238E27FC236}">
                  <a16:creationId xmlns:a16="http://schemas.microsoft.com/office/drawing/2014/main" id="{185BCDDC-FC0D-46CB-807B-9FDCD12EA83D}"/>
                </a:ext>
              </a:extLst>
            </p:cNvPr>
            <p:cNvSpPr/>
            <p:nvPr/>
          </p:nvSpPr>
          <p:spPr>
            <a:xfrm>
              <a:off x="4748784" y="5650041"/>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global memory</a:t>
              </a:r>
            </a:p>
          </p:txBody>
        </p:sp>
        <p:sp>
          <p:nvSpPr>
            <p:cNvPr id="19" name="Arrow: Right 18">
              <a:extLst>
                <a:ext uri="{FF2B5EF4-FFF2-40B4-BE49-F238E27FC236}">
                  <a16:creationId xmlns:a16="http://schemas.microsoft.com/office/drawing/2014/main" id="{D5ED6A7D-01A4-49C4-9D7D-2EB142733ACC}"/>
                </a:ext>
              </a:extLst>
            </p:cNvPr>
            <p:cNvSpPr/>
            <p:nvPr/>
          </p:nvSpPr>
          <p:spPr>
            <a:xfrm rot="10800000">
              <a:off x="7473696" y="5840921"/>
              <a:ext cx="468630" cy="16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a:extLst>
                <a:ext uri="{FF2B5EF4-FFF2-40B4-BE49-F238E27FC236}">
                  <a16:creationId xmlns:a16="http://schemas.microsoft.com/office/drawing/2014/main" id="{A465D79D-1178-4F63-A6B5-1CAF02F0FB94}"/>
                </a:ext>
              </a:extLst>
            </p:cNvPr>
            <p:cNvSpPr/>
            <p:nvPr/>
          </p:nvSpPr>
          <p:spPr>
            <a:xfrm>
              <a:off x="4779263" y="2460403"/>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global memory</a:t>
              </a:r>
            </a:p>
          </p:txBody>
        </p:sp>
        <p:sp>
          <p:nvSpPr>
            <p:cNvPr id="21" name="Arrow: Right 20">
              <a:extLst>
                <a:ext uri="{FF2B5EF4-FFF2-40B4-BE49-F238E27FC236}">
                  <a16:creationId xmlns:a16="http://schemas.microsoft.com/office/drawing/2014/main" id="{C11F99A2-D670-4213-9D6D-B9349E90229D}"/>
                </a:ext>
              </a:extLst>
            </p:cNvPr>
            <p:cNvSpPr/>
            <p:nvPr/>
          </p:nvSpPr>
          <p:spPr>
            <a:xfrm rot="10800000">
              <a:off x="4279392" y="269417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0CCA08C-21D1-43E5-9310-D5717622682C}"/>
                </a:ext>
              </a:extLst>
            </p:cNvPr>
            <p:cNvSpPr/>
            <p:nvPr/>
          </p:nvSpPr>
          <p:spPr>
            <a:xfrm>
              <a:off x="7455408" y="268486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73241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48FA-8280-4666-B74D-F5C6A867CEB0}"/>
              </a:ext>
            </a:extLst>
          </p:cNvPr>
          <p:cNvSpPr>
            <a:spLocks noGrp="1"/>
          </p:cNvSpPr>
          <p:nvPr>
            <p:ph type="title"/>
          </p:nvPr>
        </p:nvSpPr>
        <p:spPr/>
        <p:txBody>
          <a:bodyPr/>
          <a:lstStyle/>
          <a:p>
            <a:r>
              <a:rPr lang="en-US" dirty="0"/>
              <a:t>Vector Addition Example</a:t>
            </a:r>
          </a:p>
        </p:txBody>
      </p:sp>
      <p:sp>
        <p:nvSpPr>
          <p:cNvPr id="3" name="Content Placeholder 2">
            <a:extLst>
              <a:ext uri="{FF2B5EF4-FFF2-40B4-BE49-F238E27FC236}">
                <a16:creationId xmlns:a16="http://schemas.microsoft.com/office/drawing/2014/main" id="{BC551544-25CC-4856-9194-18F1C1433069}"/>
              </a:ext>
            </a:extLst>
          </p:cNvPr>
          <p:cNvSpPr>
            <a:spLocks noGrp="1"/>
          </p:cNvSpPr>
          <p:nvPr>
            <p:ph idx="1"/>
          </p:nvPr>
        </p:nvSpPr>
        <p:spPr/>
        <p:txBody>
          <a:bodyPr/>
          <a:lstStyle/>
          <a:p>
            <a:r>
              <a:rPr lang="en-US" dirty="0"/>
              <a:t>Vector Addition example has two component C++ source files: </a:t>
            </a:r>
            <a:r>
              <a:rPr lang="en-US" i="1" dirty="0"/>
              <a:t>vadd.cpp </a:t>
            </a:r>
            <a:r>
              <a:rPr lang="en-US" dirty="0"/>
              <a:t>and </a:t>
            </a:r>
            <a:r>
              <a:rPr lang="en-US" i="1" dirty="0"/>
              <a:t>host.cpp</a:t>
            </a:r>
          </a:p>
          <a:p>
            <a:r>
              <a:rPr lang="en-US" i="1" dirty="0"/>
              <a:t>vadd.cpp</a:t>
            </a:r>
            <a:r>
              <a:rPr lang="en-US" dirty="0"/>
              <a:t> contains code that will be synthesized into a register-transfer level (RTL) digital circuit design and execute on an FPGA (in accelerated hardware) board connected to a computer system’s PCIe bus</a:t>
            </a:r>
          </a:p>
          <a:p>
            <a:r>
              <a:rPr lang="en-US" i="1" dirty="0"/>
              <a:t>host.cpp</a:t>
            </a:r>
            <a:r>
              <a:rPr lang="en-US" dirty="0"/>
              <a:t> contains “driver” code that will execute on a computer system’s standard CPUs</a:t>
            </a:r>
          </a:p>
          <a:p>
            <a:r>
              <a:rPr lang="en-US" dirty="0"/>
              <a:t>Uses OpenCL</a:t>
            </a:r>
            <a:r>
              <a:rPr lang="en-US" sz="2800" b="0" i="0" dirty="0">
                <a:solidFill>
                  <a:srgbClr val="000000"/>
                </a:solidFill>
                <a:effectLst/>
              </a:rPr>
              <a:t>™</a:t>
            </a:r>
            <a:r>
              <a:rPr lang="en-US" dirty="0"/>
              <a:t> framework (Open Computing Language)</a:t>
            </a:r>
          </a:p>
        </p:txBody>
      </p:sp>
    </p:spTree>
    <p:extLst>
      <p:ext uri="{BB962C8B-B14F-4D97-AF65-F5344CB8AC3E}">
        <p14:creationId xmlns:p14="http://schemas.microsoft.com/office/powerpoint/2010/main" val="29462977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28C5-6C26-494C-97FA-1849A0EDA222}"/>
              </a:ext>
            </a:extLst>
          </p:cNvPr>
          <p:cNvSpPr>
            <a:spLocks noGrp="1"/>
          </p:cNvSpPr>
          <p:nvPr>
            <p:ph type="title"/>
          </p:nvPr>
        </p:nvSpPr>
        <p:spPr/>
        <p:txBody>
          <a:bodyPr/>
          <a:lstStyle/>
          <a:p>
            <a:r>
              <a:rPr lang="en-US" i="1" dirty="0"/>
              <a:t>host.cpp</a:t>
            </a:r>
            <a:r>
              <a:rPr lang="en-US" dirty="0"/>
              <a:t>: Allocate Host Memory for Vectors</a:t>
            </a:r>
          </a:p>
        </p:txBody>
      </p:sp>
      <p:sp>
        <p:nvSpPr>
          <p:cNvPr id="3" name="Content Placeholder 2">
            <a:extLst>
              <a:ext uri="{FF2B5EF4-FFF2-40B4-BE49-F238E27FC236}">
                <a16:creationId xmlns:a16="http://schemas.microsoft.com/office/drawing/2014/main" id="{B87975BE-EB73-4381-AF21-F08B03BB1C79}"/>
              </a:ext>
            </a:extLst>
          </p:cNvPr>
          <p:cNvSpPr>
            <a:spLocks noGrp="1"/>
          </p:cNvSpPr>
          <p:nvPr>
            <p:ph idx="1"/>
          </p:nvPr>
        </p:nvSpPr>
        <p:spPr/>
        <p:txBody>
          <a:bodyPr>
            <a:normAutofit/>
          </a:bodyPr>
          <a:lstStyle/>
          <a:p>
            <a:pPr marL="0" indent="0">
              <a:buNone/>
            </a:pPr>
            <a:r>
              <a:rPr lang="en-US" sz="1800" dirty="0">
                <a:cs typeface="Courier New" panose="02070309020205020404" pitchFamily="49" charset="0"/>
              </a:rPr>
              <a:t>Allocate memory on host for CPU to store a vector of 4x2</a:t>
            </a:r>
            <a:r>
              <a:rPr lang="en-US" sz="1800" baseline="30000" dirty="0">
                <a:cs typeface="Courier New" panose="02070309020205020404" pitchFamily="49" charset="0"/>
              </a:rPr>
              <a:t>10</a:t>
            </a:r>
            <a:r>
              <a:rPr lang="en-US" sz="1800" dirty="0">
                <a:cs typeface="Courier New" panose="02070309020205020404" pitchFamily="49" charset="0"/>
              </a:rPr>
              <a:t> 32-bit integers</a:t>
            </a:r>
          </a:p>
          <a:p>
            <a:pPr marL="0" indent="0">
              <a:buNone/>
            </a:pPr>
            <a:endParaRPr lang="en-US" sz="1800" dirty="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#define DATA_SIZE 4096</a:t>
            </a:r>
          </a:p>
          <a:p>
            <a:pPr marL="0" indent="0">
              <a:buNone/>
            </a:pPr>
            <a:r>
              <a:rPr lang="en-US" sz="1800" dirty="0">
                <a:latin typeface="Courier New" panose="02070309020205020404" pitchFamily="49" charset="0"/>
                <a:cs typeface="Courier New" panose="02070309020205020404" pitchFamily="49" charset="0"/>
              </a:rPr>
              <a:t>std::vector&lt;int, </a:t>
            </a:r>
            <a:r>
              <a:rPr lang="en-US" sz="1800" dirty="0" err="1">
                <a:latin typeface="Courier New" panose="02070309020205020404" pitchFamily="49" charset="0"/>
                <a:cs typeface="Courier New" panose="02070309020205020404" pitchFamily="49" charset="0"/>
              </a:rPr>
              <a:t>aligned_allocator</a:t>
            </a:r>
            <a:r>
              <a:rPr lang="en-US" sz="1800" dirty="0">
                <a:latin typeface="Courier New" panose="02070309020205020404" pitchFamily="49" charset="0"/>
                <a:cs typeface="Courier New" panose="02070309020205020404" pitchFamily="49" charset="0"/>
              </a:rPr>
              <a:t>&lt;int&gt; &gt; source_in1(DATA_SIZE);</a:t>
            </a:r>
          </a:p>
          <a:p>
            <a:pPr marL="0" indent="0">
              <a:buNone/>
            </a:pPr>
            <a:r>
              <a:rPr lang="en-US" sz="1800" dirty="0">
                <a:latin typeface="Courier New" panose="02070309020205020404" pitchFamily="49" charset="0"/>
                <a:cs typeface="Courier New" panose="02070309020205020404" pitchFamily="49" charset="0"/>
              </a:rPr>
              <a:t>std::vector&lt;int, </a:t>
            </a:r>
            <a:r>
              <a:rPr lang="en-US" sz="1800" dirty="0" err="1">
                <a:latin typeface="Courier New" panose="02070309020205020404" pitchFamily="49" charset="0"/>
                <a:cs typeface="Courier New" panose="02070309020205020404" pitchFamily="49" charset="0"/>
              </a:rPr>
              <a:t>aligned_allocator</a:t>
            </a:r>
            <a:r>
              <a:rPr lang="en-US" sz="1800" dirty="0">
                <a:latin typeface="Courier New" panose="02070309020205020404" pitchFamily="49" charset="0"/>
                <a:cs typeface="Courier New" panose="02070309020205020404" pitchFamily="49" charset="0"/>
              </a:rPr>
              <a:t>&lt;int&gt; &gt; source_in2(DATA_SIZE);</a:t>
            </a:r>
          </a:p>
          <a:p>
            <a:pPr marL="0" indent="0">
              <a:buNone/>
            </a:pPr>
            <a:r>
              <a:rPr lang="en-US" sz="1800" dirty="0">
                <a:latin typeface="Courier New" panose="02070309020205020404" pitchFamily="49" charset="0"/>
                <a:cs typeface="Courier New" panose="02070309020205020404" pitchFamily="49" charset="0"/>
              </a:rPr>
              <a:t>std::vector&lt;int, </a:t>
            </a:r>
            <a:r>
              <a:rPr lang="en-US" sz="1800" dirty="0" err="1">
                <a:latin typeface="Courier New" panose="02070309020205020404" pitchFamily="49" charset="0"/>
                <a:cs typeface="Courier New" panose="02070309020205020404" pitchFamily="49" charset="0"/>
              </a:rPr>
              <a:t>aligned_allocator</a:t>
            </a:r>
            <a:r>
              <a:rPr lang="en-US" sz="1800" dirty="0">
                <a:latin typeface="Courier New" panose="02070309020205020404" pitchFamily="49" charset="0"/>
                <a:cs typeface="Courier New" panose="02070309020205020404" pitchFamily="49" charset="0"/>
              </a:rPr>
              <a:t>&lt;int&gt; &gt; </a:t>
            </a:r>
            <a:r>
              <a:rPr lang="en-US" sz="1800" dirty="0" err="1">
                <a:latin typeface="Courier New" panose="02070309020205020404" pitchFamily="49" charset="0"/>
                <a:cs typeface="Courier New" panose="02070309020205020404" pitchFamily="49" charset="0"/>
              </a:rPr>
              <a:t>source_hw_results</a:t>
            </a:r>
            <a:r>
              <a:rPr lang="en-US" sz="1800" dirty="0">
                <a:latin typeface="Courier New" panose="02070309020205020404" pitchFamily="49" charset="0"/>
                <a:cs typeface="Courier New" panose="02070309020205020404" pitchFamily="49" charset="0"/>
              </a:rPr>
              <a:t>(DATA_SIZE);</a:t>
            </a:r>
          </a:p>
          <a:p>
            <a:pPr marL="0" indent="0">
              <a:buNone/>
            </a:pPr>
            <a:r>
              <a:rPr lang="en-US" sz="1800" dirty="0">
                <a:latin typeface="Courier New" panose="02070309020205020404" pitchFamily="49" charset="0"/>
                <a:cs typeface="Courier New" panose="02070309020205020404" pitchFamily="49" charset="0"/>
              </a:rPr>
              <a:t>std::vector&lt;int, </a:t>
            </a:r>
            <a:r>
              <a:rPr lang="en-US" sz="1800" dirty="0" err="1">
                <a:latin typeface="Courier New" panose="02070309020205020404" pitchFamily="49" charset="0"/>
                <a:cs typeface="Courier New" panose="02070309020205020404" pitchFamily="49" charset="0"/>
              </a:rPr>
              <a:t>aligned_allocator</a:t>
            </a:r>
            <a:r>
              <a:rPr lang="en-US" sz="1800" dirty="0">
                <a:latin typeface="Courier New" panose="02070309020205020404" pitchFamily="49" charset="0"/>
                <a:cs typeface="Courier New" panose="02070309020205020404" pitchFamily="49" charset="0"/>
              </a:rPr>
              <a:t>&lt;int&gt; &gt; </a:t>
            </a:r>
            <a:r>
              <a:rPr lang="en-US" sz="1800" dirty="0" err="1">
                <a:latin typeface="Courier New" panose="02070309020205020404" pitchFamily="49" charset="0"/>
                <a:cs typeface="Courier New" panose="02070309020205020404" pitchFamily="49" charset="0"/>
              </a:rPr>
              <a:t>source_sw_results</a:t>
            </a:r>
            <a:r>
              <a:rPr lang="en-US" sz="1800" dirty="0">
                <a:latin typeface="Courier New" panose="02070309020205020404" pitchFamily="49" charset="0"/>
                <a:cs typeface="Courier New" panose="02070309020205020404" pitchFamily="49" charset="0"/>
              </a:rPr>
              <a:t>(DATA_SIZE);</a:t>
            </a:r>
          </a:p>
        </p:txBody>
      </p:sp>
    </p:spTree>
    <p:extLst>
      <p:ext uri="{BB962C8B-B14F-4D97-AF65-F5344CB8AC3E}">
        <p14:creationId xmlns:p14="http://schemas.microsoft.com/office/powerpoint/2010/main" val="6194196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6BB2-6A3C-439D-8C67-D82F938C7D50}"/>
              </a:ext>
            </a:extLst>
          </p:cNvPr>
          <p:cNvSpPr>
            <a:spLocks noGrp="1"/>
          </p:cNvSpPr>
          <p:nvPr>
            <p:ph type="title"/>
          </p:nvPr>
        </p:nvSpPr>
        <p:spPr/>
        <p:txBody>
          <a:bodyPr/>
          <a:lstStyle/>
          <a:p>
            <a:r>
              <a:rPr lang="en-US" i="1" dirty="0"/>
              <a:t>host.cpp</a:t>
            </a:r>
            <a:r>
              <a:rPr lang="en-US" dirty="0"/>
              <a:t>: Populate Vectors with Integer Data</a:t>
            </a:r>
          </a:p>
        </p:txBody>
      </p:sp>
      <p:sp>
        <p:nvSpPr>
          <p:cNvPr id="3" name="Content Placeholder 2">
            <a:extLst>
              <a:ext uri="{FF2B5EF4-FFF2-40B4-BE49-F238E27FC236}">
                <a16:creationId xmlns:a16="http://schemas.microsoft.com/office/drawing/2014/main" id="{D8F7CDCE-A42B-462C-8954-D63F698DDE16}"/>
              </a:ext>
            </a:extLst>
          </p:cNvPr>
          <p:cNvSpPr>
            <a:spLocks noGrp="1"/>
          </p:cNvSpPr>
          <p:nvPr>
            <p:ph idx="1"/>
          </p:nvPr>
        </p:nvSpPr>
        <p:spPr/>
        <p:txBody>
          <a:bodyPr>
            <a:normAutofit fontScale="92500" lnSpcReduction="10000"/>
          </a:bodyPr>
          <a:lstStyle/>
          <a:p>
            <a:r>
              <a:rPr lang="en-US" sz="2800" dirty="0">
                <a:cs typeface="Courier New" panose="02070309020205020404" pitchFamily="49" charset="0"/>
              </a:rPr>
              <a:t>The </a:t>
            </a:r>
            <a:r>
              <a:rPr lang="en-US" sz="2800" dirty="0" err="1">
                <a:latin typeface="Courier New" panose="02070309020205020404" pitchFamily="49" charset="0"/>
                <a:cs typeface="Courier New" panose="02070309020205020404" pitchFamily="49" charset="0"/>
              </a:rPr>
              <a:t>source_sw_results</a:t>
            </a:r>
            <a:r>
              <a:rPr lang="en-US" sz="2800" dirty="0">
                <a:latin typeface="Courier New" panose="02070309020205020404" pitchFamily="49" charset="0"/>
                <a:cs typeface="Courier New" panose="02070309020205020404" pitchFamily="49" charset="0"/>
              </a:rPr>
              <a:t>[]</a:t>
            </a:r>
            <a:r>
              <a:rPr lang="en-US" dirty="0">
                <a:cs typeface="Courier New" panose="02070309020205020404" pitchFamily="49" charset="0"/>
              </a:rPr>
              <a:t>array contains CPU computed (host-side) “correct” answer used to verify device computed answer is correct</a:t>
            </a:r>
            <a:endParaRPr lang="en-US" dirty="0"/>
          </a:p>
          <a:p>
            <a:r>
              <a:rPr lang="en-US" sz="2800" dirty="0">
                <a:cs typeface="Courier New" panose="02070309020205020404" pitchFamily="49" charset="0"/>
              </a:rPr>
              <a:t>The </a:t>
            </a:r>
            <a:r>
              <a:rPr lang="en-US" sz="2800" dirty="0" err="1">
                <a:latin typeface="Courier New" panose="02070309020205020404" pitchFamily="49" charset="0"/>
                <a:cs typeface="Courier New" panose="02070309020205020404" pitchFamily="49" charset="0"/>
              </a:rPr>
              <a:t>source_hw_results</a:t>
            </a:r>
            <a:r>
              <a:rPr lang="en-US" sz="2800" dirty="0">
                <a:latin typeface="Courier New" panose="02070309020205020404" pitchFamily="49" charset="0"/>
                <a:cs typeface="Courier New" panose="02070309020205020404" pitchFamily="49" charset="0"/>
              </a:rPr>
              <a:t>[]</a:t>
            </a:r>
            <a:r>
              <a:rPr lang="en-US" dirty="0">
                <a:cs typeface="Courier New" panose="02070309020205020404" pitchFamily="49" charset="0"/>
              </a:rPr>
              <a:t>array will contain the FPGA computed (device-side) answer; here we initialize memory to 0</a:t>
            </a:r>
          </a:p>
          <a:p>
            <a:endParaRPr lang="en-US" dirty="0"/>
          </a:p>
          <a:p>
            <a:pPr marL="0" indent="0">
              <a:buNone/>
            </a:pPr>
            <a:r>
              <a:rPr lang="en-US" sz="2000" dirty="0">
                <a:latin typeface="Courier New" panose="02070309020205020404" pitchFamily="49" charset="0"/>
                <a:cs typeface="Courier New" panose="02070309020205020404" pitchFamily="49" charset="0"/>
              </a:rPr>
              <a:t>std::generate(source_in1.begin(), source_in1.end(), std::rand);</a:t>
            </a:r>
          </a:p>
          <a:p>
            <a:pPr marL="0" indent="0">
              <a:buNone/>
            </a:pPr>
            <a:r>
              <a:rPr lang="en-US" sz="2000" dirty="0">
                <a:latin typeface="Courier New" panose="02070309020205020404" pitchFamily="49" charset="0"/>
                <a:cs typeface="Courier New" panose="02070309020205020404" pitchFamily="49" charset="0"/>
              </a:rPr>
              <a:t>std::generate(source_in2.begin(), source_in2.end(), std::rand);</a:t>
            </a:r>
          </a:p>
          <a:p>
            <a:pPr marL="0" indent="0">
              <a:buNone/>
            </a:pPr>
            <a:r>
              <a:rPr lang="en-US" sz="2000" dirty="0">
                <a:latin typeface="Courier New" panose="02070309020205020404" pitchFamily="49" charset="0"/>
                <a:cs typeface="Courier New" panose="02070309020205020404" pitchFamily="49" charset="0"/>
              </a:rPr>
              <a:t>for (int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0;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&lt; DATA_SIZE;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source_sw_results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source_in1[</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source_in2[</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source_hw_results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0;</a:t>
            </a:r>
          </a:p>
          <a:p>
            <a:pPr marL="0" indent="0">
              <a:buNone/>
            </a:pP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14896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35BF-BB35-4913-B4E1-5CBED0F7887A}"/>
              </a:ext>
            </a:extLst>
          </p:cNvPr>
          <p:cNvSpPr>
            <a:spLocks noGrp="1"/>
          </p:cNvSpPr>
          <p:nvPr>
            <p:ph type="title"/>
          </p:nvPr>
        </p:nvSpPr>
        <p:spPr/>
        <p:txBody>
          <a:bodyPr/>
          <a:lstStyle/>
          <a:p>
            <a:r>
              <a:rPr lang="en-US" i="1" dirty="0"/>
              <a:t>host.cpp</a:t>
            </a:r>
            <a:r>
              <a:rPr lang="en-US" dirty="0"/>
              <a:t>: flash (program) device</a:t>
            </a:r>
          </a:p>
        </p:txBody>
      </p:sp>
      <p:sp>
        <p:nvSpPr>
          <p:cNvPr id="3" name="Content Placeholder 2">
            <a:extLst>
              <a:ext uri="{FF2B5EF4-FFF2-40B4-BE49-F238E27FC236}">
                <a16:creationId xmlns:a16="http://schemas.microsoft.com/office/drawing/2014/main" id="{C23ED01F-6FB8-4A38-A84A-4BFEE5E592CF}"/>
              </a:ext>
            </a:extLst>
          </p:cNvPr>
          <p:cNvSpPr>
            <a:spLocks noGrp="1"/>
          </p:cNvSpPr>
          <p:nvPr>
            <p:ph idx="1"/>
          </p:nvPr>
        </p:nvSpPr>
        <p:spPr/>
        <p:txBody>
          <a:bodyPr/>
          <a:lstStyle/>
          <a:p>
            <a:r>
              <a:rPr lang="en-US" dirty="0"/>
              <a:t>Push bitstream generated by </a:t>
            </a:r>
            <a:r>
              <a:rPr lang="en-US" dirty="0" err="1"/>
              <a:t>Vivado</a:t>
            </a:r>
            <a:r>
              <a:rPr lang="en-US" dirty="0"/>
              <a:t> to device</a:t>
            </a:r>
          </a:p>
          <a:p>
            <a:r>
              <a:rPr lang="en-US" b="0" i="0" dirty="0" err="1">
                <a:effectLst/>
              </a:rPr>
              <a:t>Vivado</a:t>
            </a:r>
            <a:r>
              <a:rPr lang="en-US" b="0" i="0" dirty="0">
                <a:effectLst/>
              </a:rPr>
              <a:t> platform linker (</a:t>
            </a:r>
            <a:r>
              <a:rPr lang="en-US" b="0" i="0" dirty="0" err="1">
                <a:effectLst/>
              </a:rPr>
              <a:t>vpl</a:t>
            </a:r>
            <a:r>
              <a:rPr lang="en-US" b="0" i="0" dirty="0">
                <a:effectLst/>
              </a:rPr>
              <a:t>) generates bitstream, recall this in transcript:</a:t>
            </a:r>
            <a:endParaRPr lang="en-US" dirty="0"/>
          </a:p>
          <a:p>
            <a:pPr marL="0" indent="0">
              <a:buNone/>
            </a:pPr>
            <a:r>
              <a:rPr lang="en-US" sz="1800" b="0" i="0" dirty="0">
                <a:solidFill>
                  <a:srgbClr val="2DC26B"/>
                </a:solidFill>
                <a:effectLst/>
                <a:latin typeface="Courier New" panose="02070309020205020404" pitchFamily="49" charset="0"/>
                <a:cs typeface="Courier New" panose="02070309020205020404" pitchFamily="49" charset="0"/>
              </a:rPr>
              <a:t>[23:07:58] Starting bitstream generation..</a:t>
            </a:r>
            <a:br>
              <a:rPr lang="en-US" sz="1800" dirty="0">
                <a:latin typeface="Courier New" panose="02070309020205020404" pitchFamily="49" charset="0"/>
                <a:cs typeface="Courier New" panose="02070309020205020404" pitchFamily="49" charset="0"/>
              </a:rPr>
            </a:br>
            <a:r>
              <a:rPr lang="en-US" sz="1800" b="0" i="0" dirty="0">
                <a:solidFill>
                  <a:srgbClr val="2DC26B"/>
                </a:solidFill>
                <a:effectLst/>
                <a:latin typeface="Courier New" panose="02070309020205020404" pitchFamily="49" charset="0"/>
                <a:cs typeface="Courier New" panose="02070309020205020404" pitchFamily="49" charset="0"/>
              </a:rPr>
              <a:t>[23:13:32] Creating bitmap...</a:t>
            </a:r>
            <a:br>
              <a:rPr lang="en-US" sz="1800" dirty="0">
                <a:latin typeface="Courier New" panose="02070309020205020404" pitchFamily="49" charset="0"/>
                <a:cs typeface="Courier New" panose="02070309020205020404" pitchFamily="49" charset="0"/>
              </a:rPr>
            </a:br>
            <a:r>
              <a:rPr lang="en-US" sz="1800" b="0" i="0" dirty="0">
                <a:solidFill>
                  <a:srgbClr val="2DC26B"/>
                </a:solidFill>
                <a:effectLst/>
                <a:latin typeface="Courier New" panose="02070309020205020404" pitchFamily="49" charset="0"/>
                <a:cs typeface="Courier New" panose="02070309020205020404" pitchFamily="49" charset="0"/>
              </a:rPr>
              <a:t>[23:17:31] Writing bitstream ./level0_i_ulp_my_rm_partial.bit...</a:t>
            </a:r>
            <a:br>
              <a:rPr lang="en-US" sz="1800" dirty="0">
                <a:latin typeface="Courier New" panose="02070309020205020404" pitchFamily="49" charset="0"/>
                <a:cs typeface="Courier New" panose="02070309020205020404" pitchFamily="49" charset="0"/>
              </a:rPr>
            </a:br>
            <a:r>
              <a:rPr lang="en-US" sz="1800" b="0" i="0" dirty="0">
                <a:solidFill>
                  <a:srgbClr val="2DC26B"/>
                </a:solidFill>
                <a:effectLst/>
                <a:latin typeface="Courier New" panose="02070309020205020404" pitchFamily="49" charset="0"/>
                <a:cs typeface="Courier New" panose="02070309020205020404" pitchFamily="49" charset="0"/>
              </a:rPr>
              <a:t>[23:17:31] Finished 6th of 6 tasks (FPGA bitstream generation). Elapsed time: 00h 09m 32s</a:t>
            </a:r>
            <a:br>
              <a:rPr lang="en-US" sz="1800" dirty="0">
                <a:latin typeface="Courier New" panose="02070309020205020404" pitchFamily="49" charset="0"/>
                <a:cs typeface="Courier New" panose="02070309020205020404" pitchFamily="49" charset="0"/>
              </a:rPr>
            </a:br>
            <a:r>
              <a:rPr lang="en-US" sz="1800" b="0" i="0" dirty="0">
                <a:solidFill>
                  <a:srgbClr val="2DC26B"/>
                </a:solidFill>
                <a:effectLst/>
                <a:latin typeface="Courier New" panose="02070309020205020404" pitchFamily="49" charset="0"/>
                <a:cs typeface="Courier New" panose="02070309020205020404" pitchFamily="49" charset="0"/>
              </a:rPr>
              <a:t>[23:17:30] Run </a:t>
            </a:r>
            <a:r>
              <a:rPr lang="en-US" sz="1800" b="0" i="0" dirty="0" err="1">
                <a:solidFill>
                  <a:srgbClr val="2DC26B"/>
                </a:solidFill>
                <a:effectLst/>
                <a:latin typeface="Courier New" panose="02070309020205020404" pitchFamily="49" charset="0"/>
                <a:cs typeface="Courier New" panose="02070309020205020404" pitchFamily="49" charset="0"/>
              </a:rPr>
              <a:t>vpl</a:t>
            </a:r>
            <a:r>
              <a:rPr lang="en-US" sz="1800" b="0" i="0" dirty="0">
                <a:solidFill>
                  <a:srgbClr val="2DC26B"/>
                </a:solidFill>
                <a:effectLst/>
                <a:latin typeface="Courier New" panose="02070309020205020404" pitchFamily="49" charset="0"/>
                <a:cs typeface="Courier New" panose="02070309020205020404" pitchFamily="49" charset="0"/>
              </a:rPr>
              <a:t>: Step </a:t>
            </a:r>
            <a:r>
              <a:rPr lang="en-US" sz="1800" b="0" i="0" dirty="0" err="1">
                <a:solidFill>
                  <a:srgbClr val="2DC26B"/>
                </a:solidFill>
                <a:effectLst/>
                <a:latin typeface="Courier New" panose="02070309020205020404" pitchFamily="49" charset="0"/>
                <a:cs typeface="Courier New" panose="02070309020205020404" pitchFamily="49" charset="0"/>
              </a:rPr>
              <a:t>impl</a:t>
            </a:r>
            <a:r>
              <a:rPr lang="en-US" sz="1800" b="0" i="0" dirty="0">
                <a:solidFill>
                  <a:srgbClr val="2DC26B"/>
                </a:solidFill>
                <a:effectLst/>
                <a:latin typeface="Courier New" panose="02070309020205020404" pitchFamily="49" charset="0"/>
                <a:cs typeface="Courier New" panose="02070309020205020404" pitchFamily="49" charset="0"/>
              </a:rPr>
              <a:t>: Completed</a:t>
            </a:r>
            <a:br>
              <a:rPr lang="en-US" sz="1800" dirty="0">
                <a:latin typeface="Courier New" panose="02070309020205020404" pitchFamily="49" charset="0"/>
                <a:cs typeface="Courier New" panose="02070309020205020404" pitchFamily="49" charset="0"/>
              </a:rPr>
            </a:br>
            <a:r>
              <a:rPr lang="en-US" sz="1800" b="0" i="0" dirty="0">
                <a:solidFill>
                  <a:srgbClr val="2DC26B"/>
                </a:solidFill>
                <a:effectLst/>
                <a:latin typeface="Courier New" panose="02070309020205020404" pitchFamily="49" charset="0"/>
                <a:cs typeface="Courier New" panose="02070309020205020404" pitchFamily="49" charset="0"/>
              </a:rPr>
              <a:t>[23:17:31] Run </a:t>
            </a:r>
            <a:r>
              <a:rPr lang="en-US" sz="1800" b="0" i="0" dirty="0" err="1">
                <a:solidFill>
                  <a:srgbClr val="2DC26B"/>
                </a:solidFill>
                <a:effectLst/>
                <a:latin typeface="Courier New" panose="02070309020205020404" pitchFamily="49" charset="0"/>
                <a:cs typeface="Courier New" panose="02070309020205020404" pitchFamily="49" charset="0"/>
              </a:rPr>
              <a:t>vpl</a:t>
            </a:r>
            <a:r>
              <a:rPr lang="en-US" sz="1800" b="0" i="0" dirty="0">
                <a:solidFill>
                  <a:srgbClr val="2DC26B"/>
                </a:solidFill>
                <a:effectLst/>
                <a:latin typeface="Courier New" panose="02070309020205020404" pitchFamily="49" charset="0"/>
                <a:cs typeface="Courier New" panose="02070309020205020404" pitchFamily="49" charset="0"/>
              </a:rPr>
              <a:t>: FINISHED. Run Status: </a:t>
            </a:r>
            <a:r>
              <a:rPr lang="en-US" sz="1800" b="0" i="0" dirty="0" err="1">
                <a:solidFill>
                  <a:srgbClr val="2DC26B"/>
                </a:solidFill>
                <a:effectLst/>
                <a:latin typeface="Courier New" panose="02070309020205020404" pitchFamily="49" charset="0"/>
                <a:cs typeface="Courier New" panose="02070309020205020404" pitchFamily="49" charset="0"/>
              </a:rPr>
              <a:t>impl</a:t>
            </a:r>
            <a:r>
              <a:rPr lang="en-US" sz="1800" b="0" i="0" dirty="0">
                <a:solidFill>
                  <a:srgbClr val="2DC26B"/>
                </a:solidFill>
                <a:effectLst/>
                <a:latin typeface="Courier New" panose="02070309020205020404" pitchFamily="49" charset="0"/>
                <a:cs typeface="Courier New" panose="02070309020205020404" pitchFamily="49" charset="0"/>
              </a:rPr>
              <a:t> Complete!</a:t>
            </a:r>
          </a:p>
          <a:p>
            <a:pPr marL="0" indent="0">
              <a:buNone/>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27367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085593-1A78-4766-AED6-9E7D806AE7AA}"/>
              </a:ext>
            </a:extLst>
          </p:cNvPr>
          <p:cNvSpPr>
            <a:spLocks noGrp="1"/>
          </p:cNvSpPr>
          <p:nvPr>
            <p:ph idx="1"/>
          </p:nvPr>
        </p:nvSpPr>
        <p:spPr>
          <a:xfrm>
            <a:off x="0" y="1825625"/>
            <a:ext cx="12192000" cy="4351338"/>
          </a:xfrm>
        </p:spPr>
        <p:txBody>
          <a:bodyPr>
            <a:normAutofit fontScale="85000" lnSpcReduction="20000"/>
          </a:bodyPr>
          <a:lstStyle/>
          <a:p>
            <a:pPr marL="0" indent="0">
              <a:lnSpc>
                <a:spcPct val="50000"/>
              </a:lnSpc>
              <a:buNone/>
            </a:pPr>
            <a:r>
              <a:rPr lang="en-US" sz="1600" dirty="0">
                <a:latin typeface="Courier New" panose="02070309020205020404" pitchFamily="49" charset="0"/>
                <a:cs typeface="Courier New" panose="02070309020205020404" pitchFamily="49" charset="0"/>
              </a:rPr>
              <a:t> auto devices = </a:t>
            </a:r>
            <a:r>
              <a:rPr lang="en-US" sz="1600" dirty="0" err="1">
                <a:latin typeface="Courier New" panose="02070309020205020404" pitchFamily="49" charset="0"/>
                <a:cs typeface="Courier New" panose="02070309020205020404" pitchFamily="49" charset="0"/>
              </a:rPr>
              <a:t>xcl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get_xil_devices</a:t>
            </a:r>
            <a:r>
              <a:rPr lang="en-US" sz="1600" dirty="0">
                <a:latin typeface="Courier New" panose="02070309020205020404" pitchFamily="49" charset="0"/>
                <a:cs typeface="Courier New" panose="02070309020205020404" pitchFamily="49" charset="0"/>
              </a:rPr>
              <a:t>();</a:t>
            </a:r>
          </a:p>
          <a:p>
            <a:pPr marL="0" indent="0">
              <a:lnSpc>
                <a:spcPct val="50000"/>
              </a:lnSpc>
              <a:buNone/>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read_binary_file</a:t>
            </a:r>
            <a:r>
              <a:rPr lang="en-US" sz="1600" dirty="0">
                <a:latin typeface="Courier New" panose="02070309020205020404" pitchFamily="49" charset="0"/>
                <a:cs typeface="Courier New" panose="02070309020205020404" pitchFamily="49" charset="0"/>
              </a:rPr>
              <a:t>() is a utility API which will load the </a:t>
            </a:r>
            <a:r>
              <a:rPr lang="en-US" sz="1600" dirty="0" err="1">
                <a:latin typeface="Courier New" panose="02070309020205020404" pitchFamily="49" charset="0"/>
                <a:cs typeface="Courier New" panose="02070309020205020404" pitchFamily="49" charset="0"/>
              </a:rPr>
              <a:t>binaryFile</a:t>
            </a:r>
            <a:endParaRPr lang="en-US" sz="1600" dirty="0">
              <a:latin typeface="Courier New" panose="02070309020205020404" pitchFamily="49" charset="0"/>
              <a:cs typeface="Courier New" panose="02070309020205020404" pitchFamily="49" charset="0"/>
            </a:endParaRPr>
          </a:p>
          <a:p>
            <a:pPr marL="0" indent="0">
              <a:lnSpc>
                <a:spcPct val="50000"/>
              </a:lnSpc>
              <a:buNone/>
            </a:pPr>
            <a:r>
              <a:rPr lang="en-US" sz="1600" dirty="0">
                <a:latin typeface="Courier New" panose="02070309020205020404" pitchFamily="49" charset="0"/>
                <a:cs typeface="Courier New" panose="02070309020205020404" pitchFamily="49" charset="0"/>
              </a:rPr>
              <a:t> // and will return the pointer to file buffer.</a:t>
            </a:r>
          </a:p>
          <a:p>
            <a:pPr marL="0" indent="0">
              <a:lnSpc>
                <a:spcPct val="50000"/>
              </a:lnSpc>
              <a:buNone/>
            </a:pPr>
            <a:r>
              <a:rPr lang="en-US" sz="1600" dirty="0">
                <a:latin typeface="Courier New" panose="02070309020205020404" pitchFamily="49" charset="0"/>
                <a:cs typeface="Courier New" panose="02070309020205020404" pitchFamily="49" charset="0"/>
              </a:rPr>
              <a:t> auto </a:t>
            </a:r>
            <a:r>
              <a:rPr lang="en-US" sz="1600" dirty="0" err="1">
                <a:latin typeface="Courier New" panose="02070309020205020404" pitchFamily="49" charset="0"/>
                <a:cs typeface="Courier New" panose="02070309020205020404" pitchFamily="49" charset="0"/>
              </a:rPr>
              <a:t>fileBuf</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xcl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read_binary_file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binaryFile</a:t>
            </a:r>
            <a:r>
              <a:rPr lang="en-US" sz="1600" dirty="0">
                <a:latin typeface="Courier New" panose="02070309020205020404" pitchFamily="49" charset="0"/>
                <a:cs typeface="Courier New" panose="02070309020205020404" pitchFamily="49" charset="0"/>
              </a:rPr>
              <a:t>);</a:t>
            </a:r>
          </a:p>
          <a:p>
            <a:pPr marL="0" indent="0">
              <a:lnSpc>
                <a:spcPct val="50000"/>
              </a:lnSpc>
              <a:buNone/>
            </a:pPr>
            <a:r>
              <a:rPr lang="en-US" sz="1600" dirty="0">
                <a:latin typeface="Courier New" panose="02070309020205020404" pitchFamily="49" charset="0"/>
                <a:cs typeface="Courier New" panose="02070309020205020404" pitchFamily="49" charset="0"/>
              </a:rPr>
              <a:t> cl::Program::Binaries bins{{</a:t>
            </a:r>
            <a:r>
              <a:rPr lang="en-US" sz="1600" dirty="0" err="1">
                <a:latin typeface="Courier New" panose="02070309020205020404" pitchFamily="49" charset="0"/>
                <a:cs typeface="Courier New" panose="02070309020205020404" pitchFamily="49" charset="0"/>
              </a:rPr>
              <a:t>fileBuf.data</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fileBuf.size</a:t>
            </a:r>
            <a:r>
              <a:rPr lang="en-US" sz="1600" dirty="0">
                <a:latin typeface="Courier New" panose="02070309020205020404" pitchFamily="49" charset="0"/>
                <a:cs typeface="Courier New" panose="02070309020205020404" pitchFamily="49" charset="0"/>
              </a:rPr>
              <a:t>()}};</a:t>
            </a:r>
          </a:p>
          <a:p>
            <a:pPr marL="0" indent="0">
              <a:lnSpc>
                <a:spcPct val="50000"/>
              </a:lnSpc>
              <a:buNone/>
            </a:pPr>
            <a:r>
              <a:rPr lang="en-US" sz="1600" dirty="0">
                <a:latin typeface="Courier New" panose="02070309020205020404" pitchFamily="49" charset="0"/>
                <a:cs typeface="Courier New" panose="02070309020205020404" pitchFamily="49" charset="0"/>
              </a:rPr>
              <a:t> bool </a:t>
            </a:r>
            <a:r>
              <a:rPr lang="en-US" sz="1600" dirty="0" err="1">
                <a:latin typeface="Courier New" panose="02070309020205020404" pitchFamily="49" charset="0"/>
                <a:cs typeface="Courier New" panose="02070309020205020404" pitchFamily="49" charset="0"/>
              </a:rPr>
              <a:t>valid_device</a:t>
            </a:r>
            <a:r>
              <a:rPr lang="en-US" sz="1600" dirty="0">
                <a:latin typeface="Courier New" panose="02070309020205020404" pitchFamily="49" charset="0"/>
                <a:cs typeface="Courier New" panose="02070309020205020404" pitchFamily="49" charset="0"/>
              </a:rPr>
              <a:t> = false;</a:t>
            </a:r>
          </a:p>
          <a:p>
            <a:pPr marL="0" indent="0">
              <a:lnSpc>
                <a:spcPct val="50000"/>
              </a:lnSpc>
              <a:buNone/>
            </a:pPr>
            <a:r>
              <a:rPr lang="en-US" sz="1600" dirty="0">
                <a:latin typeface="Courier New" panose="02070309020205020404" pitchFamily="49" charset="0"/>
                <a:cs typeface="Courier New" panose="02070309020205020404" pitchFamily="49" charset="0"/>
              </a:rPr>
              <a:t> for (unsigned int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devices.size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a:t>
            </a:r>
          </a:p>
          <a:p>
            <a:pPr marL="0" indent="0">
              <a:lnSpc>
                <a:spcPct val="50000"/>
              </a:lnSpc>
              <a:buNone/>
            </a:pPr>
            <a:r>
              <a:rPr lang="en-US" sz="1600" dirty="0">
                <a:latin typeface="Courier New" panose="02070309020205020404" pitchFamily="49" charset="0"/>
                <a:cs typeface="Courier New" panose="02070309020205020404" pitchFamily="49" charset="0"/>
              </a:rPr>
              <a:t>     auto device = devices[</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a:t>
            </a:r>
          </a:p>
          <a:p>
            <a:pPr marL="0" indent="0">
              <a:lnSpc>
                <a:spcPct val="50000"/>
              </a:lnSpc>
              <a:buNone/>
            </a:pPr>
            <a:r>
              <a:rPr lang="en-US" sz="1600" dirty="0">
                <a:latin typeface="Courier New" panose="02070309020205020404" pitchFamily="49" charset="0"/>
                <a:cs typeface="Courier New" panose="02070309020205020404" pitchFamily="49" charset="0"/>
              </a:rPr>
              <a:t>     // Creating Context and Command Queue for selected Device</a:t>
            </a:r>
          </a:p>
          <a:p>
            <a:pPr marL="0" indent="0">
              <a:lnSpc>
                <a:spcPct val="50000"/>
              </a:lnSpc>
              <a:buNone/>
            </a:pPr>
            <a:r>
              <a:rPr lang="en-US" sz="1600" dirty="0">
                <a:latin typeface="Courier New" panose="02070309020205020404" pitchFamily="49" charset="0"/>
                <a:cs typeface="Courier New" panose="02070309020205020404" pitchFamily="49" charset="0"/>
              </a:rPr>
              <a:t>     OCL_CHECK(err, context = cl::Context(device, </a:t>
            </a:r>
            <a:r>
              <a:rPr lang="en-US" sz="1600" dirty="0" err="1">
                <a:latin typeface="Courier New" panose="02070309020205020404" pitchFamily="49" charset="0"/>
                <a:cs typeface="Courier New" panose="02070309020205020404" pitchFamily="49" charset="0"/>
              </a:rPr>
              <a:t>nullptr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nullptr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nullptr</a:t>
            </a:r>
            <a:r>
              <a:rPr lang="en-US" sz="1600" dirty="0">
                <a:latin typeface="Courier New" panose="02070309020205020404" pitchFamily="49" charset="0"/>
                <a:cs typeface="Courier New" panose="02070309020205020404" pitchFamily="49" charset="0"/>
              </a:rPr>
              <a:t>, &amp;err));</a:t>
            </a:r>
          </a:p>
          <a:p>
            <a:pPr marL="0" indent="0">
              <a:lnSpc>
                <a:spcPct val="50000"/>
              </a:lnSpc>
              <a:buNone/>
            </a:pPr>
            <a:r>
              <a:rPr lang="en-US" sz="1600" dirty="0">
                <a:latin typeface="Courier New" panose="02070309020205020404" pitchFamily="49" charset="0"/>
                <a:cs typeface="Courier New" panose="02070309020205020404" pitchFamily="49" charset="0"/>
              </a:rPr>
              <a:t>     OCL_CHECK(err, q = cl::</a:t>
            </a:r>
            <a:r>
              <a:rPr lang="en-US" sz="1600" dirty="0" err="1">
                <a:latin typeface="Courier New" panose="02070309020205020404" pitchFamily="49" charset="0"/>
                <a:cs typeface="Courier New" panose="02070309020205020404" pitchFamily="49" charset="0"/>
              </a:rPr>
              <a:t>CommandQueue</a:t>
            </a:r>
            <a:r>
              <a:rPr lang="en-US" sz="1600" dirty="0">
                <a:latin typeface="Courier New" panose="02070309020205020404" pitchFamily="49" charset="0"/>
                <a:cs typeface="Courier New" panose="02070309020205020404" pitchFamily="49" charset="0"/>
              </a:rPr>
              <a:t>(context, device, CL_QUEUE_PROFILING_ENABLE, &amp;err));</a:t>
            </a:r>
          </a:p>
          <a:p>
            <a:pPr marL="0" indent="0">
              <a:lnSpc>
                <a:spcPct val="50000"/>
              </a:lnSpc>
              <a:buNone/>
            </a:pPr>
            <a:r>
              <a:rPr lang="en-US" sz="1600" dirty="0">
                <a:latin typeface="Courier New" panose="02070309020205020404" pitchFamily="49" charset="0"/>
                <a:cs typeface="Courier New" panose="02070309020205020404" pitchFamily="49" charset="0"/>
              </a:rPr>
              <a:t>     std::</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"Trying to program device[" &lt;&lt;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&lt;&lt; "]: " &lt;&lt; </a:t>
            </a:r>
            <a:r>
              <a:rPr lang="en-US" sz="1600" dirty="0" err="1">
                <a:latin typeface="Courier New" panose="02070309020205020404" pitchFamily="49" charset="0"/>
                <a:cs typeface="Courier New" panose="02070309020205020404" pitchFamily="49" charset="0"/>
              </a:rPr>
              <a:t>device.getInfo</a:t>
            </a:r>
            <a:r>
              <a:rPr lang="en-US" sz="1600" dirty="0">
                <a:latin typeface="Courier New" panose="02070309020205020404" pitchFamily="49" charset="0"/>
                <a:cs typeface="Courier New" panose="02070309020205020404" pitchFamily="49" charset="0"/>
              </a:rPr>
              <a:t>&lt;CL_DEVICE_NAME&gt;() &lt;&lt; std::</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pPr marL="0" indent="0">
              <a:lnSpc>
                <a:spcPct val="50000"/>
              </a:lnSpc>
              <a:buNone/>
            </a:pPr>
            <a:r>
              <a:rPr lang="en-US" sz="1600" dirty="0">
                <a:latin typeface="Courier New" panose="02070309020205020404" pitchFamily="49" charset="0"/>
                <a:cs typeface="Courier New" panose="02070309020205020404" pitchFamily="49" charset="0"/>
              </a:rPr>
              <a:t>     cl::Program program(context, {device}, bins, </a:t>
            </a:r>
            <a:r>
              <a:rPr lang="en-US" sz="1600" dirty="0" err="1">
                <a:latin typeface="Courier New" panose="02070309020205020404" pitchFamily="49" charset="0"/>
                <a:cs typeface="Courier New" panose="02070309020205020404" pitchFamily="49" charset="0"/>
              </a:rPr>
              <a:t>nullptr</a:t>
            </a:r>
            <a:r>
              <a:rPr lang="en-US" sz="1600" dirty="0">
                <a:latin typeface="Courier New" panose="02070309020205020404" pitchFamily="49" charset="0"/>
                <a:cs typeface="Courier New" panose="02070309020205020404" pitchFamily="49" charset="0"/>
              </a:rPr>
              <a:t>, &amp;err);</a:t>
            </a:r>
          </a:p>
          <a:p>
            <a:pPr marL="0" indent="0">
              <a:lnSpc>
                <a:spcPct val="50000"/>
              </a:lnSpc>
              <a:buNone/>
            </a:pPr>
            <a:r>
              <a:rPr lang="en-US" sz="1600" dirty="0">
                <a:latin typeface="Courier New" panose="02070309020205020404" pitchFamily="49" charset="0"/>
                <a:cs typeface="Courier New" panose="02070309020205020404" pitchFamily="49" charset="0"/>
              </a:rPr>
              <a:t>     if (err != CL_SUCCESS) {</a:t>
            </a:r>
          </a:p>
          <a:p>
            <a:pPr marL="0" indent="0">
              <a:lnSpc>
                <a:spcPct val="50000"/>
              </a:lnSpc>
              <a:buNone/>
            </a:pPr>
            <a:r>
              <a:rPr lang="en-US" sz="1600" dirty="0">
                <a:latin typeface="Courier New" panose="02070309020205020404" pitchFamily="49" charset="0"/>
                <a:cs typeface="Courier New" panose="02070309020205020404" pitchFamily="49" charset="0"/>
              </a:rPr>
              <a:t>         std::</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"Failed to program device[" &lt;&lt;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&lt;&lt; "] with </a:t>
            </a:r>
            <a:r>
              <a:rPr lang="en-US" sz="1600" dirty="0" err="1">
                <a:latin typeface="Courier New" panose="02070309020205020404" pitchFamily="49" charset="0"/>
                <a:cs typeface="Courier New" panose="02070309020205020404" pitchFamily="49" charset="0"/>
              </a:rPr>
              <a:t>xclbin</a:t>
            </a:r>
            <a:r>
              <a:rPr lang="en-US" sz="1600" dirty="0">
                <a:latin typeface="Courier New" panose="02070309020205020404" pitchFamily="49" charset="0"/>
                <a:cs typeface="Courier New" panose="02070309020205020404" pitchFamily="49" charset="0"/>
              </a:rPr>
              <a:t> file!\n";</a:t>
            </a:r>
          </a:p>
          <a:p>
            <a:pPr marL="0" indent="0">
              <a:lnSpc>
                <a:spcPct val="50000"/>
              </a:lnSpc>
              <a:buNone/>
            </a:pPr>
            <a:r>
              <a:rPr lang="en-US" sz="1600" dirty="0">
                <a:latin typeface="Courier New" panose="02070309020205020404" pitchFamily="49" charset="0"/>
                <a:cs typeface="Courier New" panose="02070309020205020404" pitchFamily="49" charset="0"/>
              </a:rPr>
              <a:t>     } else {</a:t>
            </a:r>
          </a:p>
          <a:p>
            <a:pPr marL="0" indent="0">
              <a:lnSpc>
                <a:spcPct val="50000"/>
              </a:lnSpc>
              <a:buNone/>
            </a:pPr>
            <a:r>
              <a:rPr lang="en-US" sz="1600" dirty="0">
                <a:latin typeface="Courier New" panose="02070309020205020404" pitchFamily="49" charset="0"/>
                <a:cs typeface="Courier New" panose="02070309020205020404" pitchFamily="49" charset="0"/>
              </a:rPr>
              <a:t>         std::</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"Device[" &lt;&lt;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&lt;&lt; "]: program successful!\n";</a:t>
            </a:r>
          </a:p>
          <a:p>
            <a:pPr marL="0" indent="0">
              <a:lnSpc>
                <a:spcPct val="50000"/>
              </a:lnSpc>
              <a:buNone/>
            </a:pPr>
            <a:r>
              <a:rPr lang="en-US" sz="1600" dirty="0">
                <a:latin typeface="Courier New" panose="02070309020205020404" pitchFamily="49" charset="0"/>
                <a:cs typeface="Courier New" panose="02070309020205020404" pitchFamily="49" charset="0"/>
              </a:rPr>
              <a:t>         OCL_CHECK(err, </a:t>
            </a:r>
            <a:r>
              <a:rPr lang="en-US" sz="1600" dirty="0" err="1">
                <a:latin typeface="Courier New" panose="02070309020205020404" pitchFamily="49" charset="0"/>
                <a:cs typeface="Courier New" panose="02070309020205020404" pitchFamily="49" charset="0"/>
              </a:rPr>
              <a:t>krnl_vector_add</a:t>
            </a:r>
            <a:r>
              <a:rPr lang="en-US" sz="1600" dirty="0">
                <a:latin typeface="Courier New" panose="02070309020205020404" pitchFamily="49" charset="0"/>
                <a:cs typeface="Courier New" panose="02070309020205020404" pitchFamily="49" charset="0"/>
              </a:rPr>
              <a:t> = cl::Kernel(program, "</a:t>
            </a:r>
            <a:r>
              <a:rPr lang="en-US" sz="1600" dirty="0" err="1">
                <a:latin typeface="Courier New" panose="02070309020205020404" pitchFamily="49" charset="0"/>
                <a:cs typeface="Courier New" panose="02070309020205020404" pitchFamily="49" charset="0"/>
              </a:rPr>
              <a:t>vadd</a:t>
            </a:r>
            <a:r>
              <a:rPr lang="en-US" sz="1600" dirty="0">
                <a:latin typeface="Courier New" panose="02070309020205020404" pitchFamily="49" charset="0"/>
                <a:cs typeface="Courier New" panose="02070309020205020404" pitchFamily="49" charset="0"/>
              </a:rPr>
              <a:t>", &amp;err));</a:t>
            </a:r>
          </a:p>
          <a:p>
            <a:pPr marL="0" indent="0">
              <a:lnSpc>
                <a:spcPct val="50000"/>
              </a:lnSpc>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valid_device</a:t>
            </a:r>
            <a:r>
              <a:rPr lang="en-US" sz="1600" dirty="0">
                <a:latin typeface="Courier New" panose="02070309020205020404" pitchFamily="49" charset="0"/>
                <a:cs typeface="Courier New" panose="02070309020205020404" pitchFamily="49" charset="0"/>
              </a:rPr>
              <a:t> = true;</a:t>
            </a:r>
          </a:p>
          <a:p>
            <a:pPr marL="0" indent="0">
              <a:lnSpc>
                <a:spcPct val="50000"/>
              </a:lnSpc>
              <a:buNone/>
            </a:pPr>
            <a:r>
              <a:rPr lang="en-US" sz="1600" dirty="0">
                <a:latin typeface="Courier New" panose="02070309020205020404" pitchFamily="49" charset="0"/>
                <a:cs typeface="Courier New" panose="02070309020205020404" pitchFamily="49" charset="0"/>
              </a:rPr>
              <a:t>         break; // we break because we found a valid device</a:t>
            </a:r>
          </a:p>
          <a:p>
            <a:pPr marL="0" indent="0">
              <a:lnSpc>
                <a:spcPct val="50000"/>
              </a:lnSpc>
              <a:buNone/>
            </a:pPr>
            <a:r>
              <a:rPr lang="en-US" sz="1600" dirty="0">
                <a:latin typeface="Courier New" panose="02070309020205020404" pitchFamily="49" charset="0"/>
                <a:cs typeface="Courier New" panose="02070309020205020404" pitchFamily="49" charset="0"/>
              </a:rPr>
              <a:t>     }</a:t>
            </a:r>
          </a:p>
          <a:p>
            <a:pPr marL="0" indent="0">
              <a:lnSpc>
                <a:spcPct val="50000"/>
              </a:lnSpc>
              <a:buNone/>
            </a:pPr>
            <a:r>
              <a:rPr lang="en-US" sz="1600" dirty="0">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3FFF8C88-013E-40DB-8646-404FB56D6FDE}"/>
              </a:ext>
            </a:extLst>
          </p:cNvPr>
          <p:cNvSpPr>
            <a:spLocks noGrp="1"/>
          </p:cNvSpPr>
          <p:nvPr>
            <p:ph type="title"/>
          </p:nvPr>
        </p:nvSpPr>
        <p:spPr/>
        <p:txBody>
          <a:bodyPr/>
          <a:lstStyle/>
          <a:p>
            <a:r>
              <a:rPr lang="en-US" i="1" dirty="0"/>
              <a:t>host.cpp</a:t>
            </a:r>
            <a:r>
              <a:rPr lang="en-US" dirty="0"/>
              <a:t>: flash (program) to device</a:t>
            </a:r>
          </a:p>
        </p:txBody>
      </p:sp>
      <p:sp>
        <p:nvSpPr>
          <p:cNvPr id="4" name="Callout: Bent Line 3">
            <a:extLst>
              <a:ext uri="{FF2B5EF4-FFF2-40B4-BE49-F238E27FC236}">
                <a16:creationId xmlns:a16="http://schemas.microsoft.com/office/drawing/2014/main" id="{FDB0EBF3-FAA9-47A0-84A0-8212216C88CF}"/>
              </a:ext>
            </a:extLst>
          </p:cNvPr>
          <p:cNvSpPr/>
          <p:nvPr/>
        </p:nvSpPr>
        <p:spPr>
          <a:xfrm>
            <a:off x="7943850" y="2137410"/>
            <a:ext cx="3143250" cy="560071"/>
          </a:xfrm>
          <a:prstGeom prst="borderCallout2">
            <a:avLst>
              <a:gd name="adj1" fmla="val 18750"/>
              <a:gd name="adj2" fmla="val -8333"/>
              <a:gd name="adj3" fmla="val 18750"/>
              <a:gd name="adj4" fmla="val -16667"/>
              <a:gd name="adj5" fmla="val 52739"/>
              <a:gd name="adj6" fmla="val -8017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Lato Extended"/>
              </a:rPr>
              <a:t>x</a:t>
            </a:r>
            <a:r>
              <a:rPr lang="en-US" b="0" i="0" dirty="0" err="1">
                <a:solidFill>
                  <a:schemeClr val="tx1"/>
                </a:solidFill>
                <a:effectLst/>
                <a:latin typeface="Lato Extended"/>
              </a:rPr>
              <a:t>clbin</a:t>
            </a:r>
            <a:r>
              <a:rPr lang="en-US" b="0" i="0" dirty="0">
                <a:solidFill>
                  <a:schemeClr val="tx1"/>
                </a:solidFill>
                <a:effectLst/>
                <a:latin typeface="Lato Extended"/>
              </a:rPr>
              <a:t> file generated during bitstream generation</a:t>
            </a:r>
            <a:endParaRPr lang="en-US" dirty="0">
              <a:solidFill>
                <a:schemeClr val="tx1"/>
              </a:solidFill>
            </a:endParaRPr>
          </a:p>
        </p:txBody>
      </p:sp>
      <p:sp>
        <p:nvSpPr>
          <p:cNvPr id="5" name="Callout: Bent Line 4">
            <a:extLst>
              <a:ext uri="{FF2B5EF4-FFF2-40B4-BE49-F238E27FC236}">
                <a16:creationId xmlns:a16="http://schemas.microsoft.com/office/drawing/2014/main" id="{8F7E5F92-A29F-46EC-9341-88DC8CAA5591}"/>
              </a:ext>
            </a:extLst>
          </p:cNvPr>
          <p:cNvSpPr/>
          <p:nvPr/>
        </p:nvSpPr>
        <p:spPr>
          <a:xfrm>
            <a:off x="7947660" y="2758440"/>
            <a:ext cx="3143250" cy="560071"/>
          </a:xfrm>
          <a:prstGeom prst="borderCallout2">
            <a:avLst>
              <a:gd name="adj1" fmla="val 18750"/>
              <a:gd name="adj2" fmla="val -8333"/>
              <a:gd name="adj3" fmla="val 18750"/>
              <a:gd name="adj4" fmla="val -16667"/>
              <a:gd name="adj5" fmla="val 46617"/>
              <a:gd name="adj6" fmla="val -73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Extended"/>
              </a:rPr>
              <a:t>Iterate through available devices on system</a:t>
            </a:r>
            <a:endParaRPr lang="en-US" dirty="0">
              <a:solidFill>
                <a:schemeClr val="tx1"/>
              </a:solidFill>
            </a:endParaRPr>
          </a:p>
        </p:txBody>
      </p:sp>
      <p:sp>
        <p:nvSpPr>
          <p:cNvPr id="6" name="Callout: Bent Line 5">
            <a:extLst>
              <a:ext uri="{FF2B5EF4-FFF2-40B4-BE49-F238E27FC236}">
                <a16:creationId xmlns:a16="http://schemas.microsoft.com/office/drawing/2014/main" id="{3D5EE7E9-665C-422D-91E0-F8BD12DF9E98}"/>
              </a:ext>
            </a:extLst>
          </p:cNvPr>
          <p:cNvSpPr/>
          <p:nvPr/>
        </p:nvSpPr>
        <p:spPr>
          <a:xfrm>
            <a:off x="8854440" y="4258947"/>
            <a:ext cx="3143250" cy="560071"/>
          </a:xfrm>
          <a:prstGeom prst="borderCallout2">
            <a:avLst>
              <a:gd name="adj1" fmla="val 18750"/>
              <a:gd name="adj2" fmla="val -8333"/>
              <a:gd name="adj3" fmla="val 18750"/>
              <a:gd name="adj4" fmla="val -16667"/>
              <a:gd name="adj5" fmla="val -10526"/>
              <a:gd name="adj6" fmla="val -583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ato Extended"/>
              </a:rPr>
              <a:t>Download </a:t>
            </a:r>
            <a:r>
              <a:rPr lang="en-US" dirty="0" err="1">
                <a:solidFill>
                  <a:schemeClr val="tx1"/>
                </a:solidFill>
                <a:latin typeface="Lato Extended"/>
              </a:rPr>
              <a:t>x</a:t>
            </a:r>
            <a:r>
              <a:rPr lang="en-US" b="0" i="0" dirty="0" err="1">
                <a:solidFill>
                  <a:schemeClr val="tx1"/>
                </a:solidFill>
                <a:effectLst/>
                <a:latin typeface="Lato Extended"/>
              </a:rPr>
              <a:t>clbin</a:t>
            </a:r>
            <a:r>
              <a:rPr lang="en-US" b="0" i="0" dirty="0">
                <a:solidFill>
                  <a:schemeClr val="tx1"/>
                </a:solidFill>
                <a:effectLst/>
                <a:latin typeface="Lato Extended"/>
              </a:rPr>
              <a:t> file to device</a:t>
            </a:r>
            <a:r>
              <a:rPr lang="en-US" dirty="0">
                <a:solidFill>
                  <a:schemeClr val="tx1"/>
                </a:solidFill>
                <a:latin typeface="Lato Extended"/>
              </a:rPr>
              <a:t> </a:t>
            </a:r>
            <a:endParaRPr lang="en-US" dirty="0">
              <a:solidFill>
                <a:schemeClr val="tx1"/>
              </a:solidFill>
            </a:endParaRPr>
          </a:p>
        </p:txBody>
      </p:sp>
      <p:sp>
        <p:nvSpPr>
          <p:cNvPr id="7" name="Callout: Bent Line 6">
            <a:extLst>
              <a:ext uri="{FF2B5EF4-FFF2-40B4-BE49-F238E27FC236}">
                <a16:creationId xmlns:a16="http://schemas.microsoft.com/office/drawing/2014/main" id="{04388CFE-566A-493D-9412-8EA493ABE622}"/>
              </a:ext>
            </a:extLst>
          </p:cNvPr>
          <p:cNvSpPr/>
          <p:nvPr/>
        </p:nvSpPr>
        <p:spPr>
          <a:xfrm>
            <a:off x="8869680" y="5337177"/>
            <a:ext cx="3143250" cy="560071"/>
          </a:xfrm>
          <a:prstGeom prst="borderCallout2">
            <a:avLst>
              <a:gd name="adj1" fmla="val 18750"/>
              <a:gd name="adj2" fmla="val -8333"/>
              <a:gd name="adj3" fmla="val 18750"/>
              <a:gd name="adj4" fmla="val -16667"/>
              <a:gd name="adj5" fmla="val -10526"/>
              <a:gd name="adj6" fmla="val -583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Lato Extended"/>
              </a:rPr>
              <a:t>Specify kernel to execute</a:t>
            </a:r>
            <a:r>
              <a:rPr lang="en-US" dirty="0">
                <a:solidFill>
                  <a:schemeClr val="tx1"/>
                </a:solidFill>
                <a:latin typeface="Lato Extended"/>
              </a:rPr>
              <a:t> </a:t>
            </a:r>
            <a:endParaRPr lang="en-US" dirty="0">
              <a:solidFill>
                <a:schemeClr val="tx1"/>
              </a:solidFill>
            </a:endParaRPr>
          </a:p>
        </p:txBody>
      </p:sp>
    </p:spTree>
    <p:extLst>
      <p:ext uri="{BB962C8B-B14F-4D97-AF65-F5344CB8AC3E}">
        <p14:creationId xmlns:p14="http://schemas.microsoft.com/office/powerpoint/2010/main" val="4621995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58BC-189B-401E-A90B-B54D172CD75F}"/>
              </a:ext>
            </a:extLst>
          </p:cNvPr>
          <p:cNvSpPr>
            <a:spLocks noGrp="1"/>
          </p:cNvSpPr>
          <p:nvPr>
            <p:ph type="title"/>
          </p:nvPr>
        </p:nvSpPr>
        <p:spPr/>
        <p:txBody>
          <a:bodyPr>
            <a:normAutofit/>
          </a:bodyPr>
          <a:lstStyle/>
          <a:p>
            <a:pPr algn="l"/>
            <a:r>
              <a:rPr lang="en-US" b="1" i="0" dirty="0">
                <a:solidFill>
                  <a:srgbClr val="000000"/>
                </a:solidFill>
                <a:effectLst/>
              </a:rPr>
              <a:t>Global Memory</a:t>
            </a:r>
            <a:endParaRPr lang="en-US" dirty="0"/>
          </a:p>
        </p:txBody>
      </p:sp>
      <p:sp>
        <p:nvSpPr>
          <p:cNvPr id="3" name="Content Placeholder 2">
            <a:extLst>
              <a:ext uri="{FF2B5EF4-FFF2-40B4-BE49-F238E27FC236}">
                <a16:creationId xmlns:a16="http://schemas.microsoft.com/office/drawing/2014/main" id="{8A94ECE2-D908-4B7F-9DD7-418C118ACC75}"/>
              </a:ext>
            </a:extLst>
          </p:cNvPr>
          <p:cNvSpPr>
            <a:spLocks noGrp="1"/>
          </p:cNvSpPr>
          <p:nvPr>
            <p:ph idx="1"/>
          </p:nvPr>
        </p:nvSpPr>
        <p:spPr>
          <a:xfrm>
            <a:off x="838200" y="1825625"/>
            <a:ext cx="3638473" cy="4351338"/>
          </a:xfrm>
        </p:spPr>
        <p:txBody>
          <a:bodyPr/>
          <a:lstStyle/>
          <a:p>
            <a:r>
              <a:rPr lang="en-US" i="1" dirty="0"/>
              <a:t>Global Memory </a:t>
            </a:r>
            <a:r>
              <a:rPr lang="en-US" dirty="0"/>
              <a:t>is memory that is accessible both by the host’s CPUs and the device (FPGA)</a:t>
            </a:r>
          </a:p>
          <a:p>
            <a:r>
              <a:rPr lang="en-US" dirty="0"/>
              <a:t>The host must allocate and free buffers in Global Memory </a:t>
            </a:r>
          </a:p>
        </p:txBody>
      </p:sp>
      <p:pic>
        <p:nvPicPr>
          <p:cNvPr id="1026" name="Picture 2">
            <a:extLst>
              <a:ext uri="{FF2B5EF4-FFF2-40B4-BE49-F238E27FC236}">
                <a16:creationId xmlns:a16="http://schemas.microsoft.com/office/drawing/2014/main" id="{566AF976-49B3-4C51-9E68-1FF4DE626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673" y="201930"/>
            <a:ext cx="7528638" cy="4918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F25B85-4BA0-4BE0-BA1D-6296B0B9633D}"/>
              </a:ext>
            </a:extLst>
          </p:cNvPr>
          <p:cNvSpPr txBox="1"/>
          <p:nvPr/>
        </p:nvSpPr>
        <p:spPr>
          <a:xfrm>
            <a:off x="4754880" y="5120640"/>
            <a:ext cx="7029450" cy="307777"/>
          </a:xfrm>
          <a:prstGeom prst="rect">
            <a:avLst/>
          </a:prstGeom>
          <a:noFill/>
        </p:spPr>
        <p:txBody>
          <a:bodyPr wrap="square" rtlCol="0">
            <a:spAutoFit/>
          </a:bodyPr>
          <a:lstStyle/>
          <a:p>
            <a:r>
              <a:rPr lang="en-US" sz="1400" dirty="0"/>
              <a:t>Ref: </a:t>
            </a:r>
            <a:r>
              <a:rPr lang="en-US" sz="1400" dirty="0">
                <a:solidFill>
                  <a:schemeClr val="accent1"/>
                </a:solidFill>
              </a:rPr>
              <a:t>https://www.xilinx.com/html_docs/xilinx2017_4/sdaccel_doc/bop1504034296858.html</a:t>
            </a:r>
          </a:p>
        </p:txBody>
      </p:sp>
    </p:spTree>
    <p:extLst>
      <p:ext uri="{BB962C8B-B14F-4D97-AF65-F5344CB8AC3E}">
        <p14:creationId xmlns:p14="http://schemas.microsoft.com/office/powerpoint/2010/main" val="34535558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14DD-0712-4AA6-904F-6836B8ED9711}"/>
              </a:ext>
            </a:extLst>
          </p:cNvPr>
          <p:cNvSpPr>
            <a:spLocks noGrp="1"/>
          </p:cNvSpPr>
          <p:nvPr>
            <p:ph type="title"/>
          </p:nvPr>
        </p:nvSpPr>
        <p:spPr/>
        <p:txBody>
          <a:bodyPr/>
          <a:lstStyle/>
          <a:p>
            <a:r>
              <a:rPr lang="en-US" b="1" i="0" dirty="0">
                <a:solidFill>
                  <a:srgbClr val="000000"/>
                </a:solidFill>
                <a:effectLst/>
              </a:rPr>
              <a:t>Host Allocation of Buffers in Global Memory</a:t>
            </a:r>
            <a:endParaRPr lang="en-US" dirty="0"/>
          </a:p>
        </p:txBody>
      </p:sp>
      <p:sp>
        <p:nvSpPr>
          <p:cNvPr id="3" name="Content Placeholder 2">
            <a:extLst>
              <a:ext uri="{FF2B5EF4-FFF2-40B4-BE49-F238E27FC236}">
                <a16:creationId xmlns:a16="http://schemas.microsoft.com/office/drawing/2014/main" id="{C0ED5BC5-9F5A-4EA7-844A-61936069ACFE}"/>
              </a:ext>
            </a:extLst>
          </p:cNvPr>
          <p:cNvSpPr>
            <a:spLocks noGrp="1"/>
          </p:cNvSpPr>
          <p:nvPr>
            <p:ph idx="1"/>
          </p:nvPr>
        </p:nvSpPr>
        <p:spPr/>
        <p:txBody>
          <a:bodyPr>
            <a:normAutofit lnSpcReduction="10000"/>
          </a:bodyPr>
          <a:lstStyle/>
          <a:p>
            <a:pPr marL="0" indent="0">
              <a:buNone/>
            </a:pPr>
            <a:r>
              <a:rPr lang="en-US" sz="2000" dirty="0">
                <a:latin typeface="Courier New" panose="02070309020205020404" pitchFamily="49" charset="0"/>
                <a:cs typeface="Courier New" panose="02070309020205020404" pitchFamily="49" charset="0"/>
              </a:rPr>
              <a:t>OCL_CHECK(err, cl::Buffer buffer_in1(context, CL_MEM_USE_HOST_PTR | CL_MEM_READ_ONLY, </a:t>
            </a:r>
            <a:r>
              <a:rPr lang="en-US" sz="2000" dirty="0" err="1">
                <a:latin typeface="Courier New" panose="02070309020205020404" pitchFamily="49" charset="0"/>
                <a:cs typeface="Courier New" panose="02070309020205020404" pitchFamily="49" charset="0"/>
              </a:rPr>
              <a:t>vector_size_bytes</a:t>
            </a:r>
            <a:r>
              <a:rPr lang="en-US" sz="2000" dirty="0">
                <a:latin typeface="Courier New" panose="02070309020205020404" pitchFamily="49" charset="0"/>
                <a:cs typeface="Courier New" panose="02070309020205020404" pitchFamily="49" charset="0"/>
              </a:rPr>
              <a:t>, source_in1.data(), &amp;err));</a:t>
            </a:r>
          </a:p>
          <a:p>
            <a:pPr marL="0" indent="0">
              <a:buNone/>
            </a:pPr>
            <a:r>
              <a:rPr lang="en-US" sz="2000" dirty="0">
                <a:latin typeface="Courier New" panose="02070309020205020404" pitchFamily="49" charset="0"/>
                <a:cs typeface="Courier New" panose="02070309020205020404" pitchFamily="49" charset="0"/>
              </a:rPr>
              <a:t>OCL_CHECK(err, cl::Buffer buffer_in2(context, CL_MEM_USE_HOST_PTR | CL_MEM_READ_ONLY, </a:t>
            </a:r>
            <a:r>
              <a:rPr lang="en-US" sz="2000" dirty="0" err="1">
                <a:latin typeface="Courier New" panose="02070309020205020404" pitchFamily="49" charset="0"/>
                <a:cs typeface="Courier New" panose="02070309020205020404" pitchFamily="49" charset="0"/>
              </a:rPr>
              <a:t>vector_size_bytes</a:t>
            </a:r>
            <a:r>
              <a:rPr lang="en-US" sz="2000" dirty="0">
                <a:latin typeface="Courier New" panose="02070309020205020404" pitchFamily="49" charset="0"/>
                <a:cs typeface="Courier New" panose="02070309020205020404" pitchFamily="49" charset="0"/>
              </a:rPr>
              <a:t>, source_in2.data(), &amp;err));</a:t>
            </a:r>
          </a:p>
          <a:p>
            <a:pPr marL="0" indent="0">
              <a:buNone/>
            </a:pPr>
            <a:r>
              <a:rPr lang="en-US" sz="2000" dirty="0">
                <a:latin typeface="Courier New" panose="02070309020205020404" pitchFamily="49" charset="0"/>
                <a:cs typeface="Courier New" panose="02070309020205020404" pitchFamily="49" charset="0"/>
              </a:rPr>
              <a:t>OCL_CHECK(err, cl::Buffer </a:t>
            </a:r>
            <a:r>
              <a:rPr lang="en-US" sz="2000" dirty="0" err="1">
                <a:latin typeface="Courier New" panose="02070309020205020404" pitchFamily="49" charset="0"/>
                <a:cs typeface="Courier New" panose="02070309020205020404" pitchFamily="49" charset="0"/>
              </a:rPr>
              <a:t>buffer_output</a:t>
            </a:r>
            <a:r>
              <a:rPr lang="en-US" sz="2000" dirty="0">
                <a:latin typeface="Courier New" panose="02070309020205020404" pitchFamily="49" charset="0"/>
                <a:cs typeface="Courier New" panose="02070309020205020404" pitchFamily="49" charset="0"/>
              </a:rPr>
              <a:t>(context, CL_MEM_USE_HOST_PTR | CL_MEM_WRITE_ONLY, </a:t>
            </a:r>
            <a:r>
              <a:rPr lang="en-US" sz="2000" dirty="0" err="1">
                <a:latin typeface="Courier New" panose="02070309020205020404" pitchFamily="49" charset="0"/>
                <a:cs typeface="Courier New" panose="02070309020205020404" pitchFamily="49" charset="0"/>
              </a:rPr>
              <a:t>vector_size_bytes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source_hw_results.data</a:t>
            </a:r>
            <a:r>
              <a:rPr lang="en-US" sz="2000" dirty="0">
                <a:latin typeface="Courier New" panose="02070309020205020404" pitchFamily="49" charset="0"/>
                <a:cs typeface="Courier New" panose="02070309020205020404" pitchFamily="49" charset="0"/>
              </a:rPr>
              <a:t>(), &amp;err));</a:t>
            </a:r>
          </a:p>
          <a:p>
            <a:pPr marL="0" indent="0">
              <a:buNone/>
            </a:pPr>
            <a:endParaRPr lang="en-US" sz="2000" dirty="0">
              <a:latin typeface="Courier New" panose="02070309020205020404" pitchFamily="49" charset="0"/>
              <a:cs typeface="Courier New" panose="02070309020205020404" pitchFamily="49" charset="0"/>
            </a:endParaRPr>
          </a:p>
          <a:p>
            <a:r>
              <a:rPr lang="en-US" sz="2000" dirty="0">
                <a:cs typeface="Courier New" panose="02070309020205020404" pitchFamily="49" charset="0"/>
              </a:rPr>
              <a:t>We specify the </a:t>
            </a:r>
            <a:r>
              <a:rPr lang="en-US" sz="2000" dirty="0">
                <a:latin typeface="Courier New" panose="02070309020205020404" pitchFamily="49" charset="0"/>
                <a:cs typeface="Courier New" panose="02070309020205020404" pitchFamily="49" charset="0"/>
              </a:rPr>
              <a:t>CL_MEM_USE_HOST_PTR </a:t>
            </a:r>
            <a:r>
              <a:rPr lang="en-US" sz="2000" dirty="0">
                <a:cs typeface="Courier New" panose="02070309020205020404" pitchFamily="49" charset="0"/>
              </a:rPr>
              <a:t>flag because we want the </a:t>
            </a:r>
            <a:r>
              <a:rPr lang="en-US" sz="2000" b="0" i="0" u="none" strike="noStrike" baseline="0" dirty="0"/>
              <a:t>buffer object in global memory to access the same memory as referenced by the host pointer</a:t>
            </a:r>
          </a:p>
          <a:p>
            <a:pPr algn="l"/>
            <a:r>
              <a:rPr lang="en-US" sz="2200" dirty="0"/>
              <a:t>M</a:t>
            </a:r>
            <a:r>
              <a:rPr lang="en-US" sz="2200" b="0" i="0" u="none" strike="noStrike" baseline="0" dirty="0"/>
              <a:t>emory efficient</a:t>
            </a:r>
            <a:r>
              <a:rPr lang="en-US" sz="2200" dirty="0"/>
              <a:t> configuration</a:t>
            </a:r>
            <a:endParaRPr lang="en-US" sz="2200" b="0" i="0" u="none" strike="noStrike" baseline="0" dirty="0"/>
          </a:p>
          <a:p>
            <a:pPr algn="l"/>
            <a:r>
              <a:rPr lang="en-US" sz="2200" b="0" i="0" u="none" strike="noStrike" baseline="0" dirty="0"/>
              <a:t>Caveat: data transfer between hosts and devices can be unpredictable: may not be able to safely access the host pointer memory after data communication commences</a:t>
            </a:r>
            <a:endParaRPr lang="en-US" sz="2200" dirty="0">
              <a:cs typeface="Courier New" panose="02070309020205020404" pitchFamily="49" charset="0"/>
            </a:endParaRPr>
          </a:p>
        </p:txBody>
      </p:sp>
    </p:spTree>
    <p:extLst>
      <p:ext uri="{BB962C8B-B14F-4D97-AF65-F5344CB8AC3E}">
        <p14:creationId xmlns:p14="http://schemas.microsoft.com/office/powerpoint/2010/main" val="5355500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C5A0-91CD-4A43-B892-8B178DC90245}"/>
              </a:ext>
            </a:extLst>
          </p:cNvPr>
          <p:cNvSpPr>
            <a:spLocks noGrp="1"/>
          </p:cNvSpPr>
          <p:nvPr>
            <p:ph type="title"/>
          </p:nvPr>
        </p:nvSpPr>
        <p:spPr/>
        <p:txBody>
          <a:bodyPr/>
          <a:lstStyle/>
          <a:p>
            <a:r>
              <a:rPr lang="en-US" dirty="0"/>
              <a:t>Pass </a:t>
            </a:r>
            <a:r>
              <a:rPr lang="en-US" sz="4400" b="0" i="0" u="none" strike="noStrike" baseline="0" dirty="0"/>
              <a:t>Host Pointers to Device Kernel</a:t>
            </a:r>
            <a:r>
              <a:rPr lang="en-US" dirty="0"/>
              <a:t> </a:t>
            </a:r>
          </a:p>
        </p:txBody>
      </p:sp>
      <p:sp>
        <p:nvSpPr>
          <p:cNvPr id="6" name="Text Placeholder 5">
            <a:extLst>
              <a:ext uri="{FF2B5EF4-FFF2-40B4-BE49-F238E27FC236}">
                <a16:creationId xmlns:a16="http://schemas.microsoft.com/office/drawing/2014/main" id="{31251C8F-8639-4362-AAD6-3E3FF40376AF}"/>
              </a:ext>
            </a:extLst>
          </p:cNvPr>
          <p:cNvSpPr>
            <a:spLocks noGrp="1"/>
          </p:cNvSpPr>
          <p:nvPr>
            <p:ph type="body" idx="1"/>
          </p:nvPr>
        </p:nvSpPr>
        <p:spPr/>
        <p:txBody>
          <a:bodyPr/>
          <a:lstStyle/>
          <a:p>
            <a:r>
              <a:rPr lang="en-US" dirty="0"/>
              <a:t>Host C++ code: </a:t>
            </a:r>
            <a:r>
              <a:rPr lang="en-US" i="1" dirty="0"/>
              <a:t>host.cpp</a:t>
            </a:r>
          </a:p>
        </p:txBody>
      </p:sp>
      <p:sp>
        <p:nvSpPr>
          <p:cNvPr id="7" name="Content Placeholder 6">
            <a:extLst>
              <a:ext uri="{FF2B5EF4-FFF2-40B4-BE49-F238E27FC236}">
                <a16:creationId xmlns:a16="http://schemas.microsoft.com/office/drawing/2014/main" id="{345E16A0-14BF-4A1D-B38C-E175C127CAA7}"/>
              </a:ext>
            </a:extLst>
          </p:cNvPr>
          <p:cNvSpPr>
            <a:spLocks noGrp="1"/>
          </p:cNvSpPr>
          <p:nvPr>
            <p:ph sz="half" idx="2"/>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int size = DATA_SIZE;</a:t>
            </a:r>
          </a:p>
          <a:p>
            <a:pPr marL="0" indent="0">
              <a:buNone/>
            </a:pPr>
            <a:r>
              <a:rPr lang="en-US" sz="1600" dirty="0">
                <a:latin typeface="Courier New" panose="02070309020205020404" pitchFamily="49" charset="0"/>
                <a:cs typeface="Courier New" panose="02070309020205020404" pitchFamily="49" charset="0"/>
              </a:rPr>
              <a:t>    OCL_CHECK(err, err = </a:t>
            </a:r>
            <a:r>
              <a:rPr lang="en-US" sz="1600" dirty="0" err="1">
                <a:latin typeface="Courier New" panose="02070309020205020404" pitchFamily="49" charset="0"/>
                <a:cs typeface="Courier New" panose="02070309020205020404" pitchFamily="49" charset="0"/>
              </a:rPr>
              <a:t>krnl_vector_add.setArg</a:t>
            </a:r>
            <a:r>
              <a:rPr lang="en-US" sz="1600" dirty="0">
                <a:latin typeface="Courier New" panose="02070309020205020404" pitchFamily="49" charset="0"/>
                <a:cs typeface="Courier New" panose="02070309020205020404" pitchFamily="49" charset="0"/>
              </a:rPr>
              <a:t>(0, </a:t>
            </a:r>
            <a:r>
              <a:rPr lang="en-US" sz="1600" dirty="0">
                <a:solidFill>
                  <a:srgbClr val="FF0000"/>
                </a:solidFill>
                <a:latin typeface="Courier New" panose="02070309020205020404" pitchFamily="49" charset="0"/>
                <a:cs typeface="Courier New" panose="02070309020205020404" pitchFamily="49" charset="0"/>
              </a:rPr>
              <a:t>buffer_in1</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OCL_CHECK(err, err = </a:t>
            </a:r>
            <a:r>
              <a:rPr lang="en-US" sz="1600" dirty="0" err="1">
                <a:latin typeface="Courier New" panose="02070309020205020404" pitchFamily="49" charset="0"/>
                <a:cs typeface="Courier New" panose="02070309020205020404" pitchFamily="49" charset="0"/>
              </a:rPr>
              <a:t>krnl_vector_add.setArg</a:t>
            </a:r>
            <a:r>
              <a:rPr lang="en-US" sz="1600" dirty="0">
                <a:latin typeface="Courier New" panose="02070309020205020404" pitchFamily="49" charset="0"/>
                <a:cs typeface="Courier New" panose="02070309020205020404" pitchFamily="49" charset="0"/>
              </a:rPr>
              <a:t>(1, </a:t>
            </a:r>
            <a:r>
              <a:rPr lang="en-US" sz="1600" dirty="0">
                <a:solidFill>
                  <a:srgbClr val="FFC000"/>
                </a:solidFill>
                <a:latin typeface="Courier New" panose="02070309020205020404" pitchFamily="49" charset="0"/>
                <a:cs typeface="Courier New" panose="02070309020205020404" pitchFamily="49" charset="0"/>
              </a:rPr>
              <a:t>buffer_in2</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OCL_CHECK(err, err = </a:t>
            </a:r>
            <a:r>
              <a:rPr lang="en-US" sz="1600" dirty="0" err="1">
                <a:latin typeface="Courier New" panose="02070309020205020404" pitchFamily="49" charset="0"/>
                <a:cs typeface="Courier New" panose="02070309020205020404" pitchFamily="49" charset="0"/>
              </a:rPr>
              <a:t>krnl_vector_add.setArg</a:t>
            </a:r>
            <a:r>
              <a:rPr lang="en-US" sz="1600" dirty="0">
                <a:latin typeface="Courier New" panose="02070309020205020404" pitchFamily="49" charset="0"/>
                <a:cs typeface="Courier New" panose="02070309020205020404" pitchFamily="49" charset="0"/>
              </a:rPr>
              <a:t>(2, </a:t>
            </a:r>
            <a:r>
              <a:rPr lang="en-US" sz="1600" dirty="0" err="1">
                <a:solidFill>
                  <a:srgbClr val="92D050"/>
                </a:solidFill>
                <a:latin typeface="Courier New" panose="02070309020205020404" pitchFamily="49" charset="0"/>
                <a:cs typeface="Courier New" panose="02070309020205020404" pitchFamily="49" charset="0"/>
              </a:rPr>
              <a:t>buffer_output</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OCL_CHECK(err, err = </a:t>
            </a:r>
            <a:r>
              <a:rPr lang="en-US" sz="1600" dirty="0" err="1">
                <a:latin typeface="Courier New" panose="02070309020205020404" pitchFamily="49" charset="0"/>
                <a:cs typeface="Courier New" panose="02070309020205020404" pitchFamily="49" charset="0"/>
              </a:rPr>
              <a:t>krnl_vector_add.setArg</a:t>
            </a:r>
            <a:r>
              <a:rPr lang="en-US" sz="1600" dirty="0">
                <a:latin typeface="Courier New" panose="02070309020205020404" pitchFamily="49" charset="0"/>
                <a:cs typeface="Courier New" panose="02070309020205020404" pitchFamily="49" charset="0"/>
              </a:rPr>
              <a:t>(3, </a:t>
            </a:r>
            <a:r>
              <a:rPr lang="en-US" sz="1600" dirty="0">
                <a:solidFill>
                  <a:srgbClr val="7030A0"/>
                </a:solidFill>
                <a:latin typeface="Courier New" panose="02070309020205020404" pitchFamily="49" charset="0"/>
                <a:cs typeface="Courier New" panose="02070309020205020404" pitchFamily="49" charset="0"/>
              </a:rPr>
              <a:t>size</a:t>
            </a:r>
            <a:r>
              <a:rPr lang="en-US" sz="1600" dirty="0">
                <a:latin typeface="Courier New" panose="02070309020205020404" pitchFamily="49" charset="0"/>
                <a:cs typeface="Courier New" panose="02070309020205020404" pitchFamily="49" charset="0"/>
              </a:rPr>
              <a:t>));</a:t>
            </a:r>
          </a:p>
        </p:txBody>
      </p:sp>
      <p:sp>
        <p:nvSpPr>
          <p:cNvPr id="8" name="Text Placeholder 7">
            <a:extLst>
              <a:ext uri="{FF2B5EF4-FFF2-40B4-BE49-F238E27FC236}">
                <a16:creationId xmlns:a16="http://schemas.microsoft.com/office/drawing/2014/main" id="{08851442-6778-429C-8DE0-D4EE3086AFC0}"/>
              </a:ext>
            </a:extLst>
          </p:cNvPr>
          <p:cNvSpPr>
            <a:spLocks noGrp="1"/>
          </p:cNvSpPr>
          <p:nvPr>
            <p:ph type="body" sz="quarter" idx="3"/>
          </p:nvPr>
        </p:nvSpPr>
        <p:spPr/>
        <p:txBody>
          <a:bodyPr/>
          <a:lstStyle/>
          <a:p>
            <a:r>
              <a:rPr lang="en-US" dirty="0"/>
              <a:t>Device C++ kernel code: </a:t>
            </a:r>
            <a:r>
              <a:rPr lang="en-US" i="1" dirty="0"/>
              <a:t>vadd.cpp</a:t>
            </a:r>
          </a:p>
        </p:txBody>
      </p:sp>
      <p:sp>
        <p:nvSpPr>
          <p:cNvPr id="9" name="Content Placeholder 8">
            <a:extLst>
              <a:ext uri="{FF2B5EF4-FFF2-40B4-BE49-F238E27FC236}">
                <a16:creationId xmlns:a16="http://schemas.microsoft.com/office/drawing/2014/main" id="{3D4A279E-0EC5-4B70-91E1-480ADB55A5B1}"/>
              </a:ext>
            </a:extLst>
          </p:cNvPr>
          <p:cNvSpPr>
            <a:spLocks noGrp="1"/>
          </p:cNvSpPr>
          <p:nvPr>
            <p:ph sz="quarter" idx="4"/>
          </p:nvPr>
        </p:nvSpPr>
        <p:spPr/>
        <p:txBody>
          <a:bodyPr>
            <a:normAutofit/>
          </a:bodyPr>
          <a:lstStyle/>
          <a:p>
            <a:pPr marL="0" indent="0">
              <a:buNone/>
            </a:pPr>
            <a:r>
              <a:rPr lang="en-US" sz="1200" dirty="0">
                <a:latin typeface="Courier New" panose="02070309020205020404" pitchFamily="49" charset="0"/>
                <a:cs typeface="Courier New" panose="02070309020205020404" pitchFamily="49" charset="0"/>
              </a:rPr>
              <a:t>void </a:t>
            </a:r>
            <a:r>
              <a:rPr lang="en-US" sz="1200" dirty="0" err="1">
                <a:latin typeface="Courier New" panose="02070309020205020404" pitchFamily="49" charset="0"/>
                <a:cs typeface="Courier New" panose="02070309020205020404" pitchFamily="49" charset="0"/>
              </a:rPr>
              <a:t>vadd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hls</a:t>
            </a:r>
            <a:r>
              <a:rPr lang="en-US" sz="1200" dirty="0">
                <a:latin typeface="Courier New" panose="02070309020205020404" pitchFamily="49" charset="0"/>
                <a:cs typeface="Courier New" panose="02070309020205020404" pitchFamily="49" charset="0"/>
              </a:rPr>
              <a:t>::vector&lt;uint32_t, NUM_WORDS&gt;* </a:t>
            </a:r>
            <a:r>
              <a:rPr lang="en-US" sz="1200" dirty="0">
                <a:solidFill>
                  <a:srgbClr val="FF0000"/>
                </a:solidFill>
                <a:latin typeface="Courier New" panose="02070309020205020404" pitchFamily="49" charset="0"/>
                <a:cs typeface="Courier New" panose="02070309020205020404" pitchFamily="49" charset="0"/>
              </a:rPr>
              <a:t>in1</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hls</a:t>
            </a:r>
            <a:r>
              <a:rPr lang="en-US" sz="1200" dirty="0">
                <a:latin typeface="Courier New" panose="02070309020205020404" pitchFamily="49" charset="0"/>
                <a:cs typeface="Courier New" panose="02070309020205020404" pitchFamily="49" charset="0"/>
              </a:rPr>
              <a:t>::vector&lt;uint32_t, NUM_WORDS&gt;* </a:t>
            </a:r>
            <a:r>
              <a:rPr lang="en-US" sz="1200" dirty="0">
                <a:solidFill>
                  <a:srgbClr val="FFC000"/>
                </a:solidFill>
                <a:latin typeface="Courier New" panose="02070309020205020404" pitchFamily="49" charset="0"/>
                <a:cs typeface="Courier New" panose="02070309020205020404" pitchFamily="49" charset="0"/>
              </a:rPr>
              <a:t>in2</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hls</a:t>
            </a:r>
            <a:r>
              <a:rPr lang="en-US" sz="1200" dirty="0">
                <a:latin typeface="Courier New" panose="02070309020205020404" pitchFamily="49" charset="0"/>
                <a:cs typeface="Courier New" panose="02070309020205020404" pitchFamily="49" charset="0"/>
              </a:rPr>
              <a:t>::vector&lt;uint32_t, NUM_WORDS&gt;* </a:t>
            </a:r>
            <a:r>
              <a:rPr lang="en-US" sz="1200" dirty="0">
                <a:solidFill>
                  <a:srgbClr val="92D050"/>
                </a:solidFill>
                <a:latin typeface="Courier New" panose="02070309020205020404" pitchFamily="49" charset="0"/>
                <a:cs typeface="Courier New" panose="02070309020205020404" pitchFamily="49" charset="0"/>
              </a:rPr>
              <a:t>out</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int </a:t>
            </a:r>
            <a:r>
              <a:rPr lang="en-US" sz="1200" dirty="0">
                <a:solidFill>
                  <a:srgbClr val="7030A0"/>
                </a:solidFill>
                <a:latin typeface="Courier New" panose="02070309020205020404" pitchFamily="49" charset="0"/>
                <a:cs typeface="Courier New" panose="02070309020205020404" pitchFamily="49" charset="0"/>
              </a:rPr>
              <a:t>size</a:t>
            </a:r>
            <a:r>
              <a:rPr lang="en-US" sz="1200" dirty="0">
                <a:latin typeface="Courier New" panose="02070309020205020404" pitchFamily="49" charset="0"/>
                <a:cs typeface="Courier New" panose="02070309020205020404" pitchFamily="49" charset="0"/>
              </a:rPr>
              <a:t>)</a:t>
            </a:r>
          </a:p>
        </p:txBody>
      </p:sp>
      <p:cxnSp>
        <p:nvCxnSpPr>
          <p:cNvPr id="11" name="Straight Arrow Connector 10">
            <a:extLst>
              <a:ext uri="{FF2B5EF4-FFF2-40B4-BE49-F238E27FC236}">
                <a16:creationId xmlns:a16="http://schemas.microsoft.com/office/drawing/2014/main" id="{552A66F6-F417-4308-81E4-22F63517F44D}"/>
              </a:ext>
            </a:extLst>
          </p:cNvPr>
          <p:cNvCxnSpPr/>
          <p:nvPr/>
        </p:nvCxnSpPr>
        <p:spPr>
          <a:xfrm flipV="1">
            <a:off x="5372100" y="2651760"/>
            <a:ext cx="4869180" cy="514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B4070A-460C-49FA-896F-F707A8F612DF}"/>
              </a:ext>
            </a:extLst>
          </p:cNvPr>
          <p:cNvCxnSpPr>
            <a:cxnSpLocks/>
          </p:cNvCxnSpPr>
          <p:nvPr/>
        </p:nvCxnSpPr>
        <p:spPr>
          <a:xfrm flipV="1">
            <a:off x="5463540" y="3017520"/>
            <a:ext cx="4777740" cy="674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274268-C736-4D94-A247-8803089A3F3B}"/>
              </a:ext>
            </a:extLst>
          </p:cNvPr>
          <p:cNvCxnSpPr>
            <a:cxnSpLocks/>
          </p:cNvCxnSpPr>
          <p:nvPr/>
        </p:nvCxnSpPr>
        <p:spPr>
          <a:xfrm flipV="1">
            <a:off x="2606040" y="3268980"/>
            <a:ext cx="7749540" cy="13030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603A3A-85F3-4D27-B4AC-9A4982E95D98}"/>
              </a:ext>
            </a:extLst>
          </p:cNvPr>
          <p:cNvCxnSpPr>
            <a:cxnSpLocks/>
          </p:cNvCxnSpPr>
          <p:nvPr/>
        </p:nvCxnSpPr>
        <p:spPr>
          <a:xfrm flipV="1">
            <a:off x="4674870" y="3611880"/>
            <a:ext cx="2937510" cy="1405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9047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960E-8D57-49A1-BE87-6A49C8A2C241}"/>
              </a:ext>
            </a:extLst>
          </p:cNvPr>
          <p:cNvSpPr>
            <a:spLocks noGrp="1"/>
          </p:cNvSpPr>
          <p:nvPr>
            <p:ph type="title"/>
          </p:nvPr>
        </p:nvSpPr>
        <p:spPr/>
        <p:txBody>
          <a:bodyPr/>
          <a:lstStyle/>
          <a:p>
            <a:r>
              <a:rPr lang="en-US" dirty="0"/>
              <a:t>Host Copies Host-side Vector Data to Device Global Memory</a:t>
            </a:r>
          </a:p>
        </p:txBody>
      </p:sp>
      <p:sp>
        <p:nvSpPr>
          <p:cNvPr id="7" name="Content Placeholder 6">
            <a:extLst>
              <a:ext uri="{FF2B5EF4-FFF2-40B4-BE49-F238E27FC236}">
                <a16:creationId xmlns:a16="http://schemas.microsoft.com/office/drawing/2014/main" id="{28463DE5-11A3-49A7-BD87-F68734028BC6}"/>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cl::</a:t>
            </a:r>
            <a:r>
              <a:rPr lang="en-US" dirty="0" err="1">
                <a:latin typeface="Courier New" panose="02070309020205020404" pitchFamily="49" charset="0"/>
                <a:cs typeface="Courier New" panose="02070309020205020404" pitchFamily="49" charset="0"/>
              </a:rPr>
              <a:t>CommandQueue</a:t>
            </a:r>
            <a:r>
              <a:rPr lang="en-US" dirty="0">
                <a:latin typeface="Courier New" panose="02070309020205020404" pitchFamily="49" charset="0"/>
                <a:cs typeface="Courier New" panose="02070309020205020404" pitchFamily="49" charset="0"/>
              </a:rPr>
              <a:t> q;</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OCL_CHECK(err, err = </a:t>
            </a:r>
            <a:r>
              <a:rPr lang="en-US" dirty="0" err="1">
                <a:latin typeface="Courier New" panose="02070309020205020404" pitchFamily="49" charset="0"/>
                <a:cs typeface="Courier New" panose="02070309020205020404" pitchFamily="49" charset="0"/>
              </a:rPr>
              <a:t>q.enqueueMigrateMemObjects</a:t>
            </a:r>
            <a:r>
              <a:rPr lang="en-US" dirty="0">
                <a:latin typeface="Courier New" panose="02070309020205020404" pitchFamily="49" charset="0"/>
                <a:cs typeface="Courier New" panose="02070309020205020404" pitchFamily="49" charset="0"/>
              </a:rPr>
              <a:t>({buffer_in1, buffer_in2}, 0 /* 0 means from host*/));</a:t>
            </a:r>
          </a:p>
        </p:txBody>
      </p:sp>
    </p:spTree>
    <p:extLst>
      <p:ext uri="{BB962C8B-B14F-4D97-AF65-F5344CB8AC3E}">
        <p14:creationId xmlns:p14="http://schemas.microsoft.com/office/powerpoint/2010/main" val="143946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Example on </a:t>
            </a:r>
            <a:r>
              <a:rPr lang="en-US" i="1" dirty="0"/>
              <a:t>dgx.sdsu.edu</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97D233-7D9F-48B0-B69B-E3A951E73187}"/>
              </a:ext>
            </a:extLst>
          </p:cNvPr>
          <p:cNvSpPr>
            <a:spLocks noGrp="1"/>
          </p:cNvSpPr>
          <p:nvPr>
            <p:ph idx="1"/>
          </p:nvPr>
        </p:nvSpPr>
        <p:spPr>
          <a:xfrm>
            <a:off x="838200" y="1825625"/>
            <a:ext cx="10515600" cy="1090240"/>
          </a:xfrm>
        </p:spPr>
        <p:txBody>
          <a:bodyPr>
            <a:normAutofit/>
          </a:bodyPr>
          <a:lstStyle/>
          <a:p>
            <a:r>
              <a:rPr lang="en-US" i="1" dirty="0"/>
              <a:t>dgx.sdsu.edu has two </a:t>
            </a:r>
            <a:r>
              <a:rPr lang="it-IT" dirty="0"/>
              <a:t>AMD EPYC 7742 </a:t>
            </a:r>
            <a:r>
              <a:rPr lang="en-US" dirty="0"/>
              <a:t>”</a:t>
            </a:r>
            <a:r>
              <a:rPr lang="it-IT" i="1" dirty="0"/>
              <a:t>Rome</a:t>
            </a:r>
            <a:r>
              <a:rPr lang="en-US" dirty="0"/>
              <a:t>”</a:t>
            </a:r>
            <a:r>
              <a:rPr lang="it-IT" dirty="0"/>
              <a:t> 64-Core Processors</a:t>
            </a:r>
          </a:p>
          <a:p>
            <a:r>
              <a:rPr lang="en-US" dirty="0"/>
              <a:t>Based on the Zen 2 microarchitecture</a:t>
            </a:r>
          </a:p>
        </p:txBody>
      </p:sp>
      <p:sp>
        <p:nvSpPr>
          <p:cNvPr id="6" name="Content Placeholder 2">
            <a:extLst>
              <a:ext uri="{FF2B5EF4-FFF2-40B4-BE49-F238E27FC236}">
                <a16:creationId xmlns:a16="http://schemas.microsoft.com/office/drawing/2014/main" id="{25598F5F-5BAA-43BD-A449-A6B75A27134C}"/>
              </a:ext>
            </a:extLst>
          </p:cNvPr>
          <p:cNvSpPr txBox="1">
            <a:spLocks/>
          </p:cNvSpPr>
          <p:nvPr/>
        </p:nvSpPr>
        <p:spPr>
          <a:xfrm>
            <a:off x="838201" y="2915865"/>
            <a:ext cx="10515600" cy="3860069"/>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:~/compe596$ </a:t>
            </a:r>
            <a:r>
              <a:rPr lang="en-US" dirty="0" err="1">
                <a:latin typeface="Courier New" panose="02070309020205020404" pitchFamily="49" charset="0"/>
                <a:cs typeface="Courier New" panose="02070309020205020404" pitchFamily="49" charset="0"/>
              </a:rPr>
              <a:t>lscpu</a:t>
            </a:r>
            <a:r>
              <a:rPr lang="en-US" dirty="0">
                <a:latin typeface="Courier New" panose="02070309020205020404" pitchFamily="49" charset="0"/>
                <a:cs typeface="Courier New" panose="02070309020205020404" pitchFamily="49" charset="0"/>
              </a:rPr>
              <a:t> | more</a:t>
            </a:r>
          </a:p>
          <a:p>
            <a:pPr marL="0" indent="0">
              <a:buNone/>
            </a:pPr>
            <a:r>
              <a:rPr lang="en-US" dirty="0">
                <a:latin typeface="Courier New" panose="02070309020205020404" pitchFamily="49" charset="0"/>
                <a:cs typeface="Courier New" panose="02070309020205020404" pitchFamily="49" charset="0"/>
              </a:rPr>
              <a:t>Architecture:                    x86_64</a:t>
            </a:r>
          </a:p>
          <a:p>
            <a:pPr marL="0" indent="0">
              <a:buNone/>
            </a:pPr>
            <a:r>
              <a:rPr lang="en-US" dirty="0">
                <a:latin typeface="Courier New" panose="02070309020205020404" pitchFamily="49" charset="0"/>
                <a:cs typeface="Courier New" panose="02070309020205020404" pitchFamily="49" charset="0"/>
              </a:rPr>
              <a:t>CPU op-mode(s):                  32-bit, 64-bit</a:t>
            </a:r>
          </a:p>
          <a:p>
            <a:pPr marL="0" indent="0">
              <a:buNone/>
            </a:pPr>
            <a:r>
              <a:rPr lang="en-US" dirty="0">
                <a:latin typeface="Courier New" panose="02070309020205020404" pitchFamily="49" charset="0"/>
                <a:cs typeface="Courier New" panose="02070309020205020404" pitchFamily="49" charset="0"/>
              </a:rPr>
              <a:t>Byte Order:                      Little Endian</a:t>
            </a:r>
          </a:p>
          <a:p>
            <a:pPr marL="0" indent="0">
              <a:buNone/>
            </a:pPr>
            <a:r>
              <a:rPr lang="en-US" dirty="0">
                <a:latin typeface="Courier New" panose="02070309020205020404" pitchFamily="49" charset="0"/>
                <a:cs typeface="Courier New" panose="02070309020205020404" pitchFamily="49" charset="0"/>
              </a:rPr>
              <a:t>Address sizes:                   43 bits physical, 48 bits virtual</a:t>
            </a:r>
          </a:p>
          <a:p>
            <a:pPr marL="0" indent="0">
              <a:buNone/>
            </a:pPr>
            <a:r>
              <a:rPr lang="en-US" dirty="0">
                <a:latin typeface="Courier New" panose="02070309020205020404" pitchFamily="49" charset="0"/>
                <a:cs typeface="Courier New" panose="02070309020205020404" pitchFamily="49" charset="0"/>
              </a:rPr>
              <a:t>CPU(s):                          256</a:t>
            </a:r>
          </a:p>
          <a:p>
            <a:pPr marL="0" indent="0">
              <a:buNone/>
            </a:pPr>
            <a:r>
              <a:rPr lang="en-US" dirty="0">
                <a:latin typeface="Courier New" panose="02070309020205020404" pitchFamily="49" charset="0"/>
                <a:cs typeface="Courier New" panose="02070309020205020404" pitchFamily="49" charset="0"/>
              </a:rPr>
              <a:t>On-line CPU(s) list:             0-255</a:t>
            </a:r>
          </a:p>
          <a:p>
            <a:pPr marL="0" indent="0">
              <a:buNone/>
            </a:pPr>
            <a:r>
              <a:rPr lang="en-US" b="1" dirty="0">
                <a:highlight>
                  <a:srgbClr val="FFFF00"/>
                </a:highlight>
                <a:latin typeface="Courier New" panose="02070309020205020404" pitchFamily="49" charset="0"/>
                <a:cs typeface="Courier New" panose="02070309020205020404" pitchFamily="49" charset="0"/>
              </a:rPr>
              <a:t>Thread(s) per core:              2</a:t>
            </a:r>
          </a:p>
          <a:p>
            <a:pPr marL="0" indent="0">
              <a:buNone/>
            </a:pPr>
            <a:r>
              <a:rPr lang="en-US" b="1" dirty="0">
                <a:highlight>
                  <a:srgbClr val="FFFF00"/>
                </a:highlight>
                <a:latin typeface="Courier New" panose="02070309020205020404" pitchFamily="49" charset="0"/>
                <a:cs typeface="Courier New" panose="02070309020205020404" pitchFamily="49" charset="0"/>
              </a:rPr>
              <a:t>Core(s) per socket:              64</a:t>
            </a:r>
          </a:p>
          <a:p>
            <a:pPr marL="0" indent="0">
              <a:buNone/>
            </a:pPr>
            <a:r>
              <a:rPr lang="en-US" dirty="0">
                <a:latin typeface="Courier New" panose="02070309020205020404" pitchFamily="49" charset="0"/>
                <a:cs typeface="Courier New" panose="02070309020205020404" pitchFamily="49" charset="0"/>
              </a:rPr>
              <a:t>Socket(s):                       2</a:t>
            </a:r>
          </a:p>
          <a:p>
            <a:pPr marL="0" indent="0">
              <a:buNone/>
            </a:pPr>
            <a:r>
              <a:rPr lang="en-US" dirty="0">
                <a:latin typeface="Courier New" panose="02070309020205020404" pitchFamily="49" charset="0"/>
                <a:cs typeface="Courier New" panose="02070309020205020404" pitchFamily="49" charset="0"/>
              </a:rPr>
              <a:t>NUMA node(s):                    8</a:t>
            </a:r>
          </a:p>
          <a:p>
            <a:pPr marL="0" indent="0">
              <a:buNone/>
            </a:pPr>
            <a:r>
              <a:rPr lang="en-US" dirty="0">
                <a:latin typeface="Courier New" panose="02070309020205020404" pitchFamily="49" charset="0"/>
                <a:cs typeface="Courier New" panose="02070309020205020404" pitchFamily="49" charset="0"/>
              </a:rPr>
              <a:t>Vendor ID:                       </a:t>
            </a:r>
            <a:r>
              <a:rPr lang="en-US" dirty="0" err="1">
                <a:latin typeface="Courier New" panose="02070309020205020404" pitchFamily="49" charset="0"/>
                <a:cs typeface="Courier New" panose="02070309020205020404" pitchFamily="49" charset="0"/>
              </a:rPr>
              <a:t>AuthenticAMD</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CPU family:                      23</a:t>
            </a:r>
          </a:p>
          <a:p>
            <a:pPr marL="0" indent="0">
              <a:buNone/>
            </a:pPr>
            <a:r>
              <a:rPr lang="en-US" dirty="0">
                <a:latin typeface="Courier New" panose="02070309020205020404" pitchFamily="49" charset="0"/>
                <a:cs typeface="Courier New" panose="02070309020205020404" pitchFamily="49" charset="0"/>
              </a:rPr>
              <a:t>Model:                           49</a:t>
            </a:r>
          </a:p>
          <a:p>
            <a:pPr marL="0" indent="0">
              <a:buNone/>
            </a:pPr>
            <a:r>
              <a:rPr lang="en-US" dirty="0">
                <a:highlight>
                  <a:srgbClr val="FFFF00"/>
                </a:highlight>
                <a:latin typeface="Courier New" panose="02070309020205020404" pitchFamily="49" charset="0"/>
                <a:cs typeface="Courier New" panose="02070309020205020404" pitchFamily="49" charset="0"/>
              </a:rPr>
              <a:t>Model name:                      AMD EPYC 7742 64-Core Processor</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68355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E8A8-C116-4925-8A22-9A349682EE5B}"/>
              </a:ext>
            </a:extLst>
          </p:cNvPr>
          <p:cNvSpPr>
            <a:spLocks noGrp="1"/>
          </p:cNvSpPr>
          <p:nvPr>
            <p:ph type="title"/>
          </p:nvPr>
        </p:nvSpPr>
        <p:spPr/>
        <p:txBody>
          <a:bodyPr/>
          <a:lstStyle/>
          <a:p>
            <a:r>
              <a:rPr lang="en-US" dirty="0"/>
              <a:t>Host Launches the Synthesized Kernel in FPGA</a:t>
            </a:r>
          </a:p>
        </p:txBody>
      </p:sp>
      <p:sp>
        <p:nvSpPr>
          <p:cNvPr id="3" name="Content Placeholder 2">
            <a:extLst>
              <a:ext uri="{FF2B5EF4-FFF2-40B4-BE49-F238E27FC236}">
                <a16:creationId xmlns:a16="http://schemas.microsoft.com/office/drawing/2014/main" id="{B7447A89-2722-4171-A907-0207BEDDFCA9}"/>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cl::Kernel </a:t>
            </a:r>
            <a:r>
              <a:rPr lang="en-US" dirty="0" err="1">
                <a:latin typeface="Courier New" panose="02070309020205020404" pitchFamily="49" charset="0"/>
                <a:cs typeface="Courier New" panose="02070309020205020404" pitchFamily="49" charset="0"/>
              </a:rPr>
              <a:t>krnl_vector_add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cl::</a:t>
            </a:r>
            <a:r>
              <a:rPr lang="en-US" dirty="0" err="1">
                <a:latin typeface="Courier New" panose="02070309020205020404" pitchFamily="49" charset="0"/>
                <a:cs typeface="Courier New" panose="02070309020205020404" pitchFamily="49" charset="0"/>
              </a:rPr>
              <a:t>CommandQueue</a:t>
            </a:r>
            <a:r>
              <a:rPr lang="en-US" dirty="0">
                <a:latin typeface="Courier New" panose="02070309020205020404" pitchFamily="49" charset="0"/>
                <a:cs typeface="Courier New" panose="02070309020205020404" pitchFamily="49" charset="0"/>
              </a:rPr>
              <a:t> q;</a:t>
            </a:r>
          </a:p>
          <a:p>
            <a:pPr marL="0" indent="0">
              <a:buNone/>
            </a:pPr>
            <a:r>
              <a:rPr lang="en-US" dirty="0">
                <a:latin typeface="Courier New" panose="02070309020205020404" pitchFamily="49" charset="0"/>
                <a:cs typeface="Courier New" panose="02070309020205020404" pitchFamily="49" charset="0"/>
              </a:rPr>
              <a:t>OCL_CHECK(err, </a:t>
            </a:r>
            <a:r>
              <a:rPr lang="en-US" dirty="0" err="1">
                <a:latin typeface="Courier New" panose="02070309020205020404" pitchFamily="49" charset="0"/>
                <a:cs typeface="Courier New" panose="02070309020205020404" pitchFamily="49" charset="0"/>
              </a:rPr>
              <a:t>krnl_vector_add</a:t>
            </a:r>
            <a:r>
              <a:rPr lang="en-US" dirty="0">
                <a:latin typeface="Courier New" panose="02070309020205020404" pitchFamily="49" charset="0"/>
                <a:cs typeface="Courier New" panose="02070309020205020404" pitchFamily="49" charset="0"/>
              </a:rPr>
              <a:t> = cl::Kernel(program, "</a:t>
            </a:r>
            <a:r>
              <a:rPr lang="en-US" dirty="0" err="1">
                <a:latin typeface="Courier New" panose="02070309020205020404" pitchFamily="49" charset="0"/>
                <a:cs typeface="Courier New" panose="02070309020205020404" pitchFamily="49" charset="0"/>
              </a:rPr>
              <a:t>vadd</a:t>
            </a:r>
            <a:r>
              <a:rPr lang="en-US" dirty="0">
                <a:latin typeface="Courier New" panose="02070309020205020404" pitchFamily="49" charset="0"/>
                <a:cs typeface="Courier New" panose="02070309020205020404" pitchFamily="49" charset="0"/>
              </a:rPr>
              <a:t>", &amp;err));</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OCL_CHECK(err, err = </a:t>
            </a:r>
            <a:r>
              <a:rPr lang="en-US" dirty="0" err="1">
                <a:latin typeface="Courier New" panose="02070309020205020404" pitchFamily="49" charset="0"/>
                <a:cs typeface="Courier New" panose="02070309020205020404" pitchFamily="49" charset="0"/>
              </a:rPr>
              <a:t>q.enqueueTask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krnl_vector_add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132082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8956-C91A-4FE4-8D63-186B1A79F858}"/>
              </a:ext>
            </a:extLst>
          </p:cNvPr>
          <p:cNvSpPr>
            <a:spLocks noGrp="1"/>
          </p:cNvSpPr>
          <p:nvPr>
            <p:ph type="title"/>
          </p:nvPr>
        </p:nvSpPr>
        <p:spPr/>
        <p:txBody>
          <a:bodyPr/>
          <a:lstStyle/>
          <a:p>
            <a:r>
              <a:rPr lang="en-US" dirty="0"/>
              <a:t>Host Copies Result from Device Global Memory to Host Local Memory</a:t>
            </a:r>
          </a:p>
        </p:txBody>
      </p:sp>
      <p:sp>
        <p:nvSpPr>
          <p:cNvPr id="3" name="Content Placeholder 2">
            <a:extLst>
              <a:ext uri="{FF2B5EF4-FFF2-40B4-BE49-F238E27FC236}">
                <a16:creationId xmlns:a16="http://schemas.microsoft.com/office/drawing/2014/main" id="{4EF5C62A-C505-401C-9D14-8D21CA6EB389}"/>
              </a:ext>
            </a:extLst>
          </p:cNvPr>
          <p:cNvSpPr>
            <a:spLocks noGrp="1"/>
          </p:cNvSpPr>
          <p:nvPr>
            <p:ph idx="1"/>
          </p:nvPr>
        </p:nvSpPr>
        <p:spPr/>
        <p:txBody>
          <a:bodyPr>
            <a:normAutofit/>
          </a:bodyPr>
          <a:lstStyle/>
          <a:p>
            <a:pPr marL="0" indent="0">
              <a:buNone/>
            </a:pPr>
            <a:r>
              <a:rPr lang="en-US" dirty="0"/>
              <a:t>OCL_CHECK(err, cl::Buffer </a:t>
            </a:r>
            <a:r>
              <a:rPr lang="en-US" dirty="0" err="1"/>
              <a:t>buffer_output</a:t>
            </a:r>
            <a:r>
              <a:rPr lang="en-US" dirty="0"/>
              <a:t>(context, 	CL_MEM_USE_HOST_PTR | CL_MEM_WRITE_ONLY, 	</a:t>
            </a:r>
            <a:r>
              <a:rPr lang="en-US" dirty="0" err="1"/>
              <a:t>vector_size_bytes</a:t>
            </a:r>
            <a:r>
              <a:rPr lang="en-US" dirty="0"/>
              <a:t>, </a:t>
            </a:r>
            <a:r>
              <a:rPr lang="en-US" dirty="0" err="1"/>
              <a:t>source_hw_results.data</a:t>
            </a:r>
            <a:r>
              <a:rPr lang="en-US" dirty="0"/>
              <a:t>(), &amp;err));</a:t>
            </a:r>
          </a:p>
          <a:p>
            <a:pPr marL="0" indent="0">
              <a:buNone/>
            </a:pPr>
            <a:r>
              <a:rPr lang="en-US" dirty="0"/>
              <a:t>.</a:t>
            </a:r>
          </a:p>
          <a:p>
            <a:pPr marL="0" indent="0">
              <a:buNone/>
            </a:pPr>
            <a:r>
              <a:rPr lang="en-US" dirty="0"/>
              <a:t>.</a:t>
            </a:r>
          </a:p>
          <a:p>
            <a:pPr marL="0" indent="0">
              <a:buNone/>
            </a:pPr>
            <a:r>
              <a:rPr lang="en-US" dirty="0"/>
              <a:t>.</a:t>
            </a:r>
          </a:p>
          <a:p>
            <a:pPr marL="0" indent="0">
              <a:buNone/>
            </a:pPr>
            <a:r>
              <a:rPr lang="en-US" dirty="0"/>
              <a:t>OCL_CHECK(err, err = </a:t>
            </a:r>
            <a:r>
              <a:rPr lang="en-US" dirty="0" err="1"/>
              <a:t>q.enqueueMigrateMemObjects</a:t>
            </a:r>
            <a:r>
              <a:rPr lang="en-US" dirty="0"/>
              <a:t>({</a:t>
            </a:r>
            <a:r>
              <a:rPr lang="en-US" dirty="0" err="1"/>
              <a:t>buffer_output</a:t>
            </a:r>
            <a:r>
              <a:rPr lang="en-US" dirty="0"/>
              <a:t>}, 	CL_MIGRATE_MEM_OBJECT_HOST));</a:t>
            </a:r>
          </a:p>
          <a:p>
            <a:pPr marL="0" indent="0">
              <a:buNone/>
            </a:pPr>
            <a:r>
              <a:rPr lang="en-US" dirty="0" err="1"/>
              <a:t>q.finish</a:t>
            </a:r>
            <a:r>
              <a:rPr lang="en-US" dirty="0"/>
              <a:t>();</a:t>
            </a:r>
          </a:p>
        </p:txBody>
      </p:sp>
    </p:spTree>
    <p:extLst>
      <p:ext uri="{BB962C8B-B14F-4D97-AF65-F5344CB8AC3E}">
        <p14:creationId xmlns:p14="http://schemas.microsoft.com/office/powerpoint/2010/main" val="29613260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9530-3BF1-49C4-8B80-49AA07AE3CCC}"/>
              </a:ext>
            </a:extLst>
          </p:cNvPr>
          <p:cNvSpPr>
            <a:spLocks noGrp="1"/>
          </p:cNvSpPr>
          <p:nvPr>
            <p:ph type="title"/>
          </p:nvPr>
        </p:nvSpPr>
        <p:spPr/>
        <p:txBody>
          <a:bodyPr/>
          <a:lstStyle/>
          <a:p>
            <a:r>
              <a:rPr lang="en-US" dirty="0"/>
              <a:t>Validate Device (FPGA) Computed Result</a:t>
            </a:r>
          </a:p>
        </p:txBody>
      </p:sp>
      <p:sp>
        <p:nvSpPr>
          <p:cNvPr id="3" name="Content Placeholder 2">
            <a:extLst>
              <a:ext uri="{FF2B5EF4-FFF2-40B4-BE49-F238E27FC236}">
                <a16:creationId xmlns:a16="http://schemas.microsoft.com/office/drawing/2014/main" id="{32AC293D-0A9C-4AF9-8F6D-A01D3E34A43F}"/>
              </a:ext>
            </a:extLst>
          </p:cNvPr>
          <p:cNvSpPr>
            <a:spLocks noGrp="1"/>
          </p:cNvSpPr>
          <p:nvPr>
            <p:ph idx="1"/>
          </p:nvPr>
        </p:nvSpPr>
        <p:spPr/>
        <p:txBody>
          <a:bodyPr>
            <a:normAutofit lnSpcReduction="10000"/>
          </a:bodyPr>
          <a:lstStyle/>
          <a:p>
            <a:r>
              <a:rPr lang="en-US" dirty="0"/>
              <a:t>In the example code, the device computed result is validated against a “known to be correct” software (i.e.; CPU) computed result.</a:t>
            </a:r>
          </a:p>
          <a:p>
            <a:pPr marL="0" indent="0">
              <a:buNone/>
            </a:pPr>
            <a:r>
              <a:rPr lang="en-US" sz="1700" dirty="0">
                <a:latin typeface="Courier New" panose="02070309020205020404" pitchFamily="49" charset="0"/>
                <a:cs typeface="Courier New" panose="02070309020205020404" pitchFamily="49" charset="0"/>
              </a:rPr>
              <a:t>bool match = true;</a:t>
            </a:r>
          </a:p>
          <a:p>
            <a:pPr marL="0" indent="0">
              <a:buNone/>
            </a:pPr>
            <a:r>
              <a:rPr lang="en-US" sz="1700" dirty="0">
                <a:latin typeface="Courier New" panose="02070309020205020404" pitchFamily="49" charset="0"/>
                <a:cs typeface="Courier New" panose="02070309020205020404" pitchFamily="49" charset="0"/>
              </a:rPr>
              <a:t>for (int </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 0; </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&lt; DATA_SIZE; </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a:t>
            </a:r>
          </a:p>
          <a:p>
            <a:pPr marL="0" indent="0">
              <a:buNone/>
            </a:pPr>
            <a:r>
              <a:rPr lang="en-US" sz="1700" dirty="0">
                <a:latin typeface="Courier New" panose="02070309020205020404" pitchFamily="49" charset="0"/>
                <a:cs typeface="Courier New" panose="02070309020205020404" pitchFamily="49" charset="0"/>
              </a:rPr>
              <a:t>    if (</a:t>
            </a:r>
            <a:r>
              <a:rPr lang="en-US" sz="1700" dirty="0" err="1">
                <a:latin typeface="Courier New" panose="02070309020205020404" pitchFamily="49" charset="0"/>
                <a:cs typeface="Courier New" panose="02070309020205020404" pitchFamily="49" charset="0"/>
              </a:rPr>
              <a:t>source_hw_results</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source_sw_results</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a:t>
            </a:r>
          </a:p>
          <a:p>
            <a:pPr marL="0" indent="0">
              <a:buNone/>
            </a:pPr>
            <a:r>
              <a:rPr lang="en-US" sz="1700" dirty="0">
                <a:latin typeface="Courier New" panose="02070309020205020404" pitchFamily="49" charset="0"/>
                <a:cs typeface="Courier New" panose="02070309020205020404" pitchFamily="49" charset="0"/>
              </a:rPr>
              <a:t>        std::</a:t>
            </a:r>
            <a:r>
              <a:rPr lang="en-US" sz="1700" dirty="0" err="1">
                <a:latin typeface="Courier New" panose="02070309020205020404" pitchFamily="49" charset="0"/>
                <a:cs typeface="Courier New" panose="02070309020205020404" pitchFamily="49" charset="0"/>
              </a:rPr>
              <a:t>cout</a:t>
            </a:r>
            <a:r>
              <a:rPr lang="en-US" sz="1700" dirty="0">
                <a:latin typeface="Courier New" panose="02070309020205020404" pitchFamily="49" charset="0"/>
                <a:cs typeface="Courier New" panose="02070309020205020404" pitchFamily="49" charset="0"/>
              </a:rPr>
              <a:t> &lt;&lt; "Error: Result mismatch" &lt;&lt; std::</a:t>
            </a:r>
            <a:r>
              <a:rPr lang="en-US" sz="1700" dirty="0" err="1">
                <a:latin typeface="Courier New" panose="02070309020205020404" pitchFamily="49" charset="0"/>
                <a:cs typeface="Courier New" panose="02070309020205020404" pitchFamily="49" charset="0"/>
              </a:rPr>
              <a:t>endl</a:t>
            </a:r>
            <a:r>
              <a:rPr lang="en-US" sz="1700" dirty="0">
                <a:latin typeface="Courier New" panose="02070309020205020404" pitchFamily="49" charset="0"/>
                <a:cs typeface="Courier New" panose="02070309020205020404" pitchFamily="49" charset="0"/>
              </a:rPr>
              <a:t>;</a:t>
            </a:r>
          </a:p>
          <a:p>
            <a:pPr marL="0" indent="0">
              <a:buNone/>
            </a:pPr>
            <a:r>
              <a:rPr lang="en-US" sz="1700" dirty="0">
                <a:latin typeface="Courier New" panose="02070309020205020404" pitchFamily="49" charset="0"/>
                <a:cs typeface="Courier New" panose="02070309020205020404" pitchFamily="49" charset="0"/>
              </a:rPr>
              <a:t>        std::</a:t>
            </a:r>
            <a:r>
              <a:rPr lang="en-US" sz="1700" dirty="0" err="1">
                <a:latin typeface="Courier New" panose="02070309020205020404" pitchFamily="49" charset="0"/>
                <a:cs typeface="Courier New" panose="02070309020205020404" pitchFamily="49" charset="0"/>
              </a:rPr>
              <a:t>cout</a:t>
            </a:r>
            <a:r>
              <a:rPr lang="en-US" sz="1700" dirty="0">
                <a:latin typeface="Courier New" panose="02070309020205020404" pitchFamily="49" charset="0"/>
                <a:cs typeface="Courier New" panose="02070309020205020404" pitchFamily="49" charset="0"/>
              </a:rPr>
              <a:t> &lt;&lt; "</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 " &lt;&lt; </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&lt;&lt; " CPU result = " &lt;&lt; </a:t>
            </a:r>
            <a:r>
              <a:rPr lang="en-US" sz="1700" dirty="0" err="1">
                <a:latin typeface="Courier New" panose="02070309020205020404" pitchFamily="49" charset="0"/>
                <a:cs typeface="Courier New" panose="02070309020205020404" pitchFamily="49" charset="0"/>
              </a:rPr>
              <a:t>source_sw_results</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a:t>
            </a:r>
          </a:p>
          <a:p>
            <a:pPr marL="0" indent="0">
              <a:buNone/>
            </a:pPr>
            <a:r>
              <a:rPr lang="en-US" sz="1700" dirty="0">
                <a:latin typeface="Courier New" panose="02070309020205020404" pitchFamily="49" charset="0"/>
                <a:cs typeface="Courier New" panose="02070309020205020404" pitchFamily="49" charset="0"/>
              </a:rPr>
              <a:t>                  &lt;&lt; " Device result = " &lt;&lt; </a:t>
            </a:r>
            <a:r>
              <a:rPr lang="en-US" sz="1700" dirty="0" err="1">
                <a:latin typeface="Courier New" panose="02070309020205020404" pitchFamily="49" charset="0"/>
                <a:cs typeface="Courier New" panose="02070309020205020404" pitchFamily="49" charset="0"/>
              </a:rPr>
              <a:t>source_hw_results</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i</a:t>
            </a:r>
            <a:r>
              <a:rPr lang="en-US" sz="1700" dirty="0">
                <a:latin typeface="Courier New" panose="02070309020205020404" pitchFamily="49" charset="0"/>
                <a:cs typeface="Courier New" panose="02070309020205020404" pitchFamily="49" charset="0"/>
              </a:rPr>
              <a:t>] &lt;&lt; std::</a:t>
            </a:r>
            <a:r>
              <a:rPr lang="en-US" sz="1700" dirty="0" err="1">
                <a:latin typeface="Courier New" panose="02070309020205020404" pitchFamily="49" charset="0"/>
                <a:cs typeface="Courier New" panose="02070309020205020404" pitchFamily="49" charset="0"/>
              </a:rPr>
              <a:t>endl</a:t>
            </a:r>
            <a:r>
              <a:rPr lang="en-US" sz="1700" dirty="0">
                <a:latin typeface="Courier New" panose="02070309020205020404" pitchFamily="49" charset="0"/>
                <a:cs typeface="Courier New" panose="02070309020205020404" pitchFamily="49" charset="0"/>
              </a:rPr>
              <a:t>;</a:t>
            </a:r>
          </a:p>
          <a:p>
            <a:pPr marL="0" indent="0">
              <a:buNone/>
            </a:pPr>
            <a:r>
              <a:rPr lang="en-US" sz="1700" dirty="0">
                <a:latin typeface="Courier New" panose="02070309020205020404" pitchFamily="49" charset="0"/>
                <a:cs typeface="Courier New" panose="02070309020205020404" pitchFamily="49" charset="0"/>
              </a:rPr>
              <a:t>        match = false;</a:t>
            </a:r>
          </a:p>
          <a:p>
            <a:pPr marL="0" indent="0">
              <a:buNone/>
            </a:pPr>
            <a:r>
              <a:rPr lang="en-US" sz="1700" dirty="0">
                <a:latin typeface="Courier New" panose="02070309020205020404" pitchFamily="49" charset="0"/>
                <a:cs typeface="Courier New" panose="02070309020205020404" pitchFamily="49" charset="0"/>
              </a:rPr>
              <a:t>        break;</a:t>
            </a:r>
          </a:p>
          <a:p>
            <a:pPr marL="0" indent="0">
              <a:buNone/>
            </a:pPr>
            <a:r>
              <a:rPr lang="en-US" sz="1700" dirty="0">
                <a:latin typeface="Courier New" panose="02070309020205020404" pitchFamily="49" charset="0"/>
                <a:cs typeface="Courier New" panose="02070309020205020404" pitchFamily="49" charset="0"/>
              </a:rPr>
              <a:t>    }</a:t>
            </a:r>
          </a:p>
          <a:p>
            <a:pPr marL="0" indent="0">
              <a:buNone/>
            </a:pPr>
            <a:r>
              <a:rPr lang="en-US" sz="1700" dirty="0">
                <a:latin typeface="Courier New" panose="02070309020205020404" pitchFamily="49" charset="0"/>
                <a:cs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21428684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BA71-BD4F-467B-9A97-BE3FE2F411A9}"/>
              </a:ext>
            </a:extLst>
          </p:cNvPr>
          <p:cNvSpPr>
            <a:spLocks noGrp="1"/>
          </p:cNvSpPr>
          <p:nvPr>
            <p:ph type="title"/>
          </p:nvPr>
        </p:nvSpPr>
        <p:spPr/>
        <p:txBody>
          <a:bodyPr/>
          <a:lstStyle/>
          <a:p>
            <a:r>
              <a:rPr lang="en-US" dirty="0"/>
              <a:t>Device Allocates Input and Output Streams</a:t>
            </a:r>
          </a:p>
        </p:txBody>
      </p:sp>
      <p:sp>
        <p:nvSpPr>
          <p:cNvPr id="3" name="Content Placeholder 2">
            <a:extLst>
              <a:ext uri="{FF2B5EF4-FFF2-40B4-BE49-F238E27FC236}">
                <a16:creationId xmlns:a16="http://schemas.microsoft.com/office/drawing/2014/main" id="{6DA8A4E0-E1AE-407E-8BBC-B0322B17C119}"/>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latin typeface="Courier New" panose="02070309020205020404" pitchFamily="49" charset="0"/>
                <a:cs typeface="Courier New" panose="02070309020205020404" pitchFamily="49" charset="0"/>
              </a:rPr>
              <a:t>static </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::stream&lt;</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::vector&lt;uint32_t, NUM_WORDS&gt; &gt; 	in1_stream("input_stream_1");</a:t>
            </a:r>
          </a:p>
          <a:p>
            <a:pPr marL="0" indent="0">
              <a:buNone/>
            </a:pPr>
            <a:r>
              <a:rPr lang="en-US" sz="2000" dirty="0">
                <a:latin typeface="Courier New" panose="02070309020205020404" pitchFamily="49" charset="0"/>
                <a:cs typeface="Courier New" panose="02070309020205020404" pitchFamily="49" charset="0"/>
              </a:rPr>
              <a:t>static </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::stream&lt;</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::vector&lt;uint32_t, NUM_WORDS&gt; &gt; 	in2_stream("input_stream_2");</a:t>
            </a:r>
          </a:p>
          <a:p>
            <a:pPr marL="0" indent="0">
              <a:buNone/>
            </a:pPr>
            <a:r>
              <a:rPr lang="en-US" sz="2000" dirty="0">
                <a:latin typeface="Courier New" panose="02070309020205020404" pitchFamily="49" charset="0"/>
                <a:cs typeface="Courier New" panose="02070309020205020404" pitchFamily="49" charset="0"/>
              </a:rPr>
              <a:t>static </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::stream&lt;</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::vector&lt;uint32_t, NUM_WORDS&gt; &gt; 	</a:t>
            </a:r>
            <a:r>
              <a:rPr lang="en-US" sz="2000" dirty="0" err="1">
                <a:latin typeface="Courier New" panose="02070309020205020404" pitchFamily="49" charset="0"/>
                <a:cs typeface="Courier New" panose="02070309020205020404" pitchFamily="49" charset="0"/>
              </a:rPr>
              <a:t>out_stream</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output_stream</a:t>
            </a:r>
            <a:r>
              <a:rPr lang="en-US" sz="2000" dirty="0">
                <a:latin typeface="Courier New" panose="02070309020205020404" pitchFamily="49" charset="0"/>
                <a:cs typeface="Courier New" panose="02070309020205020404" pitchFamily="49" charset="0"/>
              </a:rPr>
              <a:t>");</a:t>
            </a:r>
          </a:p>
        </p:txBody>
      </p:sp>
      <p:grpSp>
        <p:nvGrpSpPr>
          <p:cNvPr id="4" name="Group 3">
            <a:extLst>
              <a:ext uri="{FF2B5EF4-FFF2-40B4-BE49-F238E27FC236}">
                <a16:creationId xmlns:a16="http://schemas.microsoft.com/office/drawing/2014/main" id="{793C4F58-0075-4452-8620-12431A5D397B}"/>
              </a:ext>
            </a:extLst>
          </p:cNvPr>
          <p:cNvGrpSpPr>
            <a:grpSpLocks noChangeAspect="1"/>
          </p:cNvGrpSpPr>
          <p:nvPr/>
        </p:nvGrpSpPr>
        <p:grpSpPr>
          <a:xfrm>
            <a:off x="6775713" y="1422654"/>
            <a:ext cx="5226707" cy="2194560"/>
            <a:chOff x="1584960" y="2439924"/>
            <a:chExt cx="9046464" cy="3798381"/>
          </a:xfrm>
        </p:grpSpPr>
        <p:sp>
          <p:nvSpPr>
            <p:cNvPr id="5" name="Flowchart: Process 4">
              <a:extLst>
                <a:ext uri="{FF2B5EF4-FFF2-40B4-BE49-F238E27FC236}">
                  <a16:creationId xmlns:a16="http://schemas.microsoft.com/office/drawing/2014/main" id="{5E93F49C-3E27-4869-9D22-9E16EBE10F55}"/>
                </a:ext>
              </a:extLst>
            </p:cNvPr>
            <p:cNvSpPr/>
            <p:nvPr/>
          </p:nvSpPr>
          <p:spPr>
            <a:xfrm>
              <a:off x="4748784"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compute_add</a:t>
              </a:r>
              <a:endParaRPr lang="en-US" sz="1600" dirty="0"/>
            </a:p>
          </p:txBody>
        </p:sp>
        <p:sp>
          <p:nvSpPr>
            <p:cNvPr id="6" name="Flowchart: Process 5">
              <a:extLst>
                <a:ext uri="{FF2B5EF4-FFF2-40B4-BE49-F238E27FC236}">
                  <a16:creationId xmlns:a16="http://schemas.microsoft.com/office/drawing/2014/main" id="{E58ADA0B-B1B0-4885-8EA4-B1FA3CA52A28}"/>
                </a:ext>
              </a:extLst>
            </p:cNvPr>
            <p:cNvSpPr/>
            <p:nvPr/>
          </p:nvSpPr>
          <p:spPr>
            <a:xfrm>
              <a:off x="7912608"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in2_stream</a:t>
              </a:r>
            </a:p>
          </p:txBody>
        </p:sp>
        <p:sp>
          <p:nvSpPr>
            <p:cNvPr id="7" name="Flowchart: Process 6">
              <a:extLst>
                <a:ext uri="{FF2B5EF4-FFF2-40B4-BE49-F238E27FC236}">
                  <a16:creationId xmlns:a16="http://schemas.microsoft.com/office/drawing/2014/main" id="{7CB1115F-763F-42CF-BD3B-0CB4D3DCBD8E}"/>
                </a:ext>
              </a:extLst>
            </p:cNvPr>
            <p:cNvSpPr/>
            <p:nvPr/>
          </p:nvSpPr>
          <p:spPr>
            <a:xfrm>
              <a:off x="1584960"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in1_stream</a:t>
              </a:r>
            </a:p>
          </p:txBody>
        </p:sp>
        <p:sp>
          <p:nvSpPr>
            <p:cNvPr id="8" name="Arrow: Right 7">
              <a:extLst>
                <a:ext uri="{FF2B5EF4-FFF2-40B4-BE49-F238E27FC236}">
                  <a16:creationId xmlns:a16="http://schemas.microsoft.com/office/drawing/2014/main" id="{32366E0E-A329-4378-A4E5-C6C137124B8C}"/>
                </a:ext>
              </a:extLst>
            </p:cNvPr>
            <p:cNvSpPr/>
            <p:nvPr/>
          </p:nvSpPr>
          <p:spPr>
            <a:xfrm>
              <a:off x="4279392" y="3704844"/>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Arrow: Right 8">
              <a:extLst>
                <a:ext uri="{FF2B5EF4-FFF2-40B4-BE49-F238E27FC236}">
                  <a16:creationId xmlns:a16="http://schemas.microsoft.com/office/drawing/2014/main" id="{E9174A91-EA31-4FD7-898F-40664877A965}"/>
                </a:ext>
              </a:extLst>
            </p:cNvPr>
            <p:cNvSpPr/>
            <p:nvPr/>
          </p:nvSpPr>
          <p:spPr>
            <a:xfrm rot="10800000">
              <a:off x="7455408" y="371094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lowchart: Process 9">
              <a:extLst>
                <a:ext uri="{FF2B5EF4-FFF2-40B4-BE49-F238E27FC236}">
                  <a16:creationId xmlns:a16="http://schemas.microsoft.com/office/drawing/2014/main" id="{E6BFD620-A40F-4757-8F68-FCC38EFBE513}"/>
                </a:ext>
              </a:extLst>
            </p:cNvPr>
            <p:cNvSpPr/>
            <p:nvPr/>
          </p:nvSpPr>
          <p:spPr>
            <a:xfrm>
              <a:off x="1584960"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load_input</a:t>
              </a:r>
              <a:endParaRPr lang="en-US" sz="1600" dirty="0"/>
            </a:p>
          </p:txBody>
        </p:sp>
        <p:sp>
          <p:nvSpPr>
            <p:cNvPr id="11" name="Flowchart: Process 10">
              <a:extLst>
                <a:ext uri="{FF2B5EF4-FFF2-40B4-BE49-F238E27FC236}">
                  <a16:creationId xmlns:a16="http://schemas.microsoft.com/office/drawing/2014/main" id="{D0C72A4D-5474-4A04-919D-D8DBA7E11602}"/>
                </a:ext>
              </a:extLst>
            </p:cNvPr>
            <p:cNvSpPr/>
            <p:nvPr/>
          </p:nvSpPr>
          <p:spPr>
            <a:xfrm>
              <a:off x="7912608"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load_input</a:t>
              </a:r>
              <a:endParaRPr lang="en-US" sz="1600" dirty="0"/>
            </a:p>
          </p:txBody>
        </p:sp>
        <p:sp>
          <p:nvSpPr>
            <p:cNvPr id="12" name="Arrow: Right 11">
              <a:extLst>
                <a:ext uri="{FF2B5EF4-FFF2-40B4-BE49-F238E27FC236}">
                  <a16:creationId xmlns:a16="http://schemas.microsoft.com/office/drawing/2014/main" id="{D630BD38-373F-4C9B-BCD9-F4623D3541A8}"/>
                </a:ext>
              </a:extLst>
            </p:cNvPr>
            <p:cNvSpPr/>
            <p:nvPr/>
          </p:nvSpPr>
          <p:spPr>
            <a:xfrm rot="5400000">
              <a:off x="2657856" y="317373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Arrow: Right 12">
              <a:extLst>
                <a:ext uri="{FF2B5EF4-FFF2-40B4-BE49-F238E27FC236}">
                  <a16:creationId xmlns:a16="http://schemas.microsoft.com/office/drawing/2014/main" id="{0164BA32-1781-4891-82CE-FB175DEF33B6}"/>
                </a:ext>
              </a:extLst>
            </p:cNvPr>
            <p:cNvSpPr/>
            <p:nvPr/>
          </p:nvSpPr>
          <p:spPr>
            <a:xfrm rot="5400000">
              <a:off x="9025128" y="3163062"/>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Arrow: Bent-Up 13">
              <a:extLst>
                <a:ext uri="{FF2B5EF4-FFF2-40B4-BE49-F238E27FC236}">
                  <a16:creationId xmlns:a16="http://schemas.microsoft.com/office/drawing/2014/main" id="{FF4BDFC6-7ED5-427E-83DC-385D2737B7AD}"/>
                </a:ext>
              </a:extLst>
            </p:cNvPr>
            <p:cNvSpPr/>
            <p:nvPr/>
          </p:nvSpPr>
          <p:spPr>
            <a:xfrm rot="5400000">
              <a:off x="6486144" y="3608832"/>
              <a:ext cx="963168" cy="1938528"/>
            </a:xfrm>
            <a:prstGeom prst="bentUpArrow">
              <a:avLst>
                <a:gd name="adj1" fmla="val 14434"/>
                <a:gd name="adj2" fmla="val 236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lowchart: Process 14">
              <a:extLst>
                <a:ext uri="{FF2B5EF4-FFF2-40B4-BE49-F238E27FC236}">
                  <a16:creationId xmlns:a16="http://schemas.microsoft.com/office/drawing/2014/main" id="{311F37D0-2BBC-407E-BC5D-F401EBA94C16}"/>
                </a:ext>
              </a:extLst>
            </p:cNvPr>
            <p:cNvSpPr/>
            <p:nvPr/>
          </p:nvSpPr>
          <p:spPr>
            <a:xfrm>
              <a:off x="7918704" y="4562856"/>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out_stream</a:t>
              </a:r>
              <a:endParaRPr lang="en-US" sz="1600" dirty="0"/>
            </a:p>
          </p:txBody>
        </p:sp>
        <p:sp>
          <p:nvSpPr>
            <p:cNvPr id="16" name="Arrow: Right 15">
              <a:extLst>
                <a:ext uri="{FF2B5EF4-FFF2-40B4-BE49-F238E27FC236}">
                  <a16:creationId xmlns:a16="http://schemas.microsoft.com/office/drawing/2014/main" id="{24DE6E19-E841-476B-84FF-DBBBD3801CD6}"/>
                </a:ext>
              </a:extLst>
            </p:cNvPr>
            <p:cNvSpPr/>
            <p:nvPr/>
          </p:nvSpPr>
          <p:spPr>
            <a:xfrm rot="5400000">
              <a:off x="9043416" y="530275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Flowchart: Process 16">
              <a:extLst>
                <a:ext uri="{FF2B5EF4-FFF2-40B4-BE49-F238E27FC236}">
                  <a16:creationId xmlns:a16="http://schemas.microsoft.com/office/drawing/2014/main" id="{640CACCB-3211-4901-B5B9-20BF87D1237A}"/>
                </a:ext>
              </a:extLst>
            </p:cNvPr>
            <p:cNvSpPr/>
            <p:nvPr/>
          </p:nvSpPr>
          <p:spPr>
            <a:xfrm>
              <a:off x="7936992" y="5646611"/>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store_result</a:t>
              </a:r>
              <a:endParaRPr lang="en-US" sz="1600" dirty="0"/>
            </a:p>
          </p:txBody>
        </p:sp>
        <p:sp>
          <p:nvSpPr>
            <p:cNvPr id="18" name="Flowchart: Process 17">
              <a:extLst>
                <a:ext uri="{FF2B5EF4-FFF2-40B4-BE49-F238E27FC236}">
                  <a16:creationId xmlns:a16="http://schemas.microsoft.com/office/drawing/2014/main" id="{F0D9D35F-AF4B-4588-AAE6-28FF2A410A72}"/>
                </a:ext>
              </a:extLst>
            </p:cNvPr>
            <p:cNvSpPr/>
            <p:nvPr/>
          </p:nvSpPr>
          <p:spPr>
            <a:xfrm>
              <a:off x="4748784" y="5650041"/>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memory</a:t>
              </a:r>
            </a:p>
          </p:txBody>
        </p:sp>
        <p:sp>
          <p:nvSpPr>
            <p:cNvPr id="19" name="Arrow: Right 18">
              <a:extLst>
                <a:ext uri="{FF2B5EF4-FFF2-40B4-BE49-F238E27FC236}">
                  <a16:creationId xmlns:a16="http://schemas.microsoft.com/office/drawing/2014/main" id="{2A95DDD0-DB15-4AB2-B9B0-28B76049171D}"/>
                </a:ext>
              </a:extLst>
            </p:cNvPr>
            <p:cNvSpPr/>
            <p:nvPr/>
          </p:nvSpPr>
          <p:spPr>
            <a:xfrm rot="10800000">
              <a:off x="7473696" y="5840921"/>
              <a:ext cx="468630" cy="16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Flowchart: Process 19">
              <a:extLst>
                <a:ext uri="{FF2B5EF4-FFF2-40B4-BE49-F238E27FC236}">
                  <a16:creationId xmlns:a16="http://schemas.microsoft.com/office/drawing/2014/main" id="{471B555C-CD5C-489C-8763-419672CDC507}"/>
                </a:ext>
              </a:extLst>
            </p:cNvPr>
            <p:cNvSpPr/>
            <p:nvPr/>
          </p:nvSpPr>
          <p:spPr>
            <a:xfrm>
              <a:off x="4779263" y="2460403"/>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memory</a:t>
              </a:r>
            </a:p>
          </p:txBody>
        </p:sp>
        <p:sp>
          <p:nvSpPr>
            <p:cNvPr id="21" name="Arrow: Right 20">
              <a:extLst>
                <a:ext uri="{FF2B5EF4-FFF2-40B4-BE49-F238E27FC236}">
                  <a16:creationId xmlns:a16="http://schemas.microsoft.com/office/drawing/2014/main" id="{49B0229E-EABC-4A4D-9688-5AE989533118}"/>
                </a:ext>
              </a:extLst>
            </p:cNvPr>
            <p:cNvSpPr/>
            <p:nvPr/>
          </p:nvSpPr>
          <p:spPr>
            <a:xfrm rot="10800000">
              <a:off x="4279392" y="269417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Arrow: Right 21">
              <a:extLst>
                <a:ext uri="{FF2B5EF4-FFF2-40B4-BE49-F238E27FC236}">
                  <a16:creationId xmlns:a16="http://schemas.microsoft.com/office/drawing/2014/main" id="{E9D604F0-327F-4BEE-B0D8-03D820CFA88B}"/>
                </a:ext>
              </a:extLst>
            </p:cNvPr>
            <p:cNvSpPr/>
            <p:nvPr/>
          </p:nvSpPr>
          <p:spPr>
            <a:xfrm>
              <a:off x="7455408" y="268486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23" name="Straight Arrow Connector 22">
            <a:extLst>
              <a:ext uri="{FF2B5EF4-FFF2-40B4-BE49-F238E27FC236}">
                <a16:creationId xmlns:a16="http://schemas.microsoft.com/office/drawing/2014/main" id="{D4A74882-D9EB-4A89-9852-A379CC79F0A8}"/>
              </a:ext>
            </a:extLst>
          </p:cNvPr>
          <p:cNvCxnSpPr>
            <a:cxnSpLocks/>
          </p:cNvCxnSpPr>
          <p:nvPr/>
        </p:nvCxnSpPr>
        <p:spPr>
          <a:xfrm flipV="1">
            <a:off x="5886450" y="2503170"/>
            <a:ext cx="1587067" cy="17259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266ECD3-359F-4D2D-81FC-E1DD27ACAB0F}"/>
              </a:ext>
            </a:extLst>
          </p:cNvPr>
          <p:cNvCxnSpPr>
            <a:cxnSpLocks/>
          </p:cNvCxnSpPr>
          <p:nvPr/>
        </p:nvCxnSpPr>
        <p:spPr>
          <a:xfrm flipV="1">
            <a:off x="5680710" y="2503170"/>
            <a:ext cx="4757924" cy="2308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AC92BB-3643-47C1-8DE9-9F4B118B83F4}"/>
              </a:ext>
            </a:extLst>
          </p:cNvPr>
          <p:cNvCxnSpPr>
            <a:cxnSpLocks/>
          </p:cNvCxnSpPr>
          <p:nvPr/>
        </p:nvCxnSpPr>
        <p:spPr>
          <a:xfrm flipV="1">
            <a:off x="5783580" y="3097530"/>
            <a:ext cx="4914900" cy="2514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8092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63F8-EAAB-40EE-A8DD-41AFBBC3BCC9}"/>
              </a:ext>
            </a:extLst>
          </p:cNvPr>
          <p:cNvSpPr>
            <a:spLocks noGrp="1"/>
          </p:cNvSpPr>
          <p:nvPr>
            <p:ph type="title"/>
          </p:nvPr>
        </p:nvSpPr>
        <p:spPr/>
        <p:txBody>
          <a:bodyPr/>
          <a:lstStyle/>
          <a:p>
            <a:r>
              <a:rPr lang="en-US" dirty="0"/>
              <a:t>Device Loads Input Data into Input Streams</a:t>
            </a:r>
          </a:p>
        </p:txBody>
      </p:sp>
      <p:sp>
        <p:nvSpPr>
          <p:cNvPr id="3" name="Content Placeholder 2">
            <a:extLst>
              <a:ext uri="{FF2B5EF4-FFF2-40B4-BE49-F238E27FC236}">
                <a16:creationId xmlns:a16="http://schemas.microsoft.com/office/drawing/2014/main" id="{784E25FE-0D58-47D0-B92C-7E5E6F499653}"/>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load_input</a:t>
            </a:r>
            <a:r>
              <a:rPr lang="en-US" dirty="0">
                <a:latin typeface="Courier New" panose="02070309020205020404" pitchFamily="49" charset="0"/>
                <a:cs typeface="Courier New" panose="02070309020205020404" pitchFamily="49" charset="0"/>
              </a:rPr>
              <a:t>(in1, in1_stream,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load_input</a:t>
            </a:r>
            <a:r>
              <a:rPr lang="en-US" dirty="0">
                <a:latin typeface="Courier New" panose="02070309020205020404" pitchFamily="49" charset="0"/>
                <a:cs typeface="Courier New" panose="02070309020205020404" pitchFamily="49" charset="0"/>
              </a:rPr>
              <a:t>(in2, in2_stream,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a:t>
            </a:r>
          </a:p>
        </p:txBody>
      </p:sp>
      <p:grpSp>
        <p:nvGrpSpPr>
          <p:cNvPr id="4" name="Group 3">
            <a:extLst>
              <a:ext uri="{FF2B5EF4-FFF2-40B4-BE49-F238E27FC236}">
                <a16:creationId xmlns:a16="http://schemas.microsoft.com/office/drawing/2014/main" id="{9C0849B8-A4B9-4017-815A-A4A9E05F1B5C}"/>
              </a:ext>
            </a:extLst>
          </p:cNvPr>
          <p:cNvGrpSpPr>
            <a:grpSpLocks noChangeAspect="1"/>
          </p:cNvGrpSpPr>
          <p:nvPr/>
        </p:nvGrpSpPr>
        <p:grpSpPr>
          <a:xfrm>
            <a:off x="6775713" y="3960114"/>
            <a:ext cx="5226707" cy="2194560"/>
            <a:chOff x="1584960" y="2439924"/>
            <a:chExt cx="9046464" cy="3798381"/>
          </a:xfrm>
        </p:grpSpPr>
        <p:sp>
          <p:nvSpPr>
            <p:cNvPr id="5" name="Flowchart: Process 4">
              <a:extLst>
                <a:ext uri="{FF2B5EF4-FFF2-40B4-BE49-F238E27FC236}">
                  <a16:creationId xmlns:a16="http://schemas.microsoft.com/office/drawing/2014/main" id="{D257779B-A1DE-46CF-9BC7-20C7E678F2F5}"/>
                </a:ext>
              </a:extLst>
            </p:cNvPr>
            <p:cNvSpPr/>
            <p:nvPr/>
          </p:nvSpPr>
          <p:spPr>
            <a:xfrm>
              <a:off x="4748784"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compute_add</a:t>
              </a:r>
              <a:endParaRPr lang="en-US" sz="1600" dirty="0"/>
            </a:p>
          </p:txBody>
        </p:sp>
        <p:sp>
          <p:nvSpPr>
            <p:cNvPr id="6" name="Flowchart: Process 5">
              <a:extLst>
                <a:ext uri="{FF2B5EF4-FFF2-40B4-BE49-F238E27FC236}">
                  <a16:creationId xmlns:a16="http://schemas.microsoft.com/office/drawing/2014/main" id="{CA0AEEFC-C31F-4831-8853-1BF9BDEA6D57}"/>
                </a:ext>
              </a:extLst>
            </p:cNvPr>
            <p:cNvSpPr/>
            <p:nvPr/>
          </p:nvSpPr>
          <p:spPr>
            <a:xfrm>
              <a:off x="7912608"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in2_stream</a:t>
              </a:r>
            </a:p>
          </p:txBody>
        </p:sp>
        <p:sp>
          <p:nvSpPr>
            <p:cNvPr id="7" name="Flowchart: Process 6">
              <a:extLst>
                <a:ext uri="{FF2B5EF4-FFF2-40B4-BE49-F238E27FC236}">
                  <a16:creationId xmlns:a16="http://schemas.microsoft.com/office/drawing/2014/main" id="{AE41A481-066F-43E7-A634-6359A53FEF27}"/>
                </a:ext>
              </a:extLst>
            </p:cNvPr>
            <p:cNvSpPr/>
            <p:nvPr/>
          </p:nvSpPr>
          <p:spPr>
            <a:xfrm>
              <a:off x="1584960" y="3508248"/>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in1_stream</a:t>
              </a:r>
            </a:p>
          </p:txBody>
        </p:sp>
        <p:sp>
          <p:nvSpPr>
            <p:cNvPr id="8" name="Arrow: Right 7">
              <a:extLst>
                <a:ext uri="{FF2B5EF4-FFF2-40B4-BE49-F238E27FC236}">
                  <a16:creationId xmlns:a16="http://schemas.microsoft.com/office/drawing/2014/main" id="{666174B8-AA05-4777-87F0-AA1C6A0DED76}"/>
                </a:ext>
              </a:extLst>
            </p:cNvPr>
            <p:cNvSpPr/>
            <p:nvPr/>
          </p:nvSpPr>
          <p:spPr>
            <a:xfrm>
              <a:off x="4279392" y="3704844"/>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Arrow: Right 8">
              <a:extLst>
                <a:ext uri="{FF2B5EF4-FFF2-40B4-BE49-F238E27FC236}">
                  <a16:creationId xmlns:a16="http://schemas.microsoft.com/office/drawing/2014/main" id="{C3EC484F-85A7-41C3-BE92-994468F1ACD8}"/>
                </a:ext>
              </a:extLst>
            </p:cNvPr>
            <p:cNvSpPr/>
            <p:nvPr/>
          </p:nvSpPr>
          <p:spPr>
            <a:xfrm rot="10800000">
              <a:off x="7455408" y="371094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lowchart: Process 9">
              <a:extLst>
                <a:ext uri="{FF2B5EF4-FFF2-40B4-BE49-F238E27FC236}">
                  <a16:creationId xmlns:a16="http://schemas.microsoft.com/office/drawing/2014/main" id="{4C127F81-A2EF-49A4-B83A-C3C3EA96B482}"/>
                </a:ext>
              </a:extLst>
            </p:cNvPr>
            <p:cNvSpPr/>
            <p:nvPr/>
          </p:nvSpPr>
          <p:spPr>
            <a:xfrm>
              <a:off x="1584960"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load_input</a:t>
              </a:r>
              <a:endParaRPr lang="en-US" sz="1600" dirty="0"/>
            </a:p>
          </p:txBody>
        </p:sp>
        <p:sp>
          <p:nvSpPr>
            <p:cNvPr id="11" name="Flowchart: Process 10">
              <a:extLst>
                <a:ext uri="{FF2B5EF4-FFF2-40B4-BE49-F238E27FC236}">
                  <a16:creationId xmlns:a16="http://schemas.microsoft.com/office/drawing/2014/main" id="{FC33AE22-8F30-4957-BC27-2F4898C1A2DD}"/>
                </a:ext>
              </a:extLst>
            </p:cNvPr>
            <p:cNvSpPr/>
            <p:nvPr/>
          </p:nvSpPr>
          <p:spPr>
            <a:xfrm>
              <a:off x="7912608" y="2439924"/>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load_input</a:t>
              </a:r>
              <a:endParaRPr lang="en-US" sz="1600" dirty="0"/>
            </a:p>
          </p:txBody>
        </p:sp>
        <p:sp>
          <p:nvSpPr>
            <p:cNvPr id="12" name="Arrow: Right 11">
              <a:extLst>
                <a:ext uri="{FF2B5EF4-FFF2-40B4-BE49-F238E27FC236}">
                  <a16:creationId xmlns:a16="http://schemas.microsoft.com/office/drawing/2014/main" id="{86E6C3EE-982D-4225-985B-3E6737140527}"/>
                </a:ext>
              </a:extLst>
            </p:cNvPr>
            <p:cNvSpPr/>
            <p:nvPr/>
          </p:nvSpPr>
          <p:spPr>
            <a:xfrm rot="5400000">
              <a:off x="2657856" y="317373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Arrow: Right 12">
              <a:extLst>
                <a:ext uri="{FF2B5EF4-FFF2-40B4-BE49-F238E27FC236}">
                  <a16:creationId xmlns:a16="http://schemas.microsoft.com/office/drawing/2014/main" id="{798DBB99-7932-41A2-8594-DD1E18363A22}"/>
                </a:ext>
              </a:extLst>
            </p:cNvPr>
            <p:cNvSpPr/>
            <p:nvPr/>
          </p:nvSpPr>
          <p:spPr>
            <a:xfrm rot="5400000">
              <a:off x="9025128" y="3163062"/>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Arrow: Bent-Up 13">
              <a:extLst>
                <a:ext uri="{FF2B5EF4-FFF2-40B4-BE49-F238E27FC236}">
                  <a16:creationId xmlns:a16="http://schemas.microsoft.com/office/drawing/2014/main" id="{BA937643-24DF-4B68-A09F-4F3DD2C28361}"/>
                </a:ext>
              </a:extLst>
            </p:cNvPr>
            <p:cNvSpPr/>
            <p:nvPr/>
          </p:nvSpPr>
          <p:spPr>
            <a:xfrm rot="5400000">
              <a:off x="6486144" y="3608832"/>
              <a:ext cx="963168" cy="1938528"/>
            </a:xfrm>
            <a:prstGeom prst="bentUpArrow">
              <a:avLst>
                <a:gd name="adj1" fmla="val 14434"/>
                <a:gd name="adj2" fmla="val 2361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lowchart: Process 14">
              <a:extLst>
                <a:ext uri="{FF2B5EF4-FFF2-40B4-BE49-F238E27FC236}">
                  <a16:creationId xmlns:a16="http://schemas.microsoft.com/office/drawing/2014/main" id="{1A308AD9-61CF-4706-8F88-BBB705208BA4}"/>
                </a:ext>
              </a:extLst>
            </p:cNvPr>
            <p:cNvSpPr/>
            <p:nvPr/>
          </p:nvSpPr>
          <p:spPr>
            <a:xfrm>
              <a:off x="7918704" y="4562856"/>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out_stream</a:t>
              </a:r>
              <a:endParaRPr lang="en-US" sz="1600" dirty="0"/>
            </a:p>
          </p:txBody>
        </p:sp>
        <p:sp>
          <p:nvSpPr>
            <p:cNvPr id="16" name="Arrow: Right 15">
              <a:extLst>
                <a:ext uri="{FF2B5EF4-FFF2-40B4-BE49-F238E27FC236}">
                  <a16:creationId xmlns:a16="http://schemas.microsoft.com/office/drawing/2014/main" id="{5D6FE6A8-67C1-4E37-8AB7-658A985DB9B2}"/>
                </a:ext>
              </a:extLst>
            </p:cNvPr>
            <p:cNvSpPr/>
            <p:nvPr/>
          </p:nvSpPr>
          <p:spPr>
            <a:xfrm rot="5400000">
              <a:off x="9043416" y="530275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Flowchart: Process 16">
              <a:extLst>
                <a:ext uri="{FF2B5EF4-FFF2-40B4-BE49-F238E27FC236}">
                  <a16:creationId xmlns:a16="http://schemas.microsoft.com/office/drawing/2014/main" id="{907A2EEA-2682-4761-8474-8F02B6B7B966}"/>
                </a:ext>
              </a:extLst>
            </p:cNvPr>
            <p:cNvSpPr/>
            <p:nvPr/>
          </p:nvSpPr>
          <p:spPr>
            <a:xfrm>
              <a:off x="7936992" y="5646611"/>
              <a:ext cx="2694432" cy="5882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store_result</a:t>
              </a:r>
              <a:endParaRPr lang="en-US" sz="1600" dirty="0"/>
            </a:p>
          </p:txBody>
        </p:sp>
        <p:sp>
          <p:nvSpPr>
            <p:cNvPr id="18" name="Flowchart: Process 17">
              <a:extLst>
                <a:ext uri="{FF2B5EF4-FFF2-40B4-BE49-F238E27FC236}">
                  <a16:creationId xmlns:a16="http://schemas.microsoft.com/office/drawing/2014/main" id="{E1039804-C43B-48C4-AADF-984852ED94EB}"/>
                </a:ext>
              </a:extLst>
            </p:cNvPr>
            <p:cNvSpPr/>
            <p:nvPr/>
          </p:nvSpPr>
          <p:spPr>
            <a:xfrm>
              <a:off x="4748784" y="5650041"/>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memory</a:t>
              </a:r>
            </a:p>
          </p:txBody>
        </p:sp>
        <p:sp>
          <p:nvSpPr>
            <p:cNvPr id="19" name="Arrow: Right 18">
              <a:extLst>
                <a:ext uri="{FF2B5EF4-FFF2-40B4-BE49-F238E27FC236}">
                  <a16:creationId xmlns:a16="http://schemas.microsoft.com/office/drawing/2014/main" id="{C0938902-FBC6-4078-BA10-2166B96AA79E}"/>
                </a:ext>
              </a:extLst>
            </p:cNvPr>
            <p:cNvSpPr/>
            <p:nvPr/>
          </p:nvSpPr>
          <p:spPr>
            <a:xfrm rot="10800000">
              <a:off x="7473696" y="5840921"/>
              <a:ext cx="468630" cy="169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Flowchart: Process 19">
              <a:extLst>
                <a:ext uri="{FF2B5EF4-FFF2-40B4-BE49-F238E27FC236}">
                  <a16:creationId xmlns:a16="http://schemas.microsoft.com/office/drawing/2014/main" id="{F4A2965C-A216-4CD9-B091-B9A917466E5D}"/>
                </a:ext>
              </a:extLst>
            </p:cNvPr>
            <p:cNvSpPr/>
            <p:nvPr/>
          </p:nvSpPr>
          <p:spPr>
            <a:xfrm>
              <a:off x="4779263" y="2460403"/>
              <a:ext cx="2694432" cy="58826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memory</a:t>
              </a:r>
            </a:p>
          </p:txBody>
        </p:sp>
        <p:sp>
          <p:nvSpPr>
            <p:cNvPr id="21" name="Arrow: Right 20">
              <a:extLst>
                <a:ext uri="{FF2B5EF4-FFF2-40B4-BE49-F238E27FC236}">
                  <a16:creationId xmlns:a16="http://schemas.microsoft.com/office/drawing/2014/main" id="{234E4B1B-A02B-4EF3-AA47-42632E0E6EB5}"/>
                </a:ext>
              </a:extLst>
            </p:cNvPr>
            <p:cNvSpPr/>
            <p:nvPr/>
          </p:nvSpPr>
          <p:spPr>
            <a:xfrm rot="10800000">
              <a:off x="4279392" y="2694178"/>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Arrow: Right 21">
              <a:extLst>
                <a:ext uri="{FF2B5EF4-FFF2-40B4-BE49-F238E27FC236}">
                  <a16:creationId xmlns:a16="http://schemas.microsoft.com/office/drawing/2014/main" id="{B561B661-88E0-4CE8-B76A-992F4ACA1ECD}"/>
                </a:ext>
              </a:extLst>
            </p:cNvPr>
            <p:cNvSpPr/>
            <p:nvPr/>
          </p:nvSpPr>
          <p:spPr>
            <a:xfrm>
              <a:off x="7455408" y="2684860"/>
              <a:ext cx="469392" cy="199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23" name="Straight Arrow Connector 22">
            <a:extLst>
              <a:ext uri="{FF2B5EF4-FFF2-40B4-BE49-F238E27FC236}">
                <a16:creationId xmlns:a16="http://schemas.microsoft.com/office/drawing/2014/main" id="{08DDCBAE-964F-411D-88AF-FD0AE44C8E5E}"/>
              </a:ext>
            </a:extLst>
          </p:cNvPr>
          <p:cNvCxnSpPr>
            <a:cxnSpLocks/>
          </p:cNvCxnSpPr>
          <p:nvPr/>
        </p:nvCxnSpPr>
        <p:spPr>
          <a:xfrm>
            <a:off x="5673941" y="2269219"/>
            <a:ext cx="1914924" cy="1605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F3DB34-C61F-41CA-A205-E0786CEE885C}"/>
              </a:ext>
            </a:extLst>
          </p:cNvPr>
          <p:cNvCxnSpPr>
            <a:cxnSpLocks/>
          </p:cNvCxnSpPr>
          <p:nvPr/>
        </p:nvCxnSpPr>
        <p:spPr>
          <a:xfrm>
            <a:off x="6522126" y="2769378"/>
            <a:ext cx="4640728" cy="1105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4749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B266F-A774-4C26-B257-B43A1EB09F3F}"/>
              </a:ext>
            </a:extLst>
          </p:cNvPr>
          <p:cNvSpPr>
            <a:spLocks noGrp="1"/>
          </p:cNvSpPr>
          <p:nvPr>
            <p:ph type="title"/>
          </p:nvPr>
        </p:nvSpPr>
        <p:spPr/>
        <p:txBody>
          <a:bodyPr/>
          <a:lstStyle/>
          <a:p>
            <a:r>
              <a:rPr lang="en-US" dirty="0"/>
              <a:t>Device Loads Input Data into Input Streams</a:t>
            </a:r>
          </a:p>
        </p:txBody>
      </p:sp>
      <p:sp>
        <p:nvSpPr>
          <p:cNvPr id="3" name="Content Placeholder 2">
            <a:extLst>
              <a:ext uri="{FF2B5EF4-FFF2-40B4-BE49-F238E27FC236}">
                <a16:creationId xmlns:a16="http://schemas.microsoft.com/office/drawing/2014/main" id="{712D81D6-C6CC-4C84-B652-BB2C1733221E}"/>
              </a:ext>
            </a:extLst>
          </p:cNvPr>
          <p:cNvSpPr>
            <a:spLocks noGrp="1"/>
          </p:cNvSpPr>
          <p:nvPr>
            <p:ph idx="1"/>
          </p:nvPr>
        </p:nvSpPr>
        <p:spPr/>
        <p:txBody>
          <a:bodyPr>
            <a:normAutofit/>
          </a:bodyPr>
          <a:lstStyle/>
          <a:p>
            <a:pPr marL="0" indent="0">
              <a:buNone/>
            </a:pPr>
            <a:r>
              <a:rPr lang="en-US" sz="1800" dirty="0">
                <a:latin typeface="Courier New" panose="02070309020205020404" pitchFamily="49" charset="0"/>
                <a:cs typeface="Courier New" panose="02070309020205020404" pitchFamily="49" charset="0"/>
              </a:rPr>
              <a:t>static void </a:t>
            </a:r>
            <a:r>
              <a:rPr lang="en-US" sz="1800" dirty="0" err="1">
                <a:latin typeface="Courier New" panose="02070309020205020404" pitchFamily="49" charset="0"/>
                <a:cs typeface="Courier New" panose="02070309020205020404" pitchFamily="49" charset="0"/>
              </a:rPr>
              <a:t>load_input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hls</a:t>
            </a:r>
            <a:r>
              <a:rPr lang="en-US" sz="1800" dirty="0">
                <a:latin typeface="Courier New" panose="02070309020205020404" pitchFamily="49" charset="0"/>
                <a:cs typeface="Courier New" panose="02070309020205020404" pitchFamily="49" charset="0"/>
              </a:rPr>
              <a:t>::vector&lt;uint32_t, NUM_WORDS&gt;* in,         	</a:t>
            </a:r>
            <a:r>
              <a:rPr lang="en-US" sz="1800" dirty="0" err="1">
                <a:latin typeface="Courier New" panose="02070309020205020404" pitchFamily="49" charset="0"/>
                <a:cs typeface="Courier New" panose="02070309020205020404" pitchFamily="49" charset="0"/>
              </a:rPr>
              <a:t>hls</a:t>
            </a:r>
            <a:r>
              <a:rPr lang="en-US" sz="1800" dirty="0">
                <a:latin typeface="Courier New" panose="02070309020205020404" pitchFamily="49" charset="0"/>
                <a:cs typeface="Courier New" panose="02070309020205020404" pitchFamily="49" charset="0"/>
              </a:rPr>
              <a:t>::stream&lt;</a:t>
            </a:r>
            <a:r>
              <a:rPr lang="en-US" sz="1800" dirty="0" err="1">
                <a:latin typeface="Courier New" panose="02070309020205020404" pitchFamily="49" charset="0"/>
                <a:cs typeface="Courier New" panose="02070309020205020404" pitchFamily="49" charset="0"/>
              </a:rPr>
              <a:t>hls</a:t>
            </a:r>
            <a:r>
              <a:rPr lang="en-US" sz="1800" dirty="0">
                <a:latin typeface="Courier New" panose="02070309020205020404" pitchFamily="49" charset="0"/>
                <a:cs typeface="Courier New" panose="02070309020205020404" pitchFamily="49" charset="0"/>
              </a:rPr>
              <a:t>::vector&lt;uint32_t, NUM_WORDS&gt; &gt;&amp; </a:t>
            </a:r>
            <a:r>
              <a:rPr lang="en-US" sz="1800" dirty="0" err="1">
                <a:latin typeface="Courier New" panose="02070309020205020404" pitchFamily="49" charset="0"/>
                <a:cs typeface="Courier New" panose="02070309020205020404" pitchFamily="49" charset="0"/>
              </a:rPr>
              <a:t>inStream</a:t>
            </a:r>
            <a:r>
              <a:rPr lang="en-US" sz="1800" dirty="0">
                <a:latin typeface="Courier New" panose="02070309020205020404" pitchFamily="49" charset="0"/>
                <a:cs typeface="Courier New" panose="02070309020205020404" pitchFamily="49" charset="0"/>
              </a:rPr>
              <a:t>, int </a:t>
            </a:r>
            <a:r>
              <a:rPr lang="en-US" sz="1800" dirty="0" err="1">
                <a:latin typeface="Courier New" panose="02070309020205020404" pitchFamily="49" charset="0"/>
                <a:cs typeface="Courier New" panose="02070309020205020404" pitchFamily="49" charset="0"/>
              </a:rPr>
              <a:t>vSize</a:t>
            </a:r>
            <a:r>
              <a:rPr lang="en-US" sz="1800" dirty="0">
                <a:latin typeface="Courier New" panose="02070309020205020404" pitchFamily="49" charset="0"/>
                <a:cs typeface="Courier New" panose="02070309020205020404" pitchFamily="49" charset="0"/>
              </a:rPr>
              <a:t>) {</a:t>
            </a:r>
          </a:p>
          <a:p>
            <a:pPr marL="0" indent="0">
              <a:buNone/>
            </a:pPr>
            <a:r>
              <a:rPr lang="en-US" sz="1800" dirty="0" err="1">
                <a:latin typeface="Courier New" panose="02070309020205020404" pitchFamily="49" charset="0"/>
                <a:cs typeface="Courier New" panose="02070309020205020404" pitchFamily="49" charset="0"/>
              </a:rPr>
              <a:t>mem_rd</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for (int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0;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vSize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#pragma HLS LOOP_TRIPCOUNT min = </a:t>
            </a:r>
            <a:r>
              <a:rPr lang="en-US" sz="1800" dirty="0" err="1">
                <a:latin typeface="Courier New" panose="02070309020205020404" pitchFamily="49" charset="0"/>
                <a:cs typeface="Courier New" panose="02070309020205020404" pitchFamily="49" charset="0"/>
              </a:rPr>
              <a:t>c_size</a:t>
            </a:r>
            <a:r>
              <a:rPr lang="en-US" sz="1800" dirty="0">
                <a:latin typeface="Courier New" panose="02070309020205020404" pitchFamily="49" charset="0"/>
                <a:cs typeface="Courier New" panose="02070309020205020404" pitchFamily="49" charset="0"/>
              </a:rPr>
              <a:t> max = </a:t>
            </a:r>
            <a:r>
              <a:rPr lang="en-US" sz="1800" dirty="0" err="1">
                <a:latin typeface="Courier New" panose="02070309020205020404" pitchFamily="49" charset="0"/>
                <a:cs typeface="Courier New" panose="02070309020205020404" pitchFamily="49" charset="0"/>
              </a:rPr>
              <a:t>c_size</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inStream</a:t>
            </a:r>
            <a:r>
              <a:rPr lang="en-US" sz="1800" dirty="0">
                <a:latin typeface="Courier New" panose="02070309020205020404" pitchFamily="49" charset="0"/>
                <a:cs typeface="Courier New" panose="02070309020205020404" pitchFamily="49" charset="0"/>
              </a:rPr>
              <a:t> &lt;&lt; in[</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a:p>
            <a:pPr marL="0" indent="0">
              <a:buNone/>
            </a:pPr>
            <a:endParaRPr lang="en-US" sz="1800" dirty="0"/>
          </a:p>
        </p:txBody>
      </p:sp>
      <p:sp>
        <p:nvSpPr>
          <p:cNvPr id="4" name="Callout: Bent Line 3">
            <a:extLst>
              <a:ext uri="{FF2B5EF4-FFF2-40B4-BE49-F238E27FC236}">
                <a16:creationId xmlns:a16="http://schemas.microsoft.com/office/drawing/2014/main" id="{84723CA0-60B6-43B9-9642-723B020FE6F0}"/>
              </a:ext>
            </a:extLst>
          </p:cNvPr>
          <p:cNvSpPr/>
          <p:nvPr/>
        </p:nvSpPr>
        <p:spPr>
          <a:xfrm>
            <a:off x="5829300" y="2640330"/>
            <a:ext cx="2594610" cy="354330"/>
          </a:xfrm>
          <a:prstGeom prst="borderCallout2">
            <a:avLst>
              <a:gd name="adj1" fmla="val 18750"/>
              <a:gd name="adj2" fmla="val -8333"/>
              <a:gd name="adj3" fmla="val 18750"/>
              <a:gd name="adj4" fmla="val -16667"/>
              <a:gd name="adj5" fmla="val 122177"/>
              <a:gd name="adj6" fmla="val -45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cs typeface="Courier New" panose="02070309020205020404" pitchFamily="49" charset="0"/>
              </a:rPr>
              <a:t>vSize</a:t>
            </a:r>
            <a:r>
              <a:rPr lang="en-US" sz="1800" dirty="0">
                <a:cs typeface="Courier New" panose="02070309020205020404" pitchFamily="49" charset="0"/>
              </a:rPr>
              <a:t> = 4096/16 = 256</a:t>
            </a:r>
            <a:endParaRPr lang="en-US" dirty="0"/>
          </a:p>
        </p:txBody>
      </p:sp>
      <p:sp>
        <p:nvSpPr>
          <p:cNvPr id="5" name="Callout: Bent Line 4">
            <a:extLst>
              <a:ext uri="{FF2B5EF4-FFF2-40B4-BE49-F238E27FC236}">
                <a16:creationId xmlns:a16="http://schemas.microsoft.com/office/drawing/2014/main" id="{A621C86D-F39C-43DE-A01F-F51AA4315927}"/>
              </a:ext>
            </a:extLst>
          </p:cNvPr>
          <p:cNvSpPr/>
          <p:nvPr/>
        </p:nvSpPr>
        <p:spPr>
          <a:xfrm>
            <a:off x="9502140" y="1336357"/>
            <a:ext cx="2594610" cy="489267"/>
          </a:xfrm>
          <a:prstGeom prst="borderCallout2">
            <a:avLst>
              <a:gd name="adj1" fmla="val 18750"/>
              <a:gd name="adj2" fmla="val -8333"/>
              <a:gd name="adj3" fmla="val 18750"/>
              <a:gd name="adj4" fmla="val -16667"/>
              <a:gd name="adj5" fmla="val 100929"/>
              <a:gd name="adj6" fmla="val -23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cs typeface="Courier New" panose="02070309020205020404" pitchFamily="49" charset="0"/>
              </a:rPr>
              <a:t>Global Memory Buffer buffer_in1</a:t>
            </a:r>
            <a:endParaRPr lang="en-US" dirty="0"/>
          </a:p>
        </p:txBody>
      </p:sp>
    </p:spTree>
    <p:extLst>
      <p:ext uri="{BB962C8B-B14F-4D97-AF65-F5344CB8AC3E}">
        <p14:creationId xmlns:p14="http://schemas.microsoft.com/office/powerpoint/2010/main" val="26300123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F896-6263-4EE1-8E11-CA23617A17A9}"/>
              </a:ext>
            </a:extLst>
          </p:cNvPr>
          <p:cNvSpPr>
            <a:spLocks noGrp="1"/>
          </p:cNvSpPr>
          <p:nvPr>
            <p:ph type="title"/>
          </p:nvPr>
        </p:nvSpPr>
        <p:spPr/>
        <p:txBody>
          <a:bodyPr/>
          <a:lstStyle/>
          <a:p>
            <a:r>
              <a:rPr lang="en-US" dirty="0"/>
              <a:t>Device Invokes Computational Function</a:t>
            </a:r>
          </a:p>
        </p:txBody>
      </p:sp>
      <p:sp>
        <p:nvSpPr>
          <p:cNvPr id="3" name="Content Placeholder 2">
            <a:extLst>
              <a:ext uri="{FF2B5EF4-FFF2-40B4-BE49-F238E27FC236}">
                <a16:creationId xmlns:a16="http://schemas.microsoft.com/office/drawing/2014/main" id="{6860B992-2C29-437E-96BE-34C129155553}"/>
              </a:ext>
            </a:extLst>
          </p:cNvPr>
          <p:cNvSpPr>
            <a:spLocks noGrp="1"/>
          </p:cNvSpPr>
          <p:nvPr>
            <p:ph idx="1"/>
          </p:nvPr>
        </p:nvSpPr>
        <p:spPr/>
        <p:txBody>
          <a:bodyPr>
            <a:normAutofit fontScale="47500" lnSpcReduction="20000"/>
          </a:bodyPr>
          <a:lstStyle/>
          <a:p>
            <a:pPr marL="0" indent="0">
              <a:buNone/>
            </a:pPr>
            <a:r>
              <a:rPr lang="en-US" dirty="0" err="1">
                <a:latin typeface="Courier New" panose="02070309020205020404" pitchFamily="49" charset="0"/>
                <a:cs typeface="Courier New" panose="02070309020205020404" pitchFamily="49" charset="0"/>
              </a:rPr>
              <a:t>compute_add</a:t>
            </a:r>
            <a:r>
              <a:rPr lang="en-US" dirty="0">
                <a:latin typeface="Courier New" panose="02070309020205020404" pitchFamily="49" charset="0"/>
                <a:cs typeface="Courier New" panose="02070309020205020404" pitchFamily="49" charset="0"/>
              </a:rPr>
              <a:t>(in1_stream, in2_stream, </a:t>
            </a:r>
            <a:r>
              <a:rPr lang="en-US" dirty="0" err="1">
                <a:latin typeface="Courier New" panose="02070309020205020404" pitchFamily="49" charset="0"/>
                <a:cs typeface="Courier New" panose="02070309020205020404" pitchFamily="49" charset="0"/>
              </a:rPr>
              <a:t>out_stream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static void </a:t>
            </a:r>
            <a:r>
              <a:rPr lang="en-US" dirty="0" err="1">
                <a:latin typeface="Courier New" panose="02070309020205020404" pitchFamily="49" charset="0"/>
                <a:cs typeface="Courier New" panose="02070309020205020404" pitchFamily="49" charset="0"/>
              </a:rPr>
              <a:t>compute_add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::stream&lt;</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::vector&lt;uint32_t, NUM_WORDS&gt; &gt;&amp; in1_stream,</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::stream&lt;</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::vector&lt;uint32_t, NUM_WORDS&gt; &gt;&amp; in2_stream,</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::stream&lt;</a:t>
            </a:r>
            <a:r>
              <a:rPr lang="en-US" dirty="0" err="1">
                <a:latin typeface="Courier New" panose="02070309020205020404" pitchFamily="49" charset="0"/>
                <a:cs typeface="Courier New" panose="02070309020205020404" pitchFamily="49" charset="0"/>
              </a:rPr>
              <a:t>hls</a:t>
            </a:r>
            <a:r>
              <a:rPr lang="en-US" dirty="0">
                <a:latin typeface="Courier New" panose="02070309020205020404" pitchFamily="49" charset="0"/>
                <a:cs typeface="Courier New" panose="02070309020205020404" pitchFamily="49" charset="0"/>
              </a:rPr>
              <a:t>::vector&lt;uint32_t, NUM_WORDS&gt; &gt;&amp; </a:t>
            </a:r>
            <a:r>
              <a:rPr lang="en-US" dirty="0" err="1">
                <a:latin typeface="Courier New" panose="02070309020205020404" pitchFamily="49" charset="0"/>
                <a:cs typeface="Courier New" panose="02070309020205020404" pitchFamily="49" charset="0"/>
              </a:rPr>
              <a:t>out_stream</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int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The kernel is operating with vector of NUM_WORDS integers. The + operator performs</a:t>
            </a:r>
          </a:p>
          <a:p>
            <a:pPr marL="0" indent="0">
              <a:buNone/>
            </a:pPr>
            <a:r>
              <a:rPr lang="en-US" dirty="0">
                <a:latin typeface="Courier New" panose="02070309020205020404" pitchFamily="49" charset="0"/>
                <a:cs typeface="Courier New" panose="02070309020205020404" pitchFamily="49" charset="0"/>
              </a:rPr>
              <a:t>// an element-wise add, resulting in NUM_WORDS parallel additions.</a:t>
            </a:r>
          </a:p>
          <a:p>
            <a:pPr marL="0" indent="0">
              <a:buNone/>
            </a:pPr>
            <a:r>
              <a:rPr lang="en-US" dirty="0">
                <a:latin typeface="Courier New" panose="02070309020205020404" pitchFamily="49" charset="0"/>
                <a:cs typeface="Courier New" panose="02070309020205020404" pitchFamily="49" charset="0"/>
              </a:rPr>
              <a:t>execute:</a:t>
            </a:r>
          </a:p>
          <a:p>
            <a:pPr marL="0" indent="0">
              <a:buNone/>
            </a:pPr>
            <a:r>
              <a:rPr lang="en-US" dirty="0">
                <a:latin typeface="Courier New" panose="02070309020205020404" pitchFamily="49" charset="0"/>
                <a:cs typeface="Courier New" panose="02070309020205020404" pitchFamily="49" charset="0"/>
              </a:rPr>
              <a:t>    for (int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#pragma HLS LOOP_TRIPCOUNT min = </a:t>
            </a:r>
            <a:r>
              <a:rPr lang="en-US" dirty="0" err="1">
                <a:latin typeface="Courier New" panose="02070309020205020404" pitchFamily="49" charset="0"/>
                <a:cs typeface="Courier New" panose="02070309020205020404" pitchFamily="49" charset="0"/>
              </a:rPr>
              <a:t>c_size</a:t>
            </a:r>
            <a:r>
              <a:rPr lang="en-US" dirty="0">
                <a:latin typeface="Courier New" panose="02070309020205020404" pitchFamily="49" charset="0"/>
                <a:cs typeface="Courier New" panose="02070309020205020404" pitchFamily="49" charset="0"/>
              </a:rPr>
              <a:t> max = </a:t>
            </a:r>
            <a:r>
              <a:rPr lang="en-US" dirty="0" err="1">
                <a:latin typeface="Courier New" panose="02070309020205020404" pitchFamily="49" charset="0"/>
                <a:cs typeface="Courier New" panose="02070309020205020404" pitchFamily="49" charset="0"/>
              </a:rPr>
              <a:t>c_size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out_stream</a:t>
            </a:r>
            <a:r>
              <a:rPr lang="en-US" dirty="0">
                <a:latin typeface="Courier New" panose="02070309020205020404" pitchFamily="49" charset="0"/>
                <a:cs typeface="Courier New" panose="02070309020205020404" pitchFamily="49" charset="0"/>
              </a:rPr>
              <a:t> &lt;&lt; (in1_stream.read() + in2_stream.read());</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
        <p:nvSpPr>
          <p:cNvPr id="4" name="Callout: Bent Line 3">
            <a:extLst>
              <a:ext uri="{FF2B5EF4-FFF2-40B4-BE49-F238E27FC236}">
                <a16:creationId xmlns:a16="http://schemas.microsoft.com/office/drawing/2014/main" id="{FFBCBA60-2A70-4DA1-B7FA-CC66970FEAE9}"/>
              </a:ext>
            </a:extLst>
          </p:cNvPr>
          <p:cNvSpPr/>
          <p:nvPr/>
        </p:nvSpPr>
        <p:spPr>
          <a:xfrm>
            <a:off x="5029200" y="4434840"/>
            <a:ext cx="2594610" cy="354330"/>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cs typeface="Courier New" panose="02070309020205020404" pitchFamily="49" charset="0"/>
              </a:rPr>
              <a:t>vSize</a:t>
            </a:r>
            <a:r>
              <a:rPr lang="en-US" sz="1800" dirty="0">
                <a:cs typeface="Courier New" panose="02070309020205020404" pitchFamily="49" charset="0"/>
              </a:rPr>
              <a:t> = 4096/16 = 256</a:t>
            </a:r>
            <a:endParaRPr lang="en-US" dirty="0"/>
          </a:p>
        </p:txBody>
      </p:sp>
    </p:spTree>
    <p:extLst>
      <p:ext uri="{BB962C8B-B14F-4D97-AF65-F5344CB8AC3E}">
        <p14:creationId xmlns:p14="http://schemas.microsoft.com/office/powerpoint/2010/main" val="3562917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ADE0-A061-4CB8-8050-44E82DA017A2}"/>
              </a:ext>
            </a:extLst>
          </p:cNvPr>
          <p:cNvSpPr>
            <a:spLocks noGrp="1"/>
          </p:cNvSpPr>
          <p:nvPr>
            <p:ph type="title"/>
          </p:nvPr>
        </p:nvSpPr>
        <p:spPr/>
        <p:txBody>
          <a:bodyPr/>
          <a:lstStyle/>
          <a:p>
            <a:r>
              <a:rPr lang="en-US" dirty="0"/>
              <a:t>Device Computational Function Execute in Parallel</a:t>
            </a:r>
          </a:p>
        </p:txBody>
      </p:sp>
      <p:sp>
        <p:nvSpPr>
          <p:cNvPr id="3" name="Content Placeholder 2">
            <a:extLst>
              <a:ext uri="{FF2B5EF4-FFF2-40B4-BE49-F238E27FC236}">
                <a16:creationId xmlns:a16="http://schemas.microsoft.com/office/drawing/2014/main" id="{85AA72FD-A884-42F9-8AC7-572FD77589BF}"/>
              </a:ext>
            </a:extLst>
          </p:cNvPr>
          <p:cNvSpPr>
            <a:spLocks noGrp="1"/>
          </p:cNvSpPr>
          <p:nvPr>
            <p:ph idx="1"/>
          </p:nvPr>
        </p:nvSpPr>
        <p:spPr/>
        <p:txBody>
          <a:bodyPr/>
          <a:lstStyle/>
          <a:p>
            <a:r>
              <a:rPr lang="en-US" dirty="0"/>
              <a:t>NUM_WORDS vector elements are added in parallel (simultaneously)</a:t>
            </a:r>
          </a:p>
          <a:p>
            <a:pPr marL="0" indent="0">
              <a:buNone/>
            </a:pPr>
            <a:r>
              <a:rPr lang="en-US" sz="2400" dirty="0">
                <a:latin typeface="Courier New" panose="02070309020205020404" pitchFamily="49" charset="0"/>
                <a:cs typeface="Courier New" panose="02070309020205020404" pitchFamily="49" charset="0"/>
              </a:rPr>
              <a:t>#define MEMORY_DWIDTH 512</a:t>
            </a:r>
          </a:p>
          <a:p>
            <a:pPr marL="0" indent="0">
              <a:buNone/>
            </a:pPr>
            <a:r>
              <a:rPr lang="en-US" sz="2400" dirty="0">
                <a:latin typeface="Courier New" panose="02070309020205020404" pitchFamily="49" charset="0"/>
                <a:cs typeface="Courier New" panose="02070309020205020404" pitchFamily="49" charset="0"/>
              </a:rPr>
              <a:t>#define SIZEOF_WORD 4</a:t>
            </a:r>
          </a:p>
          <a:p>
            <a:pPr marL="0" indent="0">
              <a:buNone/>
            </a:pPr>
            <a:r>
              <a:rPr lang="en-US" sz="2400" dirty="0">
                <a:latin typeface="Courier New" panose="02070309020205020404" pitchFamily="49" charset="0"/>
                <a:cs typeface="Courier New" panose="02070309020205020404" pitchFamily="49" charset="0"/>
              </a:rPr>
              <a:t>#define NUM_WORDS ((MEMORY_DWIDTH) / (8 * SIZEOF_WORD))</a:t>
            </a:r>
          </a:p>
          <a:p>
            <a:pPr marL="0" indent="0">
              <a:buNone/>
            </a:pP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NUM_WORDS == 16 </a:t>
            </a:r>
          </a:p>
          <a:p>
            <a:r>
              <a:rPr lang="en-US" sz="2400" dirty="0">
                <a:cs typeface="Courier New" panose="02070309020205020404" pitchFamily="49" charset="0"/>
              </a:rPr>
              <a:t>Note </a:t>
            </a:r>
            <a:r>
              <a:rPr lang="en-US" sz="2400" b="1" dirty="0">
                <a:cs typeface="Courier New" panose="02070309020205020404" pitchFamily="49" charset="0"/>
              </a:rPr>
              <a:t>integer division</a:t>
            </a:r>
            <a:r>
              <a:rPr lang="en-US" sz="2400" dirty="0">
                <a:cs typeface="Courier New" panose="02070309020205020404" pitchFamily="49" charset="0"/>
              </a:rPr>
              <a:t>: int </a:t>
            </a:r>
            <a:r>
              <a:rPr lang="en-US" sz="2400" dirty="0" err="1">
                <a:cs typeface="Courier New" panose="02070309020205020404" pitchFamily="49" charset="0"/>
              </a:rPr>
              <a:t>vSize</a:t>
            </a:r>
            <a:r>
              <a:rPr lang="en-US" sz="2400" dirty="0">
                <a:cs typeface="Courier New" panose="02070309020205020404" pitchFamily="49" charset="0"/>
              </a:rPr>
              <a:t> = size / NUM_WORDS; // </a:t>
            </a:r>
            <a:r>
              <a:rPr lang="en-US" sz="2400" dirty="0" err="1">
                <a:cs typeface="Courier New" panose="02070309020205020404" pitchFamily="49" charset="0"/>
              </a:rPr>
              <a:t>vSize</a:t>
            </a:r>
            <a:r>
              <a:rPr lang="en-US" sz="2400" dirty="0">
                <a:cs typeface="Courier New" panose="02070309020205020404" pitchFamily="49" charset="0"/>
              </a:rPr>
              <a:t> = 4096/16 = 256</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63178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1CBF-F8A6-4564-9B51-80C4C87D426A}"/>
              </a:ext>
            </a:extLst>
          </p:cNvPr>
          <p:cNvSpPr>
            <a:spLocks noGrp="1"/>
          </p:cNvSpPr>
          <p:nvPr>
            <p:ph type="title"/>
          </p:nvPr>
        </p:nvSpPr>
        <p:spPr/>
        <p:txBody>
          <a:bodyPr/>
          <a:lstStyle/>
          <a:p>
            <a:r>
              <a:rPr lang="en-US" dirty="0"/>
              <a:t>Device Stores Result in Output Stream </a:t>
            </a:r>
          </a:p>
        </p:txBody>
      </p:sp>
      <p:sp>
        <p:nvSpPr>
          <p:cNvPr id="3" name="Content Placeholder 2">
            <a:extLst>
              <a:ext uri="{FF2B5EF4-FFF2-40B4-BE49-F238E27FC236}">
                <a16:creationId xmlns:a16="http://schemas.microsoft.com/office/drawing/2014/main" id="{88AA5EEE-3EDE-4584-B244-2F37FA69DACA}"/>
              </a:ext>
            </a:extLst>
          </p:cNvPr>
          <p:cNvSpPr>
            <a:spLocks noGrp="1"/>
          </p:cNvSpPr>
          <p:nvPr>
            <p:ph idx="1"/>
          </p:nvPr>
        </p:nvSpPr>
        <p:spPr/>
        <p:txBody>
          <a:bodyPr>
            <a:normAutofit/>
          </a:bodyPr>
          <a:lstStyle/>
          <a:p>
            <a:pPr marL="0" indent="0">
              <a:buNone/>
            </a:pPr>
            <a:r>
              <a:rPr lang="en-US" sz="2000" dirty="0">
                <a:latin typeface="Courier New" panose="02070309020205020404" pitchFamily="49" charset="0"/>
                <a:cs typeface="Courier New" panose="02070309020205020404" pitchFamily="49" charset="0"/>
              </a:rPr>
              <a:t>static void </a:t>
            </a:r>
            <a:r>
              <a:rPr lang="en-US" sz="2000" dirty="0" err="1">
                <a:latin typeface="Courier New" panose="02070309020205020404" pitchFamily="49" charset="0"/>
                <a:cs typeface="Courier New" panose="02070309020205020404" pitchFamily="49" charset="0"/>
              </a:rPr>
              <a:t>store_result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::vector&lt;uint32_t, NUM_WORDS&gt;* out, 	</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::stream&lt;</a:t>
            </a:r>
            <a:r>
              <a:rPr lang="en-US" sz="2000" dirty="0" err="1">
                <a:latin typeface="Courier New" panose="02070309020205020404" pitchFamily="49" charset="0"/>
                <a:cs typeface="Courier New" panose="02070309020205020404" pitchFamily="49" charset="0"/>
              </a:rPr>
              <a:t>hls</a:t>
            </a:r>
            <a:r>
              <a:rPr lang="en-US" sz="2000" dirty="0">
                <a:latin typeface="Courier New" panose="02070309020205020404" pitchFamily="49" charset="0"/>
                <a:cs typeface="Courier New" panose="02070309020205020404" pitchFamily="49" charset="0"/>
              </a:rPr>
              <a:t>::vector&lt;uint32_t, NUM_WORDS&gt; &gt;&amp; 	</a:t>
            </a:r>
            <a:r>
              <a:rPr lang="en-US" sz="2000" dirty="0" err="1">
                <a:latin typeface="Courier New" panose="02070309020205020404" pitchFamily="49" charset="0"/>
                <a:cs typeface="Courier New" panose="02070309020205020404" pitchFamily="49" charset="0"/>
              </a:rPr>
              <a:t>out_stream,int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vSize</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mem_wr</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for (int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0;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vSize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#pragma HLS LOOP_TRIPCOUNT min = </a:t>
            </a:r>
            <a:r>
              <a:rPr lang="en-US" sz="2000" dirty="0" err="1">
                <a:latin typeface="Courier New" panose="02070309020205020404" pitchFamily="49" charset="0"/>
                <a:cs typeface="Courier New" panose="02070309020205020404" pitchFamily="49" charset="0"/>
              </a:rPr>
              <a:t>c_size</a:t>
            </a:r>
            <a:r>
              <a:rPr lang="en-US" sz="2000" dirty="0">
                <a:latin typeface="Courier New" panose="02070309020205020404" pitchFamily="49" charset="0"/>
                <a:cs typeface="Courier New" panose="02070309020205020404" pitchFamily="49" charset="0"/>
              </a:rPr>
              <a:t> max = </a:t>
            </a:r>
            <a:r>
              <a:rPr lang="en-US" sz="2000" dirty="0" err="1">
                <a:latin typeface="Courier New" panose="02070309020205020404" pitchFamily="49" charset="0"/>
                <a:cs typeface="Courier New" panose="02070309020205020404" pitchFamily="49" charset="0"/>
              </a:rPr>
              <a:t>c_size</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out[</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out_stream.read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p:txBody>
      </p:sp>
      <p:sp>
        <p:nvSpPr>
          <p:cNvPr id="4" name="Callout: Bent Line 3">
            <a:extLst>
              <a:ext uri="{FF2B5EF4-FFF2-40B4-BE49-F238E27FC236}">
                <a16:creationId xmlns:a16="http://schemas.microsoft.com/office/drawing/2014/main" id="{2A569570-411F-49C5-968E-DEF5802AD020}"/>
              </a:ext>
            </a:extLst>
          </p:cNvPr>
          <p:cNvSpPr/>
          <p:nvPr/>
        </p:nvSpPr>
        <p:spPr>
          <a:xfrm>
            <a:off x="6747510" y="2627948"/>
            <a:ext cx="2594610" cy="489267"/>
          </a:xfrm>
          <a:prstGeom prst="borderCallout2">
            <a:avLst>
              <a:gd name="adj1" fmla="val 39775"/>
              <a:gd name="adj2" fmla="val 102680"/>
              <a:gd name="adj3" fmla="val 30431"/>
              <a:gd name="adj4" fmla="val 118135"/>
              <a:gd name="adj5" fmla="val -90635"/>
              <a:gd name="adj6" fmla="val 129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cs typeface="Courier New" panose="02070309020205020404" pitchFamily="49" charset="0"/>
              </a:rPr>
              <a:t>Global Memory Buffer </a:t>
            </a:r>
            <a:r>
              <a:rPr lang="en-US" sz="1800" dirty="0" err="1">
                <a:cs typeface="Courier New" panose="02070309020205020404" pitchFamily="49" charset="0"/>
              </a:rPr>
              <a:t>buffer_output</a:t>
            </a:r>
            <a:endParaRPr lang="en-US" dirty="0"/>
          </a:p>
        </p:txBody>
      </p:sp>
    </p:spTree>
    <p:extLst>
      <p:ext uri="{BB962C8B-B14F-4D97-AF65-F5344CB8AC3E}">
        <p14:creationId xmlns:p14="http://schemas.microsoft.com/office/powerpoint/2010/main" val="41229932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78A4-7824-46BE-B014-FAE82D6D36AE}"/>
              </a:ext>
            </a:extLst>
          </p:cNvPr>
          <p:cNvSpPr>
            <a:spLocks noGrp="1"/>
          </p:cNvSpPr>
          <p:nvPr>
            <p:ph type="title"/>
          </p:nvPr>
        </p:nvSpPr>
        <p:spPr>
          <a:xfrm>
            <a:off x="838200" y="365125"/>
            <a:ext cx="10515600" cy="583565"/>
          </a:xfrm>
        </p:spPr>
        <p:txBody>
          <a:bodyPr>
            <a:normAutofit fontScale="90000"/>
          </a:bodyPr>
          <a:lstStyle/>
          <a:p>
            <a:r>
              <a:rPr lang="en-US" dirty="0" err="1"/>
              <a:t>xbutil</a:t>
            </a:r>
            <a:r>
              <a:rPr lang="en-US" dirty="0"/>
              <a:t> validate</a:t>
            </a:r>
          </a:p>
        </p:txBody>
      </p:sp>
      <p:sp>
        <p:nvSpPr>
          <p:cNvPr id="3" name="Content Placeholder 2">
            <a:extLst>
              <a:ext uri="{FF2B5EF4-FFF2-40B4-BE49-F238E27FC236}">
                <a16:creationId xmlns:a16="http://schemas.microsoft.com/office/drawing/2014/main" id="{A2D4C8F1-7293-4CC7-AA7A-232978BE3020}"/>
              </a:ext>
            </a:extLst>
          </p:cNvPr>
          <p:cNvSpPr>
            <a:spLocks noGrp="1"/>
          </p:cNvSpPr>
          <p:nvPr>
            <p:ph idx="1"/>
          </p:nvPr>
        </p:nvSpPr>
        <p:spPr>
          <a:xfrm>
            <a:off x="838200" y="948690"/>
            <a:ext cx="10515600" cy="5228273"/>
          </a:xfrm>
        </p:spPr>
        <p:txBody>
          <a:bodyPr>
            <a:noAutofit/>
          </a:bodyPr>
          <a:lstStyle/>
          <a:p>
            <a:pPr marL="0" indent="0">
              <a:lnSpc>
                <a:spcPct val="20000"/>
              </a:lnSpc>
              <a:buNone/>
            </a:pPr>
            <a:endParaRPr lang="en-US" sz="700" b="1" dirty="0">
              <a:latin typeface="Courier New" panose="02070309020205020404" pitchFamily="49" charset="0"/>
              <a:cs typeface="Courier New" panose="02070309020205020404" pitchFamily="49" charset="0"/>
            </a:endParaRPr>
          </a:p>
          <a:p>
            <a:pPr marL="0" indent="0">
              <a:lnSpc>
                <a:spcPct val="20000"/>
              </a:lnSpc>
              <a:buNone/>
            </a:pPr>
            <a:r>
              <a:rPr lang="en-US" sz="700" b="1" dirty="0" err="1">
                <a:latin typeface="Courier New" panose="02070309020205020404" pitchFamily="49" charset="0"/>
                <a:cs typeface="Courier New" panose="02070309020205020404" pitchFamily="49" charset="0"/>
              </a:rPr>
              <a:t>root@aptd</a:t>
            </a:r>
            <a:r>
              <a:rPr lang="en-US" sz="700" b="1" dirty="0">
                <a:latin typeface="Courier New" panose="02070309020205020404" pitchFamily="49" charset="0"/>
                <a:cs typeface="Courier New" panose="02070309020205020404" pitchFamily="49" charset="0"/>
              </a:rPr>
              <a:t>:/home/nautilus/</a:t>
            </a:r>
            <a:r>
              <a:rPr lang="en-US" sz="700" b="1" dirty="0" err="1">
                <a:latin typeface="Courier New" panose="02070309020205020404" pitchFamily="49" charset="0"/>
                <a:cs typeface="Courier New" panose="02070309020205020404" pitchFamily="49" charset="0"/>
              </a:rPr>
              <a:t>Vitis_Accel_Examples</a:t>
            </a:r>
            <a:r>
              <a:rPr lang="en-US" sz="700" b="1" dirty="0">
                <a:latin typeface="Courier New" panose="02070309020205020404" pitchFamily="49" charset="0"/>
                <a:cs typeface="Courier New" panose="02070309020205020404" pitchFamily="49" charset="0"/>
              </a:rPr>
              <a:t>/</a:t>
            </a:r>
            <a:r>
              <a:rPr lang="en-US" sz="700" b="1" dirty="0" err="1">
                <a:latin typeface="Courier New" panose="02070309020205020404" pitchFamily="49" charset="0"/>
                <a:cs typeface="Courier New" panose="02070309020205020404" pitchFamily="49" charset="0"/>
              </a:rPr>
              <a:t>hello_world</a:t>
            </a:r>
            <a:r>
              <a:rPr lang="en-US" sz="700" b="1" dirty="0">
                <a:latin typeface="Courier New" panose="02070309020205020404" pitchFamily="49" charset="0"/>
                <a:cs typeface="Courier New" panose="02070309020205020404" pitchFamily="49" charset="0"/>
              </a:rPr>
              <a:t># /opt/</a:t>
            </a:r>
            <a:r>
              <a:rPr lang="en-US" sz="700" b="1" dirty="0" err="1">
                <a:latin typeface="Courier New" panose="02070309020205020404" pitchFamily="49" charset="0"/>
                <a:cs typeface="Courier New" panose="02070309020205020404" pitchFamily="49" charset="0"/>
              </a:rPr>
              <a:t>xilinx</a:t>
            </a:r>
            <a:r>
              <a:rPr lang="en-US" sz="700" b="1" dirty="0">
                <a:latin typeface="Courier New" panose="02070309020205020404" pitchFamily="49" charset="0"/>
                <a:cs typeface="Courier New" panose="02070309020205020404" pitchFamily="49" charset="0"/>
              </a:rPr>
              <a:t>/</a:t>
            </a:r>
            <a:r>
              <a:rPr lang="en-US" sz="700" b="1" dirty="0" err="1">
                <a:latin typeface="Courier New" panose="02070309020205020404" pitchFamily="49" charset="0"/>
                <a:cs typeface="Courier New" panose="02070309020205020404" pitchFamily="49" charset="0"/>
              </a:rPr>
              <a:t>xrt</a:t>
            </a:r>
            <a:r>
              <a:rPr lang="en-US" sz="700" b="1" dirty="0">
                <a:latin typeface="Courier New" panose="02070309020205020404" pitchFamily="49" charset="0"/>
                <a:cs typeface="Courier New" panose="02070309020205020404" pitchFamily="49" charset="0"/>
              </a:rPr>
              <a:t>/bin/</a:t>
            </a:r>
            <a:r>
              <a:rPr lang="en-US" sz="700" b="1" dirty="0" err="1">
                <a:latin typeface="Courier New" panose="02070309020205020404" pitchFamily="49" charset="0"/>
                <a:cs typeface="Courier New" panose="02070309020205020404" pitchFamily="49" charset="0"/>
              </a:rPr>
              <a:t>xbutil</a:t>
            </a:r>
            <a:r>
              <a:rPr lang="en-US" sz="700" b="1" dirty="0">
                <a:latin typeface="Courier New" panose="02070309020205020404" pitchFamily="49" charset="0"/>
                <a:cs typeface="Courier New" panose="02070309020205020404" pitchFamily="49" charset="0"/>
              </a:rPr>
              <a:t> validate --device 0000:81:00.1</a:t>
            </a:r>
          </a:p>
          <a:p>
            <a:pPr marL="0" indent="0">
              <a:lnSpc>
                <a:spcPct val="20000"/>
              </a:lnSpc>
              <a:buNone/>
            </a:pPr>
            <a:r>
              <a:rPr lang="en-US" sz="700" b="1" dirty="0">
                <a:latin typeface="Courier New" panose="02070309020205020404" pitchFamily="49" charset="0"/>
                <a:cs typeface="Courier New" panose="02070309020205020404" pitchFamily="49" charset="0"/>
              </a:rPr>
              <a:t>Starting validation for 1 devices</a:t>
            </a:r>
          </a:p>
          <a:p>
            <a:pPr marL="0" indent="0">
              <a:lnSpc>
                <a:spcPct val="20000"/>
              </a:lnSpc>
              <a:buNone/>
            </a:pPr>
            <a:endParaRPr lang="en-US" sz="700" b="1" dirty="0">
              <a:latin typeface="Courier New" panose="02070309020205020404" pitchFamily="49" charset="0"/>
              <a:cs typeface="Courier New" panose="02070309020205020404" pitchFamily="49" charset="0"/>
            </a:endParaRPr>
          </a:p>
          <a:p>
            <a:pPr marL="0" indent="0">
              <a:lnSpc>
                <a:spcPct val="20000"/>
              </a:lnSpc>
              <a:buNone/>
            </a:pPr>
            <a:r>
              <a:rPr lang="en-US" sz="700" b="1" dirty="0">
                <a:latin typeface="Courier New" panose="02070309020205020404" pitchFamily="49" charset="0"/>
                <a:cs typeface="Courier New" panose="02070309020205020404" pitchFamily="49" charset="0"/>
              </a:rPr>
              <a:t>Validate Device           : [0000:81:00.1]</a:t>
            </a:r>
          </a:p>
          <a:p>
            <a:pPr marL="0" indent="0">
              <a:lnSpc>
                <a:spcPct val="20000"/>
              </a:lnSpc>
              <a:buNone/>
            </a:pPr>
            <a:r>
              <a:rPr lang="en-US" sz="700" b="1" dirty="0">
                <a:latin typeface="Courier New" panose="02070309020205020404" pitchFamily="49" charset="0"/>
                <a:cs typeface="Courier New" panose="02070309020205020404" pitchFamily="49" charset="0"/>
              </a:rPr>
              <a:t>    Platform              : xilinx_u280_xdma_201920_3</a:t>
            </a:r>
          </a:p>
          <a:p>
            <a:pPr marL="0" indent="0">
              <a:lnSpc>
                <a:spcPct val="20000"/>
              </a:lnSpc>
              <a:buNone/>
            </a:pPr>
            <a:r>
              <a:rPr lang="en-US" sz="700" b="1" dirty="0">
                <a:latin typeface="Courier New" panose="02070309020205020404" pitchFamily="49" charset="0"/>
                <a:cs typeface="Courier New" panose="02070309020205020404" pitchFamily="49" charset="0"/>
              </a:rPr>
              <a:t>    SC Version            : 4.3.15</a:t>
            </a:r>
          </a:p>
          <a:p>
            <a:pPr marL="0" indent="0">
              <a:lnSpc>
                <a:spcPct val="20000"/>
              </a:lnSpc>
              <a:buNone/>
            </a:pPr>
            <a:r>
              <a:rPr lang="en-US" sz="700" b="1" dirty="0">
                <a:latin typeface="Courier New" panose="02070309020205020404" pitchFamily="49" charset="0"/>
                <a:cs typeface="Courier New" panose="02070309020205020404" pitchFamily="49" charset="0"/>
              </a:rPr>
              <a:t>    Platform ID           : 0x5e278820</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1 [0000:81:00.1]     : Aux connection</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2 [0000:81:00.1]     : PCIE link</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3 [0000:81:00.1]     : SC version</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4 [0000:81:00.1]     : Verify kernel</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5 [0000:81:00.1]     : DMA</a:t>
            </a:r>
          </a:p>
          <a:p>
            <a:pPr marL="0" indent="0">
              <a:lnSpc>
                <a:spcPct val="20000"/>
              </a:lnSpc>
              <a:buNone/>
            </a:pPr>
            <a:r>
              <a:rPr lang="en-US" sz="700" b="1" dirty="0">
                <a:latin typeface="Courier New" panose="02070309020205020404" pitchFamily="49" charset="0"/>
                <a:cs typeface="Courier New" panose="02070309020205020404" pitchFamily="49" charset="0"/>
              </a:rPr>
              <a:t>    Details               : Host -&gt; PCIe -&gt; FPGA write bandwidth = 10264.2 MB/s</a:t>
            </a:r>
          </a:p>
          <a:p>
            <a:pPr marL="0" indent="0">
              <a:lnSpc>
                <a:spcPct val="20000"/>
              </a:lnSpc>
              <a:buNone/>
            </a:pPr>
            <a:r>
              <a:rPr lang="en-US" sz="700" b="1" dirty="0">
                <a:latin typeface="Courier New" panose="02070309020205020404" pitchFamily="49" charset="0"/>
                <a:cs typeface="Courier New" panose="02070309020205020404" pitchFamily="49" charset="0"/>
              </a:rPr>
              <a:t>                            Host &lt;- PCIe &lt;- FPGA read bandwidth = 4539.1 MB/s</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6 [0000:81:00.1]     : </a:t>
            </a:r>
            <a:r>
              <a:rPr lang="en-US" sz="700" b="1" dirty="0" err="1">
                <a:latin typeface="Courier New" panose="02070309020205020404" pitchFamily="49" charset="0"/>
                <a:cs typeface="Courier New" panose="02070309020205020404" pitchFamily="49" charset="0"/>
              </a:rPr>
              <a:t>iops</a:t>
            </a:r>
            <a:endParaRPr lang="en-US" sz="700" b="1" dirty="0">
              <a:latin typeface="Courier New" panose="02070309020205020404" pitchFamily="49" charset="0"/>
              <a:cs typeface="Courier New" panose="02070309020205020404" pitchFamily="49" charset="0"/>
            </a:endParaRPr>
          </a:p>
          <a:p>
            <a:pPr marL="0" indent="0">
              <a:lnSpc>
                <a:spcPct val="20000"/>
              </a:lnSpc>
              <a:buNone/>
            </a:pPr>
            <a:r>
              <a:rPr lang="en-US" sz="700" b="1" dirty="0">
                <a:latin typeface="Courier New" panose="02070309020205020404" pitchFamily="49" charset="0"/>
                <a:cs typeface="Courier New" panose="02070309020205020404" pitchFamily="49" charset="0"/>
              </a:rPr>
              <a:t>    Details               : IOPS: 84858 (hello)</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7 [0000:81:00.1]     : Bandwidth kernel</a:t>
            </a:r>
          </a:p>
          <a:p>
            <a:pPr marL="0" indent="0">
              <a:lnSpc>
                <a:spcPct val="20000"/>
              </a:lnSpc>
              <a:buNone/>
            </a:pPr>
            <a:r>
              <a:rPr lang="en-US" sz="700" b="1" dirty="0">
                <a:latin typeface="Courier New" panose="02070309020205020404" pitchFamily="49" charset="0"/>
                <a:cs typeface="Courier New" panose="02070309020205020404" pitchFamily="49" charset="0"/>
              </a:rPr>
              <a:t>    Details               : Maximum throughput: 43825 MB/s</a:t>
            </a:r>
          </a:p>
          <a:p>
            <a:pPr marL="0" indent="0">
              <a:lnSpc>
                <a:spcPct val="20000"/>
              </a:lnSpc>
              <a:buNone/>
            </a:pPr>
            <a:r>
              <a:rPr lang="en-US" sz="700" b="1" dirty="0">
                <a:latin typeface="Courier New" panose="02070309020205020404" pitchFamily="49" charset="0"/>
                <a:cs typeface="Courier New" panose="02070309020205020404" pitchFamily="49" charset="0"/>
              </a:rPr>
              <a:t>    Test Status           : [PASSED]</a:t>
            </a:r>
          </a:p>
          <a:p>
            <a:pPr marL="0" indent="0">
              <a:lnSpc>
                <a:spcPct val="20000"/>
              </a:lnSpc>
              <a:buNone/>
            </a:pPr>
            <a:r>
              <a:rPr lang="en-US" sz="700" b="1" dirty="0">
                <a:latin typeface="Courier New" panose="02070309020205020404" pitchFamily="49" charset="0"/>
                <a:cs typeface="Courier New" panose="02070309020205020404" pitchFamily="49" charset="0"/>
              </a:rPr>
              <a:t>-------------------------------------------------------------------------------</a:t>
            </a:r>
          </a:p>
          <a:p>
            <a:pPr marL="0" indent="0">
              <a:lnSpc>
                <a:spcPct val="20000"/>
              </a:lnSpc>
              <a:buNone/>
            </a:pPr>
            <a:r>
              <a:rPr lang="en-US" sz="700" b="1" dirty="0">
                <a:latin typeface="Courier New" panose="02070309020205020404" pitchFamily="49" charset="0"/>
                <a:cs typeface="Courier New" panose="02070309020205020404" pitchFamily="49" charset="0"/>
              </a:rPr>
              <a:t>Test 8 [0000:81:00.1]     : </a:t>
            </a:r>
            <a:r>
              <a:rPr lang="en-US" sz="700" b="1" dirty="0" err="1">
                <a:latin typeface="Courier New" panose="02070309020205020404" pitchFamily="49" charset="0"/>
                <a:cs typeface="Courier New" panose="02070309020205020404" pitchFamily="49" charset="0"/>
              </a:rPr>
              <a:t>vcu</a:t>
            </a:r>
            <a:endParaRPr lang="en-US" sz="700" b="1" dirty="0">
              <a:latin typeface="Courier New" panose="02070309020205020404" pitchFamily="49" charset="0"/>
              <a:cs typeface="Courier New" panose="02070309020205020404" pitchFamily="49" charset="0"/>
            </a:endParaRPr>
          </a:p>
          <a:p>
            <a:pPr marL="0" indent="0">
              <a:lnSpc>
                <a:spcPct val="20000"/>
              </a:lnSpc>
              <a:buNone/>
            </a:pPr>
            <a:r>
              <a:rPr lang="en-US" sz="700" b="1" dirty="0">
                <a:latin typeface="Courier New" panose="02070309020205020404" pitchFamily="49" charset="0"/>
                <a:cs typeface="Courier New" panose="02070309020205020404" pitchFamily="49" charset="0"/>
              </a:rPr>
              <a:t>Validation completed. Please run the command '--verbose' option for more details</a:t>
            </a:r>
          </a:p>
        </p:txBody>
      </p:sp>
      <p:sp>
        <p:nvSpPr>
          <p:cNvPr id="4" name="Content Placeholder 2">
            <a:extLst>
              <a:ext uri="{FF2B5EF4-FFF2-40B4-BE49-F238E27FC236}">
                <a16:creationId xmlns:a16="http://schemas.microsoft.com/office/drawing/2014/main" id="{F07B9E71-3175-4884-88C0-EEE82F5DB283}"/>
              </a:ext>
            </a:extLst>
          </p:cNvPr>
          <p:cNvSpPr txBox="1">
            <a:spLocks/>
          </p:cNvSpPr>
          <p:nvPr/>
        </p:nvSpPr>
        <p:spPr>
          <a:xfrm>
            <a:off x="6248400" y="1408312"/>
            <a:ext cx="5105400" cy="2020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Validation Summary</a:t>
            </a: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a:t>
            </a: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1  device evaluated</a:t>
            </a: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1  device validated successfully</a:t>
            </a: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0  device had exceptions during validation</a:t>
            </a:r>
          </a:p>
          <a:p>
            <a:pPr marL="0" indent="0">
              <a:lnSpc>
                <a:spcPct val="20000"/>
              </a:lnSpc>
              <a:buFont typeface="Arial" panose="020B0604020202020204" pitchFamily="34" charset="0"/>
              <a:buNone/>
            </a:pPr>
            <a:endParaRPr lang="en-US" sz="700" b="1" dirty="0">
              <a:latin typeface="Courier New" panose="02070309020205020404" pitchFamily="49" charset="0"/>
              <a:cs typeface="Courier New" panose="02070309020205020404" pitchFamily="49" charset="0"/>
            </a:endParaRP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Validated successfully [1 device]</a:t>
            </a: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  - [0000:81:00.1] : xilinx_u280_xdma_201920_3</a:t>
            </a:r>
          </a:p>
          <a:p>
            <a:pPr marL="0" indent="0">
              <a:lnSpc>
                <a:spcPct val="20000"/>
              </a:lnSpc>
              <a:buFont typeface="Arial" panose="020B0604020202020204" pitchFamily="34" charset="0"/>
              <a:buNone/>
            </a:pPr>
            <a:endParaRPr lang="en-US" sz="700" b="1" dirty="0">
              <a:latin typeface="Courier New" panose="02070309020205020404" pitchFamily="49" charset="0"/>
              <a:cs typeface="Courier New" panose="02070309020205020404" pitchFamily="49" charset="0"/>
            </a:endParaRP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Validation Exceptions [0 device]</a:t>
            </a:r>
          </a:p>
          <a:p>
            <a:pPr marL="0" indent="0">
              <a:lnSpc>
                <a:spcPct val="20000"/>
              </a:lnSpc>
              <a:buFont typeface="Arial" panose="020B0604020202020204" pitchFamily="34" charset="0"/>
              <a:buNone/>
            </a:pPr>
            <a:endParaRPr lang="en-US" sz="700" b="1" dirty="0">
              <a:latin typeface="Courier New" panose="02070309020205020404" pitchFamily="49" charset="0"/>
              <a:cs typeface="Courier New" panose="02070309020205020404" pitchFamily="49" charset="0"/>
            </a:endParaRPr>
          </a:p>
          <a:p>
            <a:pPr marL="0" indent="0">
              <a:lnSpc>
                <a:spcPct val="20000"/>
              </a:lnSpc>
              <a:buFont typeface="Arial" panose="020B0604020202020204" pitchFamily="34" charset="0"/>
              <a:buNone/>
            </a:pPr>
            <a:r>
              <a:rPr lang="en-US" sz="700" b="1" dirty="0">
                <a:latin typeface="Courier New" panose="02070309020205020404" pitchFamily="49" charset="0"/>
                <a:cs typeface="Courier New" panose="02070309020205020404" pitchFamily="49" charset="0"/>
              </a:rPr>
              <a:t>Warnings produced during test [0 device] (Note: The given test successfully validated)</a:t>
            </a:r>
          </a:p>
          <a:p>
            <a:pPr marL="0" indent="0">
              <a:lnSpc>
                <a:spcPct val="20000"/>
              </a:lnSpc>
              <a:buFont typeface="Arial" panose="020B0604020202020204" pitchFamily="34" charset="0"/>
              <a:buNone/>
            </a:pPr>
            <a:endParaRPr lang="en-US" sz="7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052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What is it good for?</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dirty="0"/>
              <a:t>OpenMP is a framework that makes it easier to </a:t>
            </a:r>
            <a:r>
              <a:rPr lang="en" sz="2800" dirty="0"/>
              <a:t>program parallel and heterogeneous systems</a:t>
            </a:r>
          </a:p>
          <a:p>
            <a:r>
              <a:rPr lang="en" dirty="0"/>
              <a:t>What is a </a:t>
            </a:r>
            <a:r>
              <a:rPr lang="en" sz="2800" i="1" dirty="0"/>
              <a:t>heterogeneous</a:t>
            </a:r>
            <a:r>
              <a:rPr lang="en" sz="2800" dirty="0"/>
              <a:t> system?</a:t>
            </a:r>
          </a:p>
          <a:p>
            <a:r>
              <a:rPr lang="en-US" dirty="0"/>
              <a:t>A heterogeneous computing system is a system that contains different types of computational units, such as multicore (general-purpose) CPUs, GPUs, DSPs, FPGAs, and (programmable) ASICs (application-specific integrated circuit is an integrated circuit). </a:t>
            </a:r>
          </a:p>
          <a:p>
            <a:r>
              <a:rPr lang="en-US" dirty="0"/>
              <a:t>General-purpose CPUs are tasked with operating system              process execution.</a:t>
            </a:r>
          </a:p>
          <a:p>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B3A6203-E464-7020-779B-821600FC9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702" y="5001627"/>
            <a:ext cx="1737360" cy="1737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D60496-A5D9-FFFC-06D3-30A9FEE07CD9}"/>
              </a:ext>
            </a:extLst>
          </p:cNvPr>
          <p:cNvSpPr txBox="1"/>
          <p:nvPr/>
        </p:nvSpPr>
        <p:spPr>
          <a:xfrm>
            <a:off x="6672686" y="5744052"/>
            <a:ext cx="3686720" cy="923330"/>
          </a:xfrm>
          <a:prstGeom prst="rect">
            <a:avLst/>
          </a:prstGeom>
          <a:noFill/>
        </p:spPr>
        <p:txBody>
          <a:bodyPr wrap="square" rtlCol="0">
            <a:spAutoFit/>
          </a:bodyPr>
          <a:lstStyle/>
          <a:p>
            <a:r>
              <a:rPr lang="en-US" dirty="0"/>
              <a:t>Example of a programmable ASIC: the Intel® Tofino™ P4-programmable Ethernet switch ASIC </a:t>
            </a:r>
          </a:p>
        </p:txBody>
      </p:sp>
    </p:spTree>
    <p:extLst>
      <p:ext uri="{BB962C8B-B14F-4D97-AF65-F5344CB8AC3E}">
        <p14:creationId xmlns:p14="http://schemas.microsoft.com/office/powerpoint/2010/main" val="2909026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7446-EFC8-4190-A376-C115E2BB8CFD}"/>
              </a:ext>
            </a:extLst>
          </p:cNvPr>
          <p:cNvSpPr>
            <a:spLocks noGrp="1"/>
          </p:cNvSpPr>
          <p:nvPr>
            <p:ph type="title"/>
          </p:nvPr>
        </p:nvSpPr>
        <p:spPr/>
        <p:txBody>
          <a:bodyPr/>
          <a:lstStyle/>
          <a:p>
            <a:r>
              <a:rPr lang="en-US" dirty="0"/>
              <a:t>OpenMP Example on </a:t>
            </a:r>
            <a:r>
              <a:rPr lang="en-US" i="1" dirty="0"/>
              <a:t>dgx.sdsu.edu</a:t>
            </a:r>
            <a:endParaRPr lang="en-US" dirty="0"/>
          </a:p>
        </p:txBody>
      </p:sp>
      <p:sp>
        <p:nvSpPr>
          <p:cNvPr id="3" name="Content Placeholder 2">
            <a:extLst>
              <a:ext uri="{FF2B5EF4-FFF2-40B4-BE49-F238E27FC236}">
                <a16:creationId xmlns:a16="http://schemas.microsoft.com/office/drawing/2014/main" id="{B23EFD76-D8DA-411E-AA7E-6620B99A8F36}"/>
              </a:ext>
            </a:extLst>
          </p:cNvPr>
          <p:cNvSpPr>
            <a:spLocks noGrp="1"/>
          </p:cNvSpPr>
          <p:nvPr>
            <p:ph idx="1"/>
          </p:nvPr>
        </p:nvSpPr>
        <p:spPr/>
        <p:txBody>
          <a:bodyPr>
            <a:normAutofit fontScale="55000" lnSpcReduction="20000"/>
          </a:bodyPr>
          <a:lstStyle/>
          <a:p>
            <a:pPr marL="0" indent="0">
              <a:buNone/>
            </a:pPr>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omp.h</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stdio.h</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stdlib.h</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time.h</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#include &lt;</a:t>
            </a:r>
            <a:r>
              <a:rPr lang="en-US" dirty="0" err="1">
                <a:latin typeface="Courier New" panose="02070309020205020404" pitchFamily="49" charset="0"/>
                <a:cs typeface="Courier New" panose="02070309020205020404" pitchFamily="49" charset="0"/>
              </a:rPr>
              <a:t>math.h</a:t>
            </a:r>
            <a:r>
              <a:rPr lang="en-US" dirty="0">
                <a:latin typeface="Courier New" panose="02070309020205020404" pitchFamily="49" charset="0"/>
                <a:cs typeface="Courier New" panose="02070309020205020404" pitchFamily="49" charset="0"/>
              </a:rPr>
              <a:t>&gt;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int main (int </a:t>
            </a:r>
            <a:r>
              <a:rPr lang="en-US" dirty="0" err="1">
                <a:latin typeface="Courier New" panose="02070309020205020404" pitchFamily="49" charset="0"/>
                <a:cs typeface="Courier New" panose="02070309020205020404" pitchFamily="49" charset="0"/>
              </a:rPr>
              <a:t>argc</a:t>
            </a:r>
            <a:r>
              <a:rPr lang="en-US" dirty="0">
                <a:latin typeface="Courier New" panose="02070309020205020404" pitchFamily="49" charset="0"/>
                <a:cs typeface="Courier New" panose="02070309020205020404" pitchFamily="49" charset="0"/>
              </a:rPr>
              <a:t>, char *</a:t>
            </a:r>
            <a:r>
              <a:rPr lang="en-US" dirty="0" err="1">
                <a:latin typeface="Courier New" panose="02070309020205020404" pitchFamily="49" charset="0"/>
                <a:cs typeface="Courier New" panose="02070309020205020404" pitchFamily="49" charset="0"/>
              </a:rPr>
              <a:t>argv</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#pragma </a:t>
            </a:r>
            <a:r>
              <a:rPr lang="en-US" dirty="0" err="1">
                <a:latin typeface="Courier New" panose="02070309020205020404" pitchFamily="49" charset="0"/>
                <a:cs typeface="Courier New" panose="02070309020205020404" pitchFamily="49" charset="0"/>
              </a:rPr>
              <a:t>omp</a:t>
            </a:r>
            <a:r>
              <a:rPr lang="en-US" dirty="0">
                <a:latin typeface="Courier New" panose="02070309020205020404" pitchFamily="49" charset="0"/>
                <a:cs typeface="Courier New" panose="02070309020205020404" pitchFamily="49" charset="0"/>
              </a:rPr>
              <a:t> parallel</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("Hi from thread number %d\n", </a:t>
            </a:r>
            <a:r>
              <a:rPr lang="en-US" dirty="0" err="1">
                <a:latin typeface="Courier New" panose="02070309020205020404" pitchFamily="49" charset="0"/>
                <a:cs typeface="Courier New" panose="02070309020205020404" pitchFamily="49" charset="0"/>
              </a:rPr>
              <a:t>omp_get_thread_num</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0;</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629779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B371-BE1B-484E-934C-6B451950CEF4}"/>
              </a:ext>
            </a:extLst>
          </p:cNvPr>
          <p:cNvSpPr>
            <a:spLocks noGrp="1"/>
          </p:cNvSpPr>
          <p:nvPr>
            <p:ph type="title"/>
          </p:nvPr>
        </p:nvSpPr>
        <p:spPr>
          <a:xfrm>
            <a:off x="838200" y="365125"/>
            <a:ext cx="10515600" cy="652145"/>
          </a:xfrm>
        </p:spPr>
        <p:txBody>
          <a:bodyPr>
            <a:normAutofit fontScale="90000"/>
          </a:bodyPr>
          <a:lstStyle/>
          <a:p>
            <a:r>
              <a:rPr lang="en-US" dirty="0" err="1"/>
              <a:t>xbmgmt</a:t>
            </a:r>
            <a:r>
              <a:rPr lang="en-US" dirty="0"/>
              <a:t> flash --scan --verbose</a:t>
            </a:r>
          </a:p>
        </p:txBody>
      </p:sp>
      <p:sp>
        <p:nvSpPr>
          <p:cNvPr id="3" name="Content Placeholder 2">
            <a:extLst>
              <a:ext uri="{FF2B5EF4-FFF2-40B4-BE49-F238E27FC236}">
                <a16:creationId xmlns:a16="http://schemas.microsoft.com/office/drawing/2014/main" id="{462B0675-F1B1-441F-9508-6BC2832AFFC8}"/>
              </a:ext>
            </a:extLst>
          </p:cNvPr>
          <p:cNvSpPr>
            <a:spLocks noGrp="1"/>
          </p:cNvSpPr>
          <p:nvPr>
            <p:ph idx="1"/>
          </p:nvPr>
        </p:nvSpPr>
        <p:spPr>
          <a:xfrm>
            <a:off x="838200" y="1108710"/>
            <a:ext cx="10515600" cy="5068253"/>
          </a:xfrm>
        </p:spPr>
        <p:txBody>
          <a:bodyPr>
            <a:normAutofit fontScale="55000" lnSpcReduction="20000"/>
          </a:bodyPr>
          <a:lstStyle/>
          <a:p>
            <a:pPr marL="0" indent="0">
              <a:buNone/>
            </a:pPr>
            <a:r>
              <a:rPr lang="en-US" b="1" dirty="0" err="1">
                <a:latin typeface="Courier New" panose="02070309020205020404" pitchFamily="49" charset="0"/>
                <a:cs typeface="Courier New" panose="02070309020205020404" pitchFamily="49" charset="0"/>
              </a:rPr>
              <a:t>root@aptd</a:t>
            </a:r>
            <a:r>
              <a:rPr lang="en-US" b="1" dirty="0">
                <a:latin typeface="Courier New" panose="02070309020205020404" pitchFamily="49" charset="0"/>
                <a:cs typeface="Courier New" panose="02070309020205020404" pitchFamily="49" charset="0"/>
              </a:rPr>
              <a:t>:/home/nautilus# /opt/</a:t>
            </a:r>
            <a:r>
              <a:rPr lang="en-US" b="1" dirty="0" err="1">
                <a:latin typeface="Courier New" panose="02070309020205020404" pitchFamily="49" charset="0"/>
                <a:cs typeface="Courier New" panose="02070309020205020404" pitchFamily="49" charset="0"/>
              </a:rPr>
              <a:t>xilinx</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xrt</a:t>
            </a:r>
            <a:r>
              <a:rPr lang="en-US" b="1" dirty="0">
                <a:latin typeface="Courier New" panose="02070309020205020404" pitchFamily="49" charset="0"/>
                <a:cs typeface="Courier New" panose="02070309020205020404" pitchFamily="49" charset="0"/>
              </a:rPr>
              <a:t>/bin/</a:t>
            </a:r>
            <a:r>
              <a:rPr lang="en-US" b="1" dirty="0" err="1">
                <a:latin typeface="Courier New" panose="02070309020205020404" pitchFamily="49" charset="0"/>
                <a:cs typeface="Courier New" panose="02070309020205020404" pitchFamily="49" charset="0"/>
              </a:rPr>
              <a:t>xbmgmt</a:t>
            </a:r>
            <a:r>
              <a:rPr lang="en-US" b="1" dirty="0">
                <a:latin typeface="Courier New" panose="02070309020205020404" pitchFamily="49" charset="0"/>
                <a:cs typeface="Courier New" panose="02070309020205020404" pitchFamily="49" charset="0"/>
              </a:rPr>
              <a:t> flash --scan --verbose</a:t>
            </a:r>
          </a:p>
          <a:p>
            <a:pPr marL="0" indent="0">
              <a:buNone/>
            </a:pPr>
            <a:r>
              <a:rPr lang="en-US" b="1" dirty="0">
                <a:latin typeface="Courier New" panose="02070309020205020404" pitchFamily="49" charset="0"/>
                <a:cs typeface="Courier New" panose="02070309020205020404" pitchFamily="49" charset="0"/>
              </a:rPr>
              <a:t>Card [0000:81:00.0]</a:t>
            </a:r>
          </a:p>
          <a:p>
            <a:pPr marL="0" indent="0">
              <a:buNone/>
            </a:pPr>
            <a:r>
              <a:rPr lang="en-US" b="1" dirty="0">
                <a:latin typeface="Courier New" panose="02070309020205020404" pitchFamily="49" charset="0"/>
                <a:cs typeface="Courier New" panose="02070309020205020404" pitchFamily="49" charset="0"/>
              </a:rPr>
              <a:t>    Card type:          u280</a:t>
            </a:r>
          </a:p>
          <a:p>
            <a:pPr marL="0" indent="0">
              <a:buNone/>
            </a:pPr>
            <a:r>
              <a:rPr lang="en-US" b="1" dirty="0">
                <a:latin typeface="Courier New" panose="02070309020205020404" pitchFamily="49" charset="0"/>
                <a:cs typeface="Courier New" panose="02070309020205020404" pitchFamily="49" charset="0"/>
              </a:rPr>
              <a:t>    Flash type:         SPI</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Flashable</a:t>
            </a:r>
            <a:r>
              <a:rPr lang="en-US" b="1" dirty="0">
                <a:latin typeface="Courier New" panose="02070309020205020404" pitchFamily="49" charset="0"/>
                <a:cs typeface="Courier New" panose="02070309020205020404" pitchFamily="49" charset="0"/>
              </a:rPr>
              <a:t> partition running on FPGA:</a:t>
            </a:r>
          </a:p>
          <a:p>
            <a:pPr marL="0" indent="0">
              <a:buNone/>
            </a:pPr>
            <a:r>
              <a:rPr lang="en-US" b="1" dirty="0">
                <a:latin typeface="Courier New" panose="02070309020205020404" pitchFamily="49" charset="0"/>
                <a:cs typeface="Courier New" panose="02070309020205020404" pitchFamily="49" charset="0"/>
              </a:rPr>
              <a:t>        xilinx_u280_xdma_201920_3,[ID=0x5e278820],[SC=4.3.15]</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Flashable</a:t>
            </a:r>
            <a:r>
              <a:rPr lang="en-US" b="1" dirty="0">
                <a:latin typeface="Courier New" panose="02070309020205020404" pitchFamily="49" charset="0"/>
                <a:cs typeface="Courier New" panose="02070309020205020404" pitchFamily="49" charset="0"/>
              </a:rPr>
              <a:t> partitions installed in system:</a:t>
            </a:r>
          </a:p>
          <a:p>
            <a:pPr marL="0" indent="0">
              <a:buNone/>
            </a:pPr>
            <a:r>
              <a:rPr lang="en-US" b="1" dirty="0">
                <a:latin typeface="Courier New" panose="02070309020205020404" pitchFamily="49" charset="0"/>
                <a:cs typeface="Courier New" panose="02070309020205020404" pitchFamily="49" charset="0"/>
              </a:rPr>
              <a:t>        xilinx_u280_xdma_201920_3,[ID=0x5e278820],[SC=4.3.15]</a:t>
            </a:r>
          </a:p>
          <a:p>
            <a:pPr marL="0" indent="0">
              <a:buNone/>
            </a:pPr>
            <a:r>
              <a:rPr lang="en-US" b="1" dirty="0">
                <a:latin typeface="Courier New" panose="02070309020205020404" pitchFamily="49" charset="0"/>
                <a:cs typeface="Courier New" panose="02070309020205020404" pitchFamily="49" charset="0"/>
              </a:rPr>
              <a:t>    Card name                   ALVEO U280 PQ</a:t>
            </a:r>
          </a:p>
          <a:p>
            <a:pPr marL="0" indent="0">
              <a:buNone/>
            </a:pPr>
            <a:r>
              <a:rPr lang="en-US" b="1" dirty="0">
                <a:latin typeface="Courier New" panose="02070309020205020404" pitchFamily="49" charset="0"/>
                <a:cs typeface="Courier New" panose="02070309020205020404" pitchFamily="49" charset="0"/>
              </a:rPr>
              <a:t>    Card S/N:                   21770205K02M</a:t>
            </a:r>
          </a:p>
          <a:p>
            <a:pPr marL="0" indent="0">
              <a:buNone/>
            </a:pPr>
            <a:r>
              <a:rPr lang="en-US" b="1" dirty="0">
                <a:latin typeface="Courier New" panose="02070309020205020404" pitchFamily="49" charset="0"/>
                <a:cs typeface="Courier New" panose="02070309020205020404" pitchFamily="49" charset="0"/>
              </a:rPr>
              <a:t>    Config mode:                7</a:t>
            </a:r>
          </a:p>
          <a:p>
            <a:pPr marL="0" indent="0">
              <a:buNone/>
            </a:pPr>
            <a:r>
              <a:rPr lang="en-US" b="1" dirty="0">
                <a:latin typeface="Courier New" panose="02070309020205020404" pitchFamily="49" charset="0"/>
                <a:cs typeface="Courier New" panose="02070309020205020404" pitchFamily="49" charset="0"/>
              </a:rPr>
              <a:t>    Fan presence:               P</a:t>
            </a:r>
          </a:p>
          <a:p>
            <a:pPr marL="0" indent="0">
              <a:buNone/>
            </a:pPr>
            <a:r>
              <a:rPr lang="en-US" b="1" dirty="0">
                <a:latin typeface="Courier New" panose="02070309020205020404" pitchFamily="49" charset="0"/>
                <a:cs typeface="Courier New" panose="02070309020205020404" pitchFamily="49" charset="0"/>
              </a:rPr>
              <a:t>    Max power level:            225W</a:t>
            </a:r>
          </a:p>
          <a:p>
            <a:pPr marL="0" indent="0">
              <a:buNone/>
            </a:pPr>
            <a:r>
              <a:rPr lang="en-US" b="1" dirty="0">
                <a:latin typeface="Courier New" panose="02070309020205020404" pitchFamily="49" charset="0"/>
                <a:cs typeface="Courier New" panose="02070309020205020404" pitchFamily="49" charset="0"/>
              </a:rPr>
              <a:t>    MAC address0:               00:0A:35:06:9F:14</a:t>
            </a:r>
          </a:p>
          <a:p>
            <a:pPr marL="0" indent="0">
              <a:buNone/>
            </a:pPr>
            <a:r>
              <a:rPr lang="en-US" b="1" dirty="0">
                <a:latin typeface="Courier New" panose="02070309020205020404" pitchFamily="49" charset="0"/>
                <a:cs typeface="Courier New" panose="02070309020205020404" pitchFamily="49" charset="0"/>
              </a:rPr>
              <a:t>    MAC address1:               00:0A:35:06:9F:15</a:t>
            </a:r>
          </a:p>
          <a:p>
            <a:pPr marL="0" indent="0">
              <a:buNone/>
            </a:pPr>
            <a:r>
              <a:rPr lang="en-US" b="1" dirty="0">
                <a:latin typeface="Courier New" panose="02070309020205020404" pitchFamily="49" charset="0"/>
                <a:cs typeface="Courier New" panose="02070309020205020404" pitchFamily="49" charset="0"/>
              </a:rPr>
              <a:t>    MAC address2:               Unassigned</a:t>
            </a:r>
          </a:p>
          <a:p>
            <a:pPr marL="0" indent="0">
              <a:buNone/>
            </a:pPr>
            <a:r>
              <a:rPr lang="en-US" b="1" dirty="0">
                <a:latin typeface="Courier New" panose="02070309020205020404" pitchFamily="49" charset="0"/>
                <a:cs typeface="Courier New" panose="02070309020205020404" pitchFamily="49" charset="0"/>
              </a:rPr>
              <a:t>    MAC address3:               Unassigned</a:t>
            </a:r>
          </a:p>
          <a:p>
            <a:pPr marL="0" indent="0">
              <a:buNone/>
            </a:pP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7917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4B2B-9C49-4C7F-981A-7A5190D1474C}"/>
              </a:ext>
            </a:extLst>
          </p:cNvPr>
          <p:cNvSpPr>
            <a:spLocks noGrp="1"/>
          </p:cNvSpPr>
          <p:nvPr>
            <p:ph type="title"/>
          </p:nvPr>
        </p:nvSpPr>
        <p:spPr/>
        <p:txBody>
          <a:bodyPr/>
          <a:lstStyle/>
          <a:p>
            <a:r>
              <a:rPr lang="en-US" dirty="0"/>
              <a:t>Vector Addition on Xilinx </a:t>
            </a:r>
            <a:r>
              <a:rPr lang="en-US" dirty="0" err="1"/>
              <a:t>Alveo</a:t>
            </a:r>
            <a:endParaRPr lang="en-US" dirty="0"/>
          </a:p>
        </p:txBody>
      </p:sp>
      <p:sp>
        <p:nvSpPr>
          <p:cNvPr id="3" name="Content Placeholder 2">
            <a:extLst>
              <a:ext uri="{FF2B5EF4-FFF2-40B4-BE49-F238E27FC236}">
                <a16:creationId xmlns:a16="http://schemas.microsoft.com/office/drawing/2014/main" id="{3D86E122-7486-4EFA-B495-E93E4EDCBF29}"/>
              </a:ext>
            </a:extLst>
          </p:cNvPr>
          <p:cNvSpPr>
            <a:spLocks noGrp="1"/>
          </p:cNvSpPr>
          <p:nvPr>
            <p:ph idx="1"/>
          </p:nvPr>
        </p:nvSpPr>
        <p:spPr>
          <a:xfrm>
            <a:off x="822960" y="1825625"/>
            <a:ext cx="10515600" cy="4351338"/>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srgbClr val="231F20"/>
                </a:solidFill>
                <a:effectLst/>
                <a:uLnTx/>
                <a:uFillTx/>
                <a:latin typeface="Lato Extended"/>
                <a:ea typeface="+mn-ea"/>
                <a:cs typeface="+mn-cs"/>
              </a:rPr>
              <a:t>In this lab exercise we will modify a simple vector addition example code to add three sequences of numbers. The original vector addition example adds two sequences of random numbers and returns a sequence of element-by-element pair-wise sums. The actual vector addition is performed in hardware (in a field-programmable gate array or </a:t>
            </a:r>
            <a:r>
              <a:rPr kumimoji="0" lang="en-US" sz="1600" b="0" i="1" u="none" strike="noStrike" kern="1200" cap="none" spc="0" normalizeH="0" baseline="0" noProof="0" dirty="0">
                <a:ln>
                  <a:noFill/>
                </a:ln>
                <a:solidFill>
                  <a:srgbClr val="231F20"/>
                </a:solidFill>
                <a:effectLst/>
                <a:uLnTx/>
                <a:uFillTx/>
                <a:latin typeface="Lato Extended"/>
                <a:ea typeface="+mn-ea"/>
                <a:cs typeface="+mn-cs"/>
              </a:rPr>
              <a:t>FPGA</a:t>
            </a:r>
            <a:r>
              <a:rPr kumimoji="0" lang="en-US" sz="1600" b="0" i="0" u="none" strike="noStrike" kern="1200" cap="none" spc="0" normalizeH="0" baseline="0" noProof="0" dirty="0">
                <a:ln>
                  <a:noFill/>
                </a:ln>
                <a:solidFill>
                  <a:srgbClr val="231F20"/>
                </a:solidFill>
                <a:effectLst/>
                <a:uLnTx/>
                <a:uFillTx/>
                <a:latin typeface="Lato Extended"/>
                <a:ea typeface="+mn-ea"/>
                <a:cs typeface="+mn-cs"/>
              </a:rPr>
              <a:t>). To prepare for this assignment, first complete steps so you can learn how to compile, validate, and synthesize the vector addition </a:t>
            </a:r>
            <a:r>
              <a:rPr kumimoji="0" lang="en-US" sz="1600" b="0" i="1" u="none" strike="noStrike" kern="1200" cap="none" spc="0" normalizeH="0" baseline="0" noProof="0" dirty="0">
                <a:ln>
                  <a:noFill/>
                </a:ln>
                <a:solidFill>
                  <a:srgbClr val="231F20"/>
                </a:solidFill>
                <a:effectLst/>
                <a:uLnTx/>
                <a:uFillTx/>
                <a:latin typeface="Lato Extended"/>
                <a:ea typeface="+mn-ea"/>
                <a:cs typeface="+mn-cs"/>
              </a:rPr>
              <a:t>kernel</a:t>
            </a:r>
            <a:r>
              <a:rPr kumimoji="0" lang="en-US" sz="1600" b="0" i="0" u="none" strike="noStrike" kern="1200" cap="none" spc="0" normalizeH="0" baseline="0" noProof="0" dirty="0">
                <a:ln>
                  <a:noFill/>
                </a:ln>
                <a:solidFill>
                  <a:srgbClr val="231F20"/>
                </a:solidFill>
                <a:effectLst/>
                <a:uLnTx/>
                <a:uFillTx/>
                <a:latin typeface="Lato Extended"/>
                <a:ea typeface="+mn-ea"/>
                <a:cs typeface="+mn-cs"/>
              </a:rPr>
              <a:t> into logic that is programmed onto a Xilinx </a:t>
            </a:r>
            <a:r>
              <a:rPr kumimoji="0" lang="en-US" sz="1600" b="0" i="0" u="none" strike="noStrike" kern="1200" cap="none" spc="0" normalizeH="0" baseline="0" noProof="0" dirty="0" err="1">
                <a:ln>
                  <a:noFill/>
                </a:ln>
                <a:solidFill>
                  <a:srgbClr val="231F20"/>
                </a:solidFill>
                <a:effectLst/>
                <a:uLnTx/>
                <a:uFillTx/>
                <a:latin typeface="Lato Extended"/>
                <a:ea typeface="+mn-ea"/>
                <a:cs typeface="+mn-cs"/>
              </a:rPr>
              <a:t>Alveo</a:t>
            </a:r>
            <a:r>
              <a:rPr kumimoji="0" lang="en-US" sz="1600" b="0" i="0" u="none" strike="noStrike" kern="1200" cap="none" spc="0" normalizeH="0" baseline="0" noProof="0" dirty="0">
                <a:ln>
                  <a:noFill/>
                </a:ln>
                <a:solidFill>
                  <a:srgbClr val="231F20"/>
                </a:solidFill>
                <a:effectLst/>
                <a:uLnTx/>
                <a:uFillTx/>
                <a:latin typeface="Lato Extended"/>
                <a:ea typeface="+mn-ea"/>
                <a:cs typeface="+mn-cs"/>
              </a:rPr>
              <a:t> U280 FPGA.</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srgbClr val="231F20"/>
                </a:solidFill>
                <a:effectLst/>
                <a:uLnTx/>
                <a:uFillTx/>
                <a:latin typeface="Lato Extended"/>
                <a:ea typeface="+mn-ea"/>
                <a:cs typeface="+mn-cs"/>
              </a:rPr>
              <a:t>At the shell prompt, type command</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srgbClr val="231F20"/>
                </a:solidFill>
                <a:effectLst/>
                <a:uLnTx/>
                <a:uFillTx/>
                <a:latin typeface="Lato Extended"/>
                <a:ea typeface="+mn-ea"/>
                <a:cs typeface="+mn-cs"/>
              </a:rPr>
              <a:t>git clone </a:t>
            </a:r>
            <a:r>
              <a:rPr lang="en-US" sz="1600" u="sng" dirty="0">
                <a:solidFill>
                  <a:srgbClr val="231F20"/>
                </a:solidFill>
                <a:latin typeface="Lato Extended"/>
              </a:rPr>
              <a:t>https://github.com/Xilinx/Vitis_Accel_Examples.git</a:t>
            </a:r>
            <a:endParaRPr kumimoji="0" lang="en-US" sz="1600" b="0" i="0" u="none" strike="noStrike" kern="1200" cap="none" spc="0" normalizeH="0" baseline="0" noProof="0" dirty="0">
              <a:ln>
                <a:noFill/>
              </a:ln>
              <a:solidFill>
                <a:srgbClr val="231F20"/>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err="1">
                <a:ln>
                  <a:noFill/>
                </a:ln>
                <a:solidFill>
                  <a:srgbClr val="2DC26B"/>
                </a:solidFill>
                <a:effectLst/>
                <a:uLnTx/>
                <a:uFillTx/>
                <a:latin typeface="Lato Extended"/>
                <a:ea typeface="+mn-ea"/>
                <a:cs typeface="+mn-cs"/>
              </a:rPr>
              <a:t>paolini@aptd</a:t>
            </a:r>
            <a:r>
              <a:rPr kumimoji="0" lang="en-US" sz="1600" b="0" i="0" u="none" strike="noStrike" kern="1200" cap="none" spc="0" normalizeH="0" baseline="0" noProof="0" dirty="0">
                <a:ln>
                  <a:noFill/>
                </a:ln>
                <a:solidFill>
                  <a:srgbClr val="2DC26B"/>
                </a:solidFill>
                <a:effectLst/>
                <a:uLnTx/>
                <a:uFillTx/>
                <a:latin typeface="Lato Extended"/>
                <a:ea typeface="+mn-ea"/>
                <a:cs typeface="+mn-cs"/>
              </a:rPr>
              <a:t>:~$ git clone https://github.com/Xilinx/Vitis_Accel_Examples.git</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Cloning into '</a:t>
            </a:r>
            <a:r>
              <a:rPr kumimoji="0" lang="en-US" sz="1600" b="0" i="0" u="none" strike="noStrike" kern="1200" cap="none" spc="0" normalizeH="0" baseline="0" noProof="0" dirty="0" err="1">
                <a:ln>
                  <a:noFill/>
                </a:ln>
                <a:solidFill>
                  <a:srgbClr val="2DC26B"/>
                </a:solidFill>
                <a:effectLst/>
                <a:uLnTx/>
                <a:uFillTx/>
                <a:latin typeface="Lato Extended"/>
                <a:ea typeface="+mn-ea"/>
                <a:cs typeface="+mn-cs"/>
              </a:rPr>
              <a:t>Vitis_Accel_Examples</a:t>
            </a:r>
            <a:r>
              <a:rPr kumimoji="0" lang="en-US" sz="1600" b="0" i="0" u="none" strike="noStrike" kern="1200" cap="none" spc="0" normalizeH="0" baseline="0" noProof="0" dirty="0">
                <a:ln>
                  <a:noFill/>
                </a:ln>
                <a:solidFill>
                  <a:srgbClr val="2DC26B"/>
                </a:solidFill>
                <a:effectLst/>
                <a:uLnTx/>
                <a:uFillTx/>
                <a:latin typeface="Lato Extended"/>
                <a:ea typeface="+mn-ea"/>
                <a:cs typeface="+mn-cs"/>
              </a:rPr>
              <a:t>'...</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remote: Enumerating objects: 41729, done.</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remote: Counting objects: 100% (14702/14702), done.</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remote: Compressing objects: 100% (4392/4392), done.</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remote: Total 41729 (delta 12017), reused 12660 (delta 10136), pack-reused 27027</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Receiving objects: 100% (41729/41729), 40.86 MiB | 5.87 MiB/s, done.</a:t>
            </a:r>
            <a:br>
              <a:rPr kumimoji="0" lang="en-US" sz="1600" b="0" i="0" u="none" strike="noStrike" kern="1200" cap="none" spc="0" normalizeH="0" baseline="0" noProof="0" dirty="0">
                <a:ln>
                  <a:noFill/>
                </a:ln>
                <a:solidFill>
                  <a:srgbClr val="231F20"/>
                </a:solidFill>
                <a:effectLst/>
                <a:uLnTx/>
                <a:uFillTx/>
                <a:latin typeface="Lato Extended"/>
                <a:ea typeface="+mn-ea"/>
                <a:cs typeface="+mn-cs"/>
              </a:rPr>
            </a:br>
            <a:r>
              <a:rPr kumimoji="0" lang="en-US" sz="1600" b="0" i="0" u="none" strike="noStrike" kern="1200" cap="none" spc="0" normalizeH="0" baseline="0" noProof="0" dirty="0">
                <a:ln>
                  <a:noFill/>
                </a:ln>
                <a:solidFill>
                  <a:srgbClr val="2DC26B"/>
                </a:solidFill>
                <a:effectLst/>
                <a:uLnTx/>
                <a:uFillTx/>
                <a:latin typeface="Lato Extended"/>
                <a:ea typeface="+mn-ea"/>
                <a:cs typeface="+mn-cs"/>
              </a:rPr>
              <a:t>Resolving deltas: 100% (34022/34022), done.</a:t>
            </a:r>
            <a:endParaRPr kumimoji="0" lang="en-US" sz="1600" b="0" i="0" u="none" strike="noStrike" kern="1200" cap="none" spc="0" normalizeH="0" baseline="0" noProof="0" dirty="0">
              <a:ln>
                <a:noFill/>
              </a:ln>
              <a:solidFill>
                <a:srgbClr val="231F20"/>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srgbClr val="231F20"/>
                </a:solidFill>
                <a:effectLst/>
                <a:uLnTx/>
                <a:uFillTx/>
                <a:latin typeface="Lato Extended"/>
                <a:ea typeface="+mn-ea"/>
                <a:cs typeface="+mn-cs"/>
              </a:rPr>
              <a:t>to download the example codes.</a:t>
            </a:r>
            <a:endParaRPr lang="en-US" sz="6600" dirty="0"/>
          </a:p>
        </p:txBody>
      </p:sp>
      <p:pic>
        <p:nvPicPr>
          <p:cNvPr id="29698" name="Picture 2" descr="Xilinx Acquires Silexica to Broaden its Developer Base | Business Wire">
            <a:extLst>
              <a:ext uri="{FF2B5EF4-FFF2-40B4-BE49-F238E27FC236}">
                <a16:creationId xmlns:a16="http://schemas.microsoft.com/office/drawing/2014/main" id="{B87F7C43-6AE4-4405-880D-707624D3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725" y="5300526"/>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OpenCL - Wikipedia">
            <a:extLst>
              <a:ext uri="{FF2B5EF4-FFF2-40B4-BE49-F238E27FC236}">
                <a16:creationId xmlns:a16="http://schemas.microsoft.com/office/drawing/2014/main" id="{B8401756-339A-4887-87C7-515CE3456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353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4B2B-9C49-4C7F-981A-7A5190D1474C}"/>
              </a:ext>
            </a:extLst>
          </p:cNvPr>
          <p:cNvSpPr>
            <a:spLocks noGrp="1"/>
          </p:cNvSpPr>
          <p:nvPr>
            <p:ph type="title"/>
          </p:nvPr>
        </p:nvSpPr>
        <p:spPr/>
        <p:txBody>
          <a:bodyPr/>
          <a:lstStyle/>
          <a:p>
            <a:r>
              <a:rPr lang="en-US" dirty="0"/>
              <a:t>Vector Addition on Xilinx </a:t>
            </a:r>
            <a:r>
              <a:rPr lang="en-US" dirty="0" err="1"/>
              <a:t>Alveo</a:t>
            </a:r>
            <a:endParaRPr lang="en-US" dirty="0"/>
          </a:p>
        </p:txBody>
      </p:sp>
      <p:sp>
        <p:nvSpPr>
          <p:cNvPr id="3" name="Content Placeholder 2">
            <a:extLst>
              <a:ext uri="{FF2B5EF4-FFF2-40B4-BE49-F238E27FC236}">
                <a16:creationId xmlns:a16="http://schemas.microsoft.com/office/drawing/2014/main" id="{3D86E122-7486-4EFA-B495-E93E4EDCBF29}"/>
              </a:ext>
            </a:extLst>
          </p:cNvPr>
          <p:cNvSpPr>
            <a:spLocks noGrp="1"/>
          </p:cNvSpPr>
          <p:nvPr>
            <p:ph idx="1"/>
          </p:nvPr>
        </p:nvSpPr>
        <p:spPr>
          <a:xfrm>
            <a:off x="822960" y="1825624"/>
            <a:ext cx="10515600" cy="4935393"/>
          </a:xfrm>
        </p:spPr>
        <p:txBody>
          <a:bodyPr>
            <a:normAutofit fontScale="77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31F20"/>
                </a:solidFill>
                <a:effectLst/>
                <a:uLnTx/>
                <a:uFillTx/>
                <a:latin typeface="Lato Extended"/>
                <a:ea typeface="+mn-ea"/>
                <a:cs typeface="+mn-cs"/>
              </a:rPr>
              <a:t>Then change your working directory to ~/</a:t>
            </a:r>
            <a:r>
              <a:rPr kumimoji="0" lang="en-US" sz="1400" b="0" i="0" u="none" strike="noStrike" kern="1200" cap="none" spc="0" normalizeH="0" baseline="0" noProof="0" dirty="0" err="1">
                <a:ln>
                  <a:noFill/>
                </a:ln>
                <a:solidFill>
                  <a:srgbClr val="231F20"/>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31F20"/>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31F20"/>
                </a:solidFill>
                <a:effectLst/>
                <a:uLnTx/>
                <a:uFillTx/>
                <a:latin typeface="Lato Extended"/>
                <a:ea typeface="+mn-ea"/>
                <a:cs typeface="+mn-cs"/>
              </a:rPr>
              <a:t>hello_world</a:t>
            </a:r>
            <a:r>
              <a:rPr kumimoji="0" lang="en-US" sz="1400" b="0" i="0" u="none" strike="noStrike" kern="1200" cap="none" spc="0" normalizeH="0" baseline="0" noProof="0" dirty="0">
                <a:ln>
                  <a:noFill/>
                </a:ln>
                <a:solidFill>
                  <a:srgbClr val="231F20"/>
                </a:solidFill>
                <a:effectLst/>
                <a:uLnTx/>
                <a:uFillTx/>
                <a:latin typeface="Lato Extended"/>
                <a:ea typeface="+mn-ea"/>
                <a:cs typeface="+mn-cs"/>
              </a:rPr>
              <a:t> using command</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31F20"/>
                </a:solidFill>
                <a:effectLst/>
                <a:uLnTx/>
                <a:uFillTx/>
                <a:latin typeface="Lato Extended"/>
                <a:ea typeface="+mn-ea"/>
                <a:cs typeface="+mn-cs"/>
              </a:rPr>
              <a:t>cd ~/</a:t>
            </a:r>
            <a:r>
              <a:rPr kumimoji="0" lang="en-US" sz="1400" b="0" i="0" u="none" strike="noStrike" kern="1200" cap="none" spc="0" normalizeH="0" baseline="0" noProof="0" dirty="0" err="1">
                <a:ln>
                  <a:noFill/>
                </a:ln>
                <a:solidFill>
                  <a:srgbClr val="231F20"/>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31F20"/>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31F20"/>
                </a:solidFill>
                <a:effectLst/>
                <a:uLnTx/>
                <a:uFillTx/>
                <a:latin typeface="Lato Extended"/>
                <a:ea typeface="+mn-ea"/>
                <a:cs typeface="+mn-cs"/>
              </a:rPr>
              <a:t>hello_world</a:t>
            </a:r>
            <a:endParaRPr kumimoji="0" lang="en-US" sz="1400" b="0" i="0" u="none" strike="noStrike" kern="1200" cap="none" spc="0" normalizeH="0" baseline="0" noProof="0" dirty="0">
              <a:ln>
                <a:noFill/>
              </a:ln>
              <a:solidFill>
                <a:srgbClr val="231F20"/>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31F20"/>
                </a:solidFill>
                <a:effectLst/>
                <a:uLnTx/>
                <a:uFillTx/>
                <a:latin typeface="Lato Extended"/>
                <a:ea typeface="+mn-ea"/>
                <a:cs typeface="+mn-cs"/>
              </a:rPr>
              <a:t>Type </a:t>
            </a:r>
            <a:r>
              <a:rPr kumimoji="0" lang="en-US" sz="1400" b="1" i="0" u="none" strike="noStrike" kern="1200" cap="none" spc="0" normalizeH="0" baseline="0" noProof="0" dirty="0">
                <a:ln>
                  <a:noFill/>
                </a:ln>
                <a:solidFill>
                  <a:srgbClr val="231F20"/>
                </a:solidFill>
                <a:effectLst/>
                <a:uLnTx/>
                <a:uFillTx/>
                <a:latin typeface="Lato Extended"/>
                <a:ea typeface="+mn-ea"/>
                <a:cs typeface="+mn-cs"/>
              </a:rPr>
              <a:t>make clean</a:t>
            </a:r>
            <a:r>
              <a:rPr kumimoji="0" lang="en-US" sz="1400" b="0" i="0" u="none" strike="noStrike" kern="1200" cap="none" spc="0" normalizeH="0" baseline="0" noProof="0" dirty="0">
                <a:ln>
                  <a:noFill/>
                </a:ln>
                <a:solidFill>
                  <a:srgbClr val="231F20"/>
                </a:solidFill>
                <a:effectLst/>
                <a:uLnTx/>
                <a:uFillTx/>
                <a:latin typeface="Lato Extended"/>
                <a:ea typeface="+mn-ea"/>
                <a:cs typeface="+mn-cs"/>
              </a:rPr>
              <a:t> to start from scratch:</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paolini@aptd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hello_world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make clean</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rm -rf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hello_world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sw_emu</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hw_emu</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rm -rf profile_*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TempConfig</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system_estimate.xtxt</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rpt</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*.csv</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rm -rf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src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ll</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*v++*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Xil</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emconfig.json</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dltmp</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xmltmp</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*.log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jou</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wcfg</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wdb</a:t>
            </a:r>
            <a:endParaRPr kumimoji="0" lang="en-US" sz="1400" b="0" i="0" u="none" strike="noStrike" kern="1200" cap="none" spc="0" normalizeH="0" baseline="0" noProof="0" dirty="0">
              <a:ln>
                <a:noFill/>
              </a:ln>
              <a:solidFill>
                <a:srgbClr val="231F20"/>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31F20"/>
                </a:solidFill>
                <a:effectLst/>
                <a:uLnTx/>
                <a:uFillTx/>
                <a:latin typeface="Lato Extended"/>
                <a:ea typeface="+mn-ea"/>
                <a:cs typeface="+mn-cs"/>
              </a:rPr>
              <a:t>Type  </a:t>
            </a:r>
          </a:p>
          <a:p>
            <a:pPr marL="0" marR="0" lvl="0" indent="0" algn="l" defTabSz="914400" rtl="0" eaLnBrk="1" fontAlgn="auto" latinLnBrk="0" hangingPunct="1">
              <a:lnSpc>
                <a:spcPct val="90000"/>
              </a:lnSpc>
              <a:spcBef>
                <a:spcPts val="1000"/>
              </a:spcBef>
              <a:spcAft>
                <a:spcPts val="0"/>
              </a:spcAft>
              <a:buClrTx/>
              <a:buSzTx/>
              <a:buNone/>
              <a:tabLst/>
              <a:defRPr/>
            </a:pPr>
            <a:endParaRPr lang="en-US" sz="1400" dirty="0">
              <a:solidFill>
                <a:srgbClr val="231F20"/>
              </a:solidFill>
              <a:latin typeface="Lato Extended"/>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1" i="0" u="none" strike="noStrike" kern="1200" cap="none" spc="0" normalizeH="0" baseline="0" noProof="0" dirty="0" err="1">
                <a:ln>
                  <a:noFill/>
                </a:ln>
                <a:solidFill>
                  <a:srgbClr val="231F20"/>
                </a:solidFill>
                <a:effectLst/>
                <a:uLnTx/>
                <a:uFillTx/>
                <a:latin typeface="Lato Extended"/>
                <a:ea typeface="+mn-ea"/>
                <a:cs typeface="+mn-cs"/>
              </a:rPr>
              <a:t>faketime</a:t>
            </a:r>
            <a:r>
              <a:rPr kumimoji="0" lang="en-US" sz="1400" b="1" i="0" u="none" strike="noStrike" kern="1200" cap="none" spc="0" normalizeH="0" baseline="0" noProof="0" dirty="0">
                <a:ln>
                  <a:noFill/>
                </a:ln>
                <a:solidFill>
                  <a:srgbClr val="231F20"/>
                </a:solidFill>
                <a:effectLst/>
                <a:uLnTx/>
                <a:uFillTx/>
                <a:latin typeface="Lato Extended"/>
                <a:ea typeface="+mn-ea"/>
                <a:cs typeface="+mn-cs"/>
              </a:rPr>
              <a:t> '2021-12-31 12:00:00' make all TARGET=</a:t>
            </a:r>
            <a:r>
              <a:rPr kumimoji="0" lang="en-US" sz="1400" b="1" i="0" u="none" strike="noStrike" kern="1200" cap="none" spc="0" normalizeH="0" baseline="0" noProof="0" dirty="0" err="1">
                <a:ln>
                  <a:noFill/>
                </a:ln>
                <a:solidFill>
                  <a:srgbClr val="231F20"/>
                </a:solidFill>
                <a:effectLst/>
                <a:uLnTx/>
                <a:uFillTx/>
                <a:latin typeface="Lato Extended"/>
                <a:ea typeface="+mn-ea"/>
                <a:cs typeface="+mn-cs"/>
              </a:rPr>
              <a:t>sw_emu</a:t>
            </a:r>
            <a:r>
              <a:rPr kumimoji="0" lang="en-US" sz="1400" b="1" i="0" u="none" strike="noStrike" kern="1200" cap="none" spc="0" normalizeH="0" baseline="0" noProof="0" dirty="0">
                <a:ln>
                  <a:noFill/>
                </a:ln>
                <a:solidFill>
                  <a:srgbClr val="231F20"/>
                </a:solidFill>
                <a:effectLst/>
                <a:uLnTx/>
                <a:uFillTx/>
                <a:latin typeface="Lato Extended"/>
                <a:ea typeface="+mn-ea"/>
                <a:cs typeface="+mn-cs"/>
              </a:rPr>
              <a:t> PLATFORM=xilinx_u280_xdma_201920_3 </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31F20"/>
                </a:solidFill>
                <a:effectLst/>
                <a:uLnTx/>
                <a:uFillTx/>
                <a:latin typeface="Lato Extended"/>
                <a:ea typeface="+mn-ea"/>
                <a:cs typeface="+mn-cs"/>
              </a:rPr>
              <a:t>to build the vector addition example in </a:t>
            </a:r>
            <a:r>
              <a:rPr kumimoji="0" lang="en-US" sz="1400" b="0" i="1" u="none" strike="noStrike" kern="1200" cap="none" spc="0" normalizeH="0" baseline="0" noProof="0" dirty="0">
                <a:ln>
                  <a:noFill/>
                </a:ln>
                <a:solidFill>
                  <a:srgbClr val="231F20"/>
                </a:solidFill>
                <a:effectLst/>
                <a:uLnTx/>
                <a:uFillTx/>
                <a:latin typeface="Lato Extended"/>
                <a:ea typeface="+mn-ea"/>
                <a:cs typeface="+mn-cs"/>
              </a:rPr>
              <a:t>software emulation</a:t>
            </a:r>
            <a:r>
              <a:rPr kumimoji="0" lang="en-US" sz="1400" b="0" i="0" u="none" strike="noStrike" kern="1200" cap="none" spc="0" normalizeH="0" baseline="0" noProof="0" dirty="0">
                <a:ln>
                  <a:noFill/>
                </a:ln>
                <a:solidFill>
                  <a:srgbClr val="231F20"/>
                </a:solidFill>
                <a:effectLst/>
                <a:uLnTx/>
                <a:uFillTx/>
                <a:latin typeface="Lato Extended"/>
                <a:ea typeface="+mn-ea"/>
                <a:cs typeface="+mn-cs"/>
              </a:rPr>
              <a:t> mode: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paolini@aptd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hello_world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make all TARGET=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sw_emu</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PLATFORM= xilinx_u280_xdma_201920_3</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g++ -o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hello_world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/home/</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paolini</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/common/includes/xcl2/xcl2.cpp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src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/host.cpp -I/opt/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xilinx</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xrt</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/include -I/tools/Xilinx/</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Vivado</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/2021.1/include -Wall -O0 -g -std=</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1y -I/home/</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paolini</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Vitis_Accel_Examples</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/common/includes/xcl2 -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fmessage</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-length=0 -L/opt/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xilinx</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xrt</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/lib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lOpenCL</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pthread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lrt</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lstdc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mkdir</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-p ./_x.sw_emu.xilinx_u25_gen3x8_xdma_1_202010_1</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v++ -t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sw_emu</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--platform xilinx_u25_gen3x8_xdma_1_202010_1 --save-temps  -g -c -k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vadd</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temp_dir</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./_x.sw_emu.xilinx_u25_gen3x8_xdma_1_202010_1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I'src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-o'_x.sw_emu.xilinx_u25_gen3x8_xdma_1_202010_1/</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vadd.xo</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src</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/vadd.cpp'</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Option Map File Used: '/tools/Xilinx/Vitis/2021.1/data/</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vitis</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400" b="0" i="0" u="none" strike="noStrike" kern="1200" cap="none" spc="0" normalizeH="0" baseline="0" noProof="0" dirty="0" err="1">
                <a:ln>
                  <a:noFill/>
                </a:ln>
                <a:solidFill>
                  <a:srgbClr val="2DC26B"/>
                </a:solidFill>
                <a:effectLst/>
                <a:uLnTx/>
                <a:uFillTx/>
                <a:latin typeface="Lato Extended"/>
                <a:ea typeface="+mn-ea"/>
                <a:cs typeface="+mn-cs"/>
              </a:rPr>
              <a:t>vpp</a:t>
            </a:r>
            <a:r>
              <a:rPr kumimoji="0" lang="en-US" sz="1400" b="0" i="0" u="none" strike="noStrike" kern="1200" cap="none" spc="0" normalizeH="0" baseline="0" noProof="0" dirty="0">
                <a:ln>
                  <a:noFill/>
                </a:ln>
                <a:solidFill>
                  <a:srgbClr val="2DC26B"/>
                </a:solidFill>
                <a:effectLst/>
                <a:uLnTx/>
                <a:uFillTx/>
                <a:latin typeface="Lato Extended"/>
                <a:ea typeface="+mn-ea"/>
                <a:cs typeface="+mn-cs"/>
              </a:rPr>
              <a:t>/optMap.xml'</a:t>
            </a:r>
            <a:endParaRPr kumimoji="0" lang="en-US" sz="1400" b="0" i="0" u="none" strike="noStrike" kern="1200" cap="none" spc="0" normalizeH="0" baseline="0" noProof="0" dirty="0">
              <a:ln>
                <a:noFill/>
              </a:ln>
              <a:solidFill>
                <a:srgbClr val="231F20"/>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DC26B"/>
                </a:solidFill>
                <a:effectLst/>
                <a:uLnTx/>
                <a:uFillTx/>
                <a:latin typeface="Lato Extended"/>
                <a:ea typeface="+mn-ea"/>
                <a:cs typeface="+mn-cs"/>
              </a:rPr>
              <a:t>****** v++ v2021.1 (64-bit)</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  **** SW Build 3246112 on 2021-06-09-14:19:56</a:t>
            </a:r>
            <a:br>
              <a:rPr kumimoji="0" lang="en-US" sz="1400" b="0" i="0" u="none" strike="noStrike" kern="1200" cap="none" spc="0" normalizeH="0" baseline="0" noProof="0" dirty="0">
                <a:ln>
                  <a:noFill/>
                </a:ln>
                <a:solidFill>
                  <a:srgbClr val="231F20"/>
                </a:solidFill>
                <a:effectLst/>
                <a:uLnTx/>
                <a:uFillTx/>
                <a:latin typeface="Lato Extended"/>
                <a:ea typeface="+mn-ea"/>
                <a:cs typeface="+mn-cs"/>
              </a:rPr>
            </a:br>
            <a:r>
              <a:rPr kumimoji="0" lang="en-US" sz="1400" b="0" i="0" u="none" strike="noStrike" kern="1200" cap="none" spc="0" normalizeH="0" baseline="0" noProof="0" dirty="0">
                <a:ln>
                  <a:noFill/>
                </a:ln>
                <a:solidFill>
                  <a:srgbClr val="2DC26B"/>
                </a:solidFill>
                <a:effectLst/>
                <a:uLnTx/>
                <a:uFillTx/>
                <a:latin typeface="Lato Extended"/>
                <a:ea typeface="+mn-ea"/>
                <a:cs typeface="+mn-cs"/>
              </a:rPr>
              <a:t>    ** Copyright 1986-2020 Xilinx, Inc. All Rights Reserved</a:t>
            </a:r>
          </a:p>
          <a:p>
            <a:pPr marL="0" marR="0" lvl="0" indent="0" algn="l" defTabSz="914400" rtl="0" eaLnBrk="1" fontAlgn="auto" latinLnBrk="0" hangingPunct="1">
              <a:lnSpc>
                <a:spcPct val="90000"/>
              </a:lnSpc>
              <a:spcBef>
                <a:spcPts val="1000"/>
              </a:spcBef>
              <a:spcAft>
                <a:spcPts val="0"/>
              </a:spcAft>
              <a:buClrTx/>
              <a:buSzTx/>
              <a:buNone/>
              <a:tabLst/>
              <a:defRPr/>
            </a:pPr>
            <a:r>
              <a:rPr lang="en-US" sz="1400" dirty="0">
                <a:solidFill>
                  <a:srgbClr val="2DC26B"/>
                </a:solidFill>
                <a:latin typeface="Lato Extended"/>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2DC26B"/>
                </a:solidFill>
                <a:effectLst/>
                <a:uLnTx/>
                <a:uFillTx/>
                <a:latin typeface="Lato Extended"/>
                <a:ea typeface="+mn-ea"/>
                <a:cs typeface="+mn-cs"/>
              </a:rPr>
              <a:t>.</a:t>
            </a:r>
            <a:endParaRPr kumimoji="0" lang="en-US" sz="1400" b="0" i="0" u="none" strike="noStrike" kern="1200" cap="none" spc="0" normalizeH="0" baseline="0" noProof="0" dirty="0">
              <a:ln>
                <a:noFill/>
              </a:ln>
              <a:solidFill>
                <a:srgbClr val="7BD9A2"/>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55CD87"/>
                </a:solidFill>
                <a:effectLst/>
                <a:uLnTx/>
                <a:uFillTx/>
                <a:latin typeface="Lato Extended"/>
                <a:ea typeface="+mn-ea"/>
                <a:cs typeface="+mn-cs"/>
              </a:rPr>
              <a:t>INFO: [</a:t>
            </a:r>
            <a:r>
              <a:rPr kumimoji="0" lang="en-US" sz="1400" b="0" i="0" u="none" strike="noStrike" kern="1200" cap="none" spc="0" normalizeH="0" baseline="0" noProof="0" dirty="0" err="1">
                <a:ln>
                  <a:noFill/>
                </a:ln>
                <a:solidFill>
                  <a:srgbClr val="55CD87"/>
                </a:solidFill>
                <a:effectLst/>
                <a:uLnTx/>
                <a:uFillTx/>
                <a:latin typeface="Lato Extended"/>
                <a:ea typeface="+mn-ea"/>
                <a:cs typeface="+mn-cs"/>
              </a:rPr>
              <a:t>ConfigUtil</a:t>
            </a:r>
            <a:r>
              <a:rPr kumimoji="0" lang="en-US" sz="1400" b="0" i="0" u="none" strike="noStrike" kern="1200" cap="none" spc="0" normalizeH="0" baseline="0" noProof="0" dirty="0">
                <a:ln>
                  <a:noFill/>
                </a:ln>
                <a:solidFill>
                  <a:srgbClr val="55CD87"/>
                </a:solidFill>
                <a:effectLst/>
                <a:uLnTx/>
                <a:uFillTx/>
                <a:latin typeface="Lato Extended"/>
                <a:ea typeface="+mn-ea"/>
                <a:cs typeface="+mn-cs"/>
              </a:rPr>
              <a:t> 60-1032]</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400" b="0" i="0" u="none" strike="noStrike" kern="1200" cap="none" spc="0" normalizeH="0" baseline="0" noProof="0" dirty="0">
                <a:ln>
                  <a:noFill/>
                </a:ln>
                <a:solidFill>
                  <a:srgbClr val="55CD87"/>
                </a:solidFill>
                <a:effectLst/>
                <a:uLnTx/>
                <a:uFillTx/>
                <a:latin typeface="Lato Extended"/>
                <a:ea typeface="+mn-ea"/>
                <a:cs typeface="+mn-cs"/>
              </a:rPr>
              <a:t>emulation configuration file `</a:t>
            </a:r>
            <a:r>
              <a:rPr kumimoji="0" lang="en-US" sz="1400" b="0" i="0" u="none" strike="noStrike" kern="1200" cap="none" spc="0" normalizeH="0" baseline="0" noProof="0" dirty="0" err="1">
                <a:ln>
                  <a:noFill/>
                </a:ln>
                <a:solidFill>
                  <a:srgbClr val="55CD87"/>
                </a:solidFill>
                <a:effectLst/>
                <a:uLnTx/>
                <a:uFillTx/>
                <a:latin typeface="Lato Extended"/>
                <a:ea typeface="+mn-ea"/>
                <a:cs typeface="+mn-cs"/>
              </a:rPr>
              <a:t>emconfig.json</a:t>
            </a:r>
            <a:r>
              <a:rPr kumimoji="0" lang="en-US" sz="1400" b="0" i="0" u="none" strike="noStrike" kern="1200" cap="none" spc="0" normalizeH="0" baseline="0" noProof="0" dirty="0">
                <a:ln>
                  <a:noFill/>
                </a:ln>
                <a:solidFill>
                  <a:srgbClr val="55CD87"/>
                </a:solidFill>
                <a:effectLst/>
                <a:uLnTx/>
                <a:uFillTx/>
                <a:latin typeface="Lato Extended"/>
                <a:ea typeface="+mn-ea"/>
                <a:cs typeface="+mn-cs"/>
              </a:rPr>
              <a:t>` is created in ./_x.sw_emu.xilinx_u280_xdma_201920_3 directory</a:t>
            </a:r>
          </a:p>
        </p:txBody>
      </p:sp>
      <p:pic>
        <p:nvPicPr>
          <p:cNvPr id="29698" name="Picture 2" descr="Xilinx Acquires Silexica to Broaden its Developer Base | Business Wire">
            <a:extLst>
              <a:ext uri="{FF2B5EF4-FFF2-40B4-BE49-F238E27FC236}">
                <a16:creationId xmlns:a16="http://schemas.microsoft.com/office/drawing/2014/main" id="{B87F7C43-6AE4-4405-880D-707624D3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725" y="5300526"/>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OpenCL - Wikipedia">
            <a:extLst>
              <a:ext uri="{FF2B5EF4-FFF2-40B4-BE49-F238E27FC236}">
                <a16:creationId xmlns:a16="http://schemas.microsoft.com/office/drawing/2014/main" id="{B8401756-339A-4887-87C7-515CE3456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666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Xilinx Acquires Silexica to Broaden its Developer Base | Business Wire">
            <a:extLst>
              <a:ext uri="{FF2B5EF4-FFF2-40B4-BE49-F238E27FC236}">
                <a16:creationId xmlns:a16="http://schemas.microsoft.com/office/drawing/2014/main" id="{B87F7C43-6AE4-4405-880D-707624D3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725" y="5300526"/>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864B2B-9C49-4C7F-981A-7A5190D1474C}"/>
              </a:ext>
            </a:extLst>
          </p:cNvPr>
          <p:cNvSpPr>
            <a:spLocks noGrp="1"/>
          </p:cNvSpPr>
          <p:nvPr>
            <p:ph type="title"/>
          </p:nvPr>
        </p:nvSpPr>
        <p:spPr/>
        <p:txBody>
          <a:bodyPr/>
          <a:lstStyle/>
          <a:p>
            <a:r>
              <a:rPr lang="en-US" dirty="0"/>
              <a:t>Vector Addition on Xilinx </a:t>
            </a:r>
            <a:r>
              <a:rPr lang="en-US" dirty="0" err="1"/>
              <a:t>Alveo</a:t>
            </a:r>
            <a:endParaRPr lang="en-US" dirty="0"/>
          </a:p>
        </p:txBody>
      </p:sp>
      <p:sp>
        <p:nvSpPr>
          <p:cNvPr id="3" name="Content Placeholder 2">
            <a:extLst>
              <a:ext uri="{FF2B5EF4-FFF2-40B4-BE49-F238E27FC236}">
                <a16:creationId xmlns:a16="http://schemas.microsoft.com/office/drawing/2014/main" id="{3D86E122-7486-4EFA-B495-E93E4EDCBF29}"/>
              </a:ext>
            </a:extLst>
          </p:cNvPr>
          <p:cNvSpPr>
            <a:spLocks noGrp="1"/>
          </p:cNvSpPr>
          <p:nvPr>
            <p:ph idx="1"/>
          </p:nvPr>
        </p:nvSpPr>
        <p:spPr>
          <a:xfrm>
            <a:off x="838200" y="1825624"/>
            <a:ext cx="10515600" cy="4935393"/>
          </a:xfrm>
        </p:spPr>
        <p:txBody>
          <a:bodyPr>
            <a:normAutofit fontScale="850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31F20"/>
                </a:solidFill>
                <a:effectLst/>
                <a:uLnTx/>
                <a:uFillTx/>
                <a:latin typeface="Lato Extended"/>
                <a:ea typeface="+mn-ea"/>
                <a:cs typeface="+mn-cs"/>
              </a:rPr>
              <a:t>Type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paolini@aptd</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Vitis_Accel_Examples</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hello_world</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faketime</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'2021-12-31 12:00:00' make all TARGET=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hw</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PLATFORM=xilinx_u280_xdma_201920_3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31F20"/>
                </a:solidFill>
                <a:effectLst/>
                <a:uLnTx/>
                <a:uFillTx/>
                <a:latin typeface="Lato Extended"/>
                <a:ea typeface="+mn-ea"/>
                <a:cs typeface="+mn-cs"/>
              </a:rPr>
              <a:t>to build the vector addition example </a:t>
            </a:r>
            <a:r>
              <a:rPr kumimoji="0" lang="en-US" sz="1800" b="1" i="0" u="none" strike="noStrike" kern="1200" cap="none" spc="0" normalizeH="0" baseline="0" noProof="0" dirty="0" err="1">
                <a:ln>
                  <a:noFill/>
                </a:ln>
                <a:solidFill>
                  <a:srgbClr val="231F20"/>
                </a:solidFill>
                <a:effectLst/>
                <a:uLnTx/>
                <a:uFillTx/>
                <a:latin typeface="Lato Extended"/>
                <a:ea typeface="+mn-ea"/>
                <a:cs typeface="+mn-cs"/>
              </a:rPr>
              <a:t>vadd.xclbin</a:t>
            </a:r>
            <a:r>
              <a:rPr kumimoji="0" lang="en-US" sz="1800" b="1" i="0" u="none" strike="noStrike" kern="1200" cap="none" spc="0" normalizeH="0" baseline="0" noProof="0" dirty="0">
                <a:ln>
                  <a:noFill/>
                </a:ln>
                <a:solidFill>
                  <a:srgbClr val="231F20"/>
                </a:solidFill>
                <a:effectLst/>
                <a:uLnTx/>
                <a:uFillTx/>
                <a:latin typeface="Lato Extended"/>
                <a:ea typeface="+mn-ea"/>
                <a:cs typeface="+mn-cs"/>
              </a:rPr>
              <a:t> </a:t>
            </a:r>
            <a:r>
              <a:rPr kumimoji="0" lang="en-US" sz="1800" b="0" i="0" u="none" strike="noStrike" kern="1200" cap="none" spc="0" normalizeH="0" baseline="0" noProof="0" dirty="0">
                <a:ln>
                  <a:noFill/>
                </a:ln>
                <a:solidFill>
                  <a:srgbClr val="231F20"/>
                </a:solidFill>
                <a:effectLst/>
                <a:uLnTx/>
                <a:uFillTx/>
                <a:latin typeface="Lato Extended"/>
                <a:ea typeface="+mn-ea"/>
                <a:cs typeface="+mn-cs"/>
              </a:rPr>
              <a:t>file for </a:t>
            </a:r>
            <a:r>
              <a:rPr kumimoji="0" lang="en-US" sz="1800" b="0" i="1" u="none" strike="noStrike" kern="1200" cap="none" spc="0" normalizeH="0" baseline="0" noProof="0" dirty="0">
                <a:ln>
                  <a:noFill/>
                </a:ln>
                <a:solidFill>
                  <a:srgbClr val="231F20"/>
                </a:solidFill>
                <a:effectLst/>
                <a:uLnTx/>
                <a:uFillTx/>
                <a:latin typeface="Lato Extended"/>
                <a:ea typeface="+mn-ea"/>
                <a:cs typeface="+mn-cs"/>
              </a:rPr>
              <a:t>hardware </a:t>
            </a:r>
            <a:r>
              <a:rPr kumimoji="0" lang="en-US" sz="1800" b="0" i="0" u="none" strike="noStrike" kern="1200" cap="none" spc="0" normalizeH="0" baseline="0" noProof="0" dirty="0">
                <a:ln>
                  <a:noFill/>
                </a:ln>
                <a:solidFill>
                  <a:srgbClr val="231F20"/>
                </a:solidFill>
                <a:effectLst/>
                <a:uLnTx/>
                <a:uFillTx/>
                <a:latin typeface="Lato Extended"/>
                <a:ea typeface="+mn-ea"/>
                <a:cs typeface="+mn-cs"/>
              </a:rPr>
              <a:t>mode (on the device FPGA). The build process will take a long time to complete (eta. </a:t>
            </a:r>
            <a:r>
              <a:rPr lang="en-US" sz="1800" dirty="0">
                <a:solidFill>
                  <a:srgbClr val="231F20"/>
                </a:solidFill>
                <a:latin typeface="Lato Extended"/>
              </a:rPr>
              <a:t>t</a:t>
            </a:r>
            <a:r>
              <a:rPr kumimoji="0" lang="en-US" sz="1800" b="0" i="0" u="none" strike="noStrike" kern="1200" cap="none" spc="0" normalizeH="0" baseline="0" noProof="0" dirty="0" err="1">
                <a:ln>
                  <a:noFill/>
                </a:ln>
                <a:solidFill>
                  <a:srgbClr val="231F20"/>
                </a:solidFill>
                <a:effectLst/>
                <a:uLnTx/>
                <a:uFillTx/>
                <a:latin typeface="Lato Extended"/>
                <a:ea typeface="+mn-ea"/>
                <a:cs typeface="+mn-cs"/>
              </a:rPr>
              <a:t>otal</a:t>
            </a:r>
            <a:r>
              <a:rPr kumimoji="0" lang="en-US" sz="1800" b="0" i="0" u="none" strike="noStrike" kern="1200" cap="none" spc="0" normalizeH="0" baseline="0" noProof="0" dirty="0">
                <a:ln>
                  <a:noFill/>
                </a:ln>
                <a:solidFill>
                  <a:srgbClr val="231F20"/>
                </a:solidFill>
                <a:effectLst/>
                <a:uLnTx/>
                <a:uFillTx/>
                <a:latin typeface="Lato Extended"/>
                <a:ea typeface="+mn-ea"/>
                <a:cs typeface="+mn-cs"/>
              </a:rPr>
              <a:t> elapsed time: 1h 18m 54s).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mkdir</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-p ./_x.hw.xilinx_u280_xdma_201920_3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v++ -t </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hw</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--platform xilinx_u280_xdma_201920_3 --save-temps  -c -k </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vadd</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temp_dir</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             /_x.hw.xilinx_u280_xdma_201920_3  -</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I'src</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-o'_x.hw.xilinx_u280_xdma_201920_3/</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vadd.xo</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 '</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src</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/vadd.cpp'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Option Map File Used: '/tools/Xilinx/Vitis/2021.1/data/</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vitis</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vpp</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/optMap.xml'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2DC26B"/>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 v++ v2021.1 (64-bit)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  **** SW Build 3246112 on 2021-06-09-14:19:56</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    ** Copyright 1986-2020 Xilinx, Inc. All Rights Reserved.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dirty="0">
                <a:solidFill>
                  <a:srgbClr val="2DC26B"/>
                </a:solidFill>
                <a:latin typeface="Lato Extended"/>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dirty="0">
                <a:solidFill>
                  <a:srgbClr val="2DC26B"/>
                </a:solidFill>
                <a:latin typeface="Lato Extended"/>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dirty="0">
                <a:solidFill>
                  <a:srgbClr val="2DC26B"/>
                </a:solidFill>
                <a:latin typeface="Lato Extended"/>
              </a:rPr>
              <a:t>INFO: [v++ 60-2460] Successfully copied a temporary </a:t>
            </a:r>
            <a:r>
              <a:rPr lang="en-US" sz="1800" dirty="0" err="1">
                <a:solidFill>
                  <a:srgbClr val="2DC26B"/>
                </a:solidFill>
                <a:latin typeface="Lato Extended"/>
              </a:rPr>
              <a:t>xclbin</a:t>
            </a:r>
            <a:r>
              <a:rPr lang="en-US" sz="1800" dirty="0">
                <a:solidFill>
                  <a:srgbClr val="2DC26B"/>
                </a:solidFill>
                <a:latin typeface="Lato Extended"/>
              </a:rPr>
              <a:t> to the output </a:t>
            </a:r>
            <a:r>
              <a:rPr lang="en-US" sz="1800" dirty="0" err="1">
                <a:solidFill>
                  <a:srgbClr val="2DC26B"/>
                </a:solidFill>
                <a:latin typeface="Lato Extended"/>
              </a:rPr>
              <a:t>xclbin</a:t>
            </a:r>
            <a:r>
              <a:rPr lang="en-US" sz="1800" dirty="0">
                <a:solidFill>
                  <a:srgbClr val="2DC26B"/>
                </a:solidFill>
                <a:latin typeface="Lato Extended"/>
              </a:rPr>
              <a:t>: /home/</a:t>
            </a:r>
            <a:r>
              <a:rPr lang="en-US" sz="1800" dirty="0" err="1">
                <a:solidFill>
                  <a:srgbClr val="2DC26B"/>
                </a:solidFill>
                <a:latin typeface="Lato Extended"/>
              </a:rPr>
              <a:t>paolini</a:t>
            </a:r>
            <a:r>
              <a:rPr lang="en-US" sz="1800" dirty="0">
                <a:solidFill>
                  <a:srgbClr val="2DC26B"/>
                </a:solidFill>
                <a:latin typeface="Lato Extended"/>
              </a:rPr>
              <a:t>/</a:t>
            </a:r>
            <a:r>
              <a:rPr lang="en-US" sz="1800" dirty="0" err="1">
                <a:solidFill>
                  <a:srgbClr val="2DC26B"/>
                </a:solidFill>
                <a:latin typeface="Lato Extended"/>
              </a:rPr>
              <a:t>Vitis_Accel_Examples</a:t>
            </a:r>
            <a:r>
              <a:rPr lang="en-US" sz="1800" dirty="0">
                <a:solidFill>
                  <a:srgbClr val="2DC26B"/>
                </a:solidFill>
                <a:latin typeface="Lato Extended"/>
              </a:rPr>
              <a:t>/</a:t>
            </a:r>
            <a:r>
              <a:rPr lang="en-US" sz="1800" dirty="0" err="1">
                <a:solidFill>
                  <a:srgbClr val="2DC26B"/>
                </a:solidFill>
                <a:latin typeface="Lato Extended"/>
              </a:rPr>
              <a:t>hello_world</a:t>
            </a:r>
            <a:r>
              <a:rPr lang="en-US" sz="1800" dirty="0">
                <a:solidFill>
                  <a:srgbClr val="2DC26B"/>
                </a:solidFill>
                <a:latin typeface="Lato Extended"/>
              </a:rPr>
              <a:t>/./build_dir.hw.xilinx_u280_xdma_201920_3/</a:t>
            </a:r>
            <a:r>
              <a:rPr lang="en-US" sz="1800" dirty="0" err="1">
                <a:solidFill>
                  <a:srgbClr val="2DC26B"/>
                </a:solidFill>
                <a:latin typeface="Lato Extended"/>
              </a:rPr>
              <a:t>vadd.xclbin</a:t>
            </a:r>
            <a:endParaRPr lang="en-US" sz="1800" dirty="0">
              <a:solidFill>
                <a:srgbClr val="2DC26B"/>
              </a:solidFill>
              <a:latin typeface="Lato Extended"/>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2DC26B"/>
              </a:solidFill>
              <a:effectLst/>
              <a:uLnTx/>
              <a:uFillTx/>
              <a:latin typeface="Lato Extended"/>
              <a:ea typeface="+mn-ea"/>
              <a:cs typeface="+mn-cs"/>
            </a:endParaRPr>
          </a:p>
        </p:txBody>
      </p:sp>
      <p:pic>
        <p:nvPicPr>
          <p:cNvPr id="29700" name="Picture 4" descr="OpenCL - Wikipedia">
            <a:extLst>
              <a:ext uri="{FF2B5EF4-FFF2-40B4-BE49-F238E27FC236}">
                <a16:creationId xmlns:a16="http://schemas.microsoft.com/office/drawing/2014/main" id="{B8401756-339A-4887-87C7-515CE3456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794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4B2B-9C49-4C7F-981A-7A5190D1474C}"/>
              </a:ext>
            </a:extLst>
          </p:cNvPr>
          <p:cNvSpPr>
            <a:spLocks noGrp="1"/>
          </p:cNvSpPr>
          <p:nvPr>
            <p:ph type="title"/>
          </p:nvPr>
        </p:nvSpPr>
        <p:spPr/>
        <p:txBody>
          <a:bodyPr/>
          <a:lstStyle/>
          <a:p>
            <a:r>
              <a:rPr lang="en-US" dirty="0"/>
              <a:t>Vector Addition on Xilinx </a:t>
            </a:r>
            <a:r>
              <a:rPr lang="en-US" dirty="0" err="1"/>
              <a:t>Alveo</a:t>
            </a:r>
            <a:endParaRPr lang="en-US" dirty="0"/>
          </a:p>
        </p:txBody>
      </p:sp>
      <p:sp>
        <p:nvSpPr>
          <p:cNvPr id="3" name="Content Placeholder 2">
            <a:extLst>
              <a:ext uri="{FF2B5EF4-FFF2-40B4-BE49-F238E27FC236}">
                <a16:creationId xmlns:a16="http://schemas.microsoft.com/office/drawing/2014/main" id="{3D86E122-7486-4EFA-B495-E93E4EDCBF29}"/>
              </a:ext>
            </a:extLst>
          </p:cNvPr>
          <p:cNvSpPr>
            <a:spLocks noGrp="1"/>
          </p:cNvSpPr>
          <p:nvPr>
            <p:ph idx="1"/>
          </p:nvPr>
        </p:nvSpPr>
        <p:spPr>
          <a:xfrm>
            <a:off x="838200" y="1825624"/>
            <a:ext cx="10515600" cy="4935393"/>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31F20"/>
                </a:solidFill>
                <a:effectLst/>
                <a:uLnTx/>
                <a:uFillTx/>
                <a:latin typeface="Lato Extended"/>
                <a:ea typeface="+mn-ea"/>
                <a:cs typeface="+mn-cs"/>
              </a:rPr>
              <a:t>Type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paolini@aptd</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Vitis_Accel_Examples</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hello_world</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faketime</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'2021-12-31 12:00:00' make run TARGET=</a:t>
            </a:r>
            <a:r>
              <a:rPr kumimoji="0" lang="en-US" sz="1800" b="1" i="0" u="none" strike="noStrike" kern="1200" cap="none" spc="0" normalizeH="0" baseline="0" noProof="0" dirty="0" err="1">
                <a:ln>
                  <a:noFill/>
                </a:ln>
                <a:solidFill>
                  <a:srgbClr val="231F20"/>
                </a:solidFill>
                <a:effectLst/>
                <a:uLnTx/>
                <a:uFillTx/>
                <a:latin typeface="Courier New" panose="02070309020205020404" pitchFamily="49" charset="0"/>
                <a:cs typeface="Courier New" panose="02070309020205020404" pitchFamily="49" charset="0"/>
              </a:rPr>
              <a:t>hw</a:t>
            </a:r>
            <a:r>
              <a:rPr kumimoji="0" lang="en-US" sz="1800" b="1" i="0" u="none" strike="noStrike" kern="1200" cap="none" spc="0" normalizeH="0" baseline="0" noProof="0" dirty="0">
                <a:ln>
                  <a:noFill/>
                </a:ln>
                <a:solidFill>
                  <a:srgbClr val="231F20"/>
                </a:solidFill>
                <a:effectLst/>
                <a:uLnTx/>
                <a:uFillTx/>
                <a:latin typeface="Courier New" panose="02070309020205020404" pitchFamily="49" charset="0"/>
                <a:cs typeface="Courier New" panose="02070309020205020404" pitchFamily="49" charset="0"/>
              </a:rPr>
              <a:t> PLATFORM=xilinx_u280_xdma_201920_3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31F20"/>
                </a:solidFill>
                <a:effectLst/>
                <a:uLnTx/>
                <a:uFillTx/>
                <a:latin typeface="Lato Extended"/>
                <a:ea typeface="+mn-ea"/>
                <a:cs typeface="+mn-cs"/>
              </a:rPr>
              <a:t>to run the vector addition example in </a:t>
            </a:r>
            <a:r>
              <a:rPr lang="en-US" sz="1800" i="1" dirty="0" err="1">
                <a:solidFill>
                  <a:srgbClr val="231F20"/>
                </a:solidFill>
                <a:latin typeface="Lato Extended"/>
              </a:rPr>
              <a:t>hardw</a:t>
            </a:r>
            <a:r>
              <a:rPr kumimoji="0" lang="en-US" sz="1800" b="0" i="1" u="none" strike="noStrike" kern="1200" cap="none" spc="0" normalizeH="0" baseline="0" noProof="0" dirty="0">
                <a:ln>
                  <a:noFill/>
                </a:ln>
                <a:solidFill>
                  <a:srgbClr val="231F20"/>
                </a:solidFill>
                <a:effectLst/>
                <a:uLnTx/>
                <a:uFillTx/>
                <a:latin typeface="Lato Extended"/>
                <a:ea typeface="+mn-ea"/>
                <a:cs typeface="+mn-cs"/>
              </a:rPr>
              <a:t>are </a:t>
            </a:r>
            <a:r>
              <a:rPr kumimoji="0" lang="en-US" sz="1800" b="0" i="0" u="none" strike="noStrike" kern="1200" cap="none" spc="0" normalizeH="0" baseline="0" noProof="0" dirty="0">
                <a:ln>
                  <a:noFill/>
                </a:ln>
                <a:solidFill>
                  <a:srgbClr val="231F20"/>
                </a:solidFill>
                <a:effectLst/>
                <a:uLnTx/>
                <a:uFillTx/>
                <a:latin typeface="Lato Extended"/>
                <a:ea typeface="+mn-ea"/>
                <a:cs typeface="+mn-cs"/>
              </a:rPr>
              <a:t>mode. You should see the message TEST PASSED. The vector addition is performed by the </a:t>
            </a:r>
            <a:r>
              <a:rPr lang="en-US" sz="1800" dirty="0">
                <a:solidFill>
                  <a:srgbClr val="231F20"/>
                </a:solidFill>
                <a:latin typeface="Lato Extended"/>
              </a:rPr>
              <a:t>device</a:t>
            </a:r>
            <a:r>
              <a:rPr kumimoji="0" lang="en-US" sz="1800" b="0" i="0" u="none" strike="noStrike" kern="1200" cap="none" spc="0" normalizeH="0" baseline="0" noProof="0" dirty="0">
                <a:ln>
                  <a:noFill/>
                </a:ln>
                <a:solidFill>
                  <a:srgbClr val="231F20"/>
                </a:solidFill>
                <a:effectLst/>
                <a:uLnTx/>
                <a:uFillTx/>
                <a:latin typeface="Lato Extended"/>
                <a:ea typeface="+mn-ea"/>
                <a:cs typeface="+mn-cs"/>
              </a:rPr>
              <a:t> FPGA in this mode.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hello_world</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 ./build_dir.hw.xilinx_u280_xdma_201920_3/</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vadd.xclbin</a:t>
            </a:r>
            <a:endParaRPr kumimoji="0" lang="en-US" sz="1800" b="0" i="0" u="none" strike="noStrike" kern="1200" cap="none" spc="0" normalizeH="0" baseline="0" noProof="0" dirty="0">
              <a:ln>
                <a:noFill/>
              </a:ln>
              <a:solidFill>
                <a:srgbClr val="2DC26B"/>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Found Platform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Platform Name: Xilinx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INFO: Reading ./build_dir.hw.xilinx_u280_xdma_201920_3/</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vadd.xclbin</a:t>
            </a:r>
            <a:endParaRPr kumimoji="0" lang="en-US" sz="1800" b="0" i="0" u="none" strike="noStrike" kern="1200" cap="none" spc="0" normalizeH="0" baseline="0" noProof="0" dirty="0">
              <a:ln>
                <a:noFill/>
              </a:ln>
              <a:solidFill>
                <a:srgbClr val="2DC26B"/>
              </a:solidFill>
              <a:effectLst/>
              <a:uLnTx/>
              <a:uFillTx/>
              <a:latin typeface="Lato Extended"/>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Loading: './build_dir.hw.xilinx_u280_xdma_201920_3/</a:t>
            </a:r>
            <a:r>
              <a:rPr kumimoji="0" lang="en-US" sz="1800" b="0" i="0" u="none" strike="noStrike" kern="1200" cap="none" spc="0" normalizeH="0" baseline="0" noProof="0" dirty="0" err="1">
                <a:ln>
                  <a:noFill/>
                </a:ln>
                <a:solidFill>
                  <a:srgbClr val="2DC26B"/>
                </a:solidFill>
                <a:effectLst/>
                <a:uLnTx/>
                <a:uFillTx/>
                <a:latin typeface="Lato Extended"/>
                <a:ea typeface="+mn-ea"/>
                <a:cs typeface="+mn-cs"/>
              </a:rPr>
              <a:t>vadd.xclbin</a:t>
            </a:r>
            <a:r>
              <a:rPr kumimoji="0" lang="en-US" sz="1800" b="0" i="0" u="none" strike="noStrike" kern="1200" cap="none" spc="0" normalizeH="0" baseline="0" noProof="0" dirty="0">
                <a:ln>
                  <a:noFill/>
                </a:ln>
                <a:solidFill>
                  <a:srgbClr val="2DC26B"/>
                </a:solidFill>
                <a:effectLst/>
                <a:uLnTx/>
                <a:uFillTx/>
                <a:latin typeface="Lato Extended"/>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Trying to program device[0]: xilinx_u280_xdma_201920_3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Device[0]: program successful!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DC26B"/>
                </a:solidFill>
                <a:effectLst/>
                <a:uLnTx/>
                <a:uFillTx/>
                <a:latin typeface="Lato Extended"/>
                <a:ea typeface="+mn-ea"/>
                <a:cs typeface="+mn-cs"/>
              </a:rPr>
              <a:t>TEST PASSED</a:t>
            </a:r>
          </a:p>
        </p:txBody>
      </p:sp>
      <p:pic>
        <p:nvPicPr>
          <p:cNvPr id="29698" name="Picture 2" descr="Xilinx Acquires Silexica to Broaden its Developer Base | Business Wire">
            <a:extLst>
              <a:ext uri="{FF2B5EF4-FFF2-40B4-BE49-F238E27FC236}">
                <a16:creationId xmlns:a16="http://schemas.microsoft.com/office/drawing/2014/main" id="{B87F7C43-6AE4-4405-880D-707624D3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725" y="5300526"/>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OpenCL - Wikipedia">
            <a:extLst>
              <a:ext uri="{FF2B5EF4-FFF2-40B4-BE49-F238E27FC236}">
                <a16:creationId xmlns:a16="http://schemas.microsoft.com/office/drawing/2014/main" id="{B8401756-339A-4887-87C7-515CE3456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0"/>
            <a:ext cx="32004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7446-EFC8-4190-A376-C115E2BB8CFD}"/>
              </a:ext>
            </a:extLst>
          </p:cNvPr>
          <p:cNvSpPr>
            <a:spLocks noGrp="1"/>
          </p:cNvSpPr>
          <p:nvPr>
            <p:ph type="title"/>
          </p:nvPr>
        </p:nvSpPr>
        <p:spPr/>
        <p:txBody>
          <a:bodyPr/>
          <a:lstStyle/>
          <a:p>
            <a:r>
              <a:rPr lang="en-US" dirty="0"/>
              <a:t>OpenMP Example on </a:t>
            </a:r>
            <a:r>
              <a:rPr lang="en-US" i="1" dirty="0"/>
              <a:t>dgx.sdsu.edu</a:t>
            </a:r>
            <a:endParaRPr lang="en-US" dirty="0"/>
          </a:p>
        </p:txBody>
      </p:sp>
      <p:sp>
        <p:nvSpPr>
          <p:cNvPr id="3" name="Content Placeholder 2">
            <a:extLst>
              <a:ext uri="{FF2B5EF4-FFF2-40B4-BE49-F238E27FC236}">
                <a16:creationId xmlns:a16="http://schemas.microsoft.com/office/drawing/2014/main" id="{B23EFD76-D8DA-411E-AA7E-6620B99A8F36}"/>
              </a:ext>
            </a:extLst>
          </p:cNvPr>
          <p:cNvSpPr>
            <a:spLocks noGrp="1"/>
          </p:cNvSpPr>
          <p:nvPr>
            <p:ph idx="1"/>
          </p:nvPr>
        </p:nvSpPr>
        <p:spPr/>
        <p:txBody>
          <a:bodyPr>
            <a:normAutofit fontScale="85000" lnSpcReduction="20000"/>
          </a:bodyPr>
          <a:lstStyle/>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:~/compe596$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fopenmp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hi.c</a:t>
            </a:r>
            <a:r>
              <a:rPr lang="en-US" dirty="0">
                <a:latin typeface="Courier New" panose="02070309020205020404" pitchFamily="49" charset="0"/>
                <a:cs typeface="Courier New" panose="02070309020205020404" pitchFamily="49" charset="0"/>
              </a:rPr>
              <a:t> -o hi</a:t>
            </a:r>
          </a:p>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:~/compe596$ export OMP_NUM_THREADS=8</a:t>
            </a:r>
          </a:p>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:~/compe596$ ./hi</a:t>
            </a:r>
          </a:p>
          <a:p>
            <a:pPr marL="0" indent="0">
              <a:buNone/>
            </a:pPr>
            <a:r>
              <a:rPr lang="en-US" dirty="0">
                <a:latin typeface="Courier New" panose="02070309020205020404" pitchFamily="49" charset="0"/>
                <a:cs typeface="Courier New" panose="02070309020205020404" pitchFamily="49" charset="0"/>
              </a:rPr>
              <a:t>Hi from thread number 3</a:t>
            </a:r>
          </a:p>
          <a:p>
            <a:pPr marL="0" indent="0">
              <a:buNone/>
            </a:pPr>
            <a:r>
              <a:rPr lang="en-US" dirty="0">
                <a:latin typeface="Courier New" panose="02070309020205020404" pitchFamily="49" charset="0"/>
                <a:cs typeface="Courier New" panose="02070309020205020404" pitchFamily="49" charset="0"/>
              </a:rPr>
              <a:t>Hi from thread number 4</a:t>
            </a:r>
          </a:p>
          <a:p>
            <a:pPr marL="0" indent="0">
              <a:buNone/>
            </a:pPr>
            <a:r>
              <a:rPr lang="en-US" dirty="0">
                <a:latin typeface="Courier New" panose="02070309020205020404" pitchFamily="49" charset="0"/>
                <a:cs typeface="Courier New" panose="02070309020205020404" pitchFamily="49" charset="0"/>
              </a:rPr>
              <a:t>Hi from thread number 2</a:t>
            </a:r>
          </a:p>
          <a:p>
            <a:pPr marL="0" indent="0">
              <a:buNone/>
            </a:pPr>
            <a:r>
              <a:rPr lang="en-US" dirty="0">
                <a:latin typeface="Courier New" panose="02070309020205020404" pitchFamily="49" charset="0"/>
                <a:cs typeface="Courier New" panose="02070309020205020404" pitchFamily="49" charset="0"/>
              </a:rPr>
              <a:t>Hi from thread number 5</a:t>
            </a:r>
          </a:p>
          <a:p>
            <a:pPr marL="0" indent="0">
              <a:buNone/>
            </a:pPr>
            <a:r>
              <a:rPr lang="en-US" dirty="0">
                <a:latin typeface="Courier New" panose="02070309020205020404" pitchFamily="49" charset="0"/>
                <a:cs typeface="Courier New" panose="02070309020205020404" pitchFamily="49" charset="0"/>
              </a:rPr>
              <a:t>Hi from thread number 6</a:t>
            </a:r>
          </a:p>
          <a:p>
            <a:pPr marL="0" indent="0">
              <a:buNone/>
            </a:pPr>
            <a:r>
              <a:rPr lang="en-US" dirty="0">
                <a:latin typeface="Courier New" panose="02070309020205020404" pitchFamily="49" charset="0"/>
                <a:cs typeface="Courier New" panose="02070309020205020404" pitchFamily="49" charset="0"/>
              </a:rPr>
              <a:t>Hi from thread number 7</a:t>
            </a:r>
          </a:p>
          <a:p>
            <a:pPr marL="0" indent="0">
              <a:buNone/>
            </a:pPr>
            <a:r>
              <a:rPr lang="en-US" dirty="0">
                <a:latin typeface="Courier New" panose="02070309020205020404" pitchFamily="49" charset="0"/>
                <a:cs typeface="Courier New" panose="02070309020205020404" pitchFamily="49" charset="0"/>
              </a:rPr>
              <a:t>Hi from thread number 1</a:t>
            </a:r>
          </a:p>
          <a:p>
            <a:pPr marL="0" indent="0">
              <a:buNone/>
            </a:pPr>
            <a:r>
              <a:rPr lang="en-US" dirty="0">
                <a:latin typeface="Courier New" panose="02070309020205020404" pitchFamily="49" charset="0"/>
                <a:cs typeface="Courier New" panose="02070309020205020404" pitchFamily="49" charset="0"/>
              </a:rPr>
              <a:t>Hi from thread number 0</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3112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7446-EFC8-4190-A376-C115E2BB8CFD}"/>
              </a:ext>
            </a:extLst>
          </p:cNvPr>
          <p:cNvSpPr>
            <a:spLocks noGrp="1"/>
          </p:cNvSpPr>
          <p:nvPr>
            <p:ph type="title"/>
          </p:nvPr>
        </p:nvSpPr>
        <p:spPr/>
        <p:txBody>
          <a:bodyPr/>
          <a:lstStyle/>
          <a:p>
            <a:r>
              <a:rPr lang="en-US" dirty="0"/>
              <a:t>OpenMP Example on </a:t>
            </a:r>
            <a:r>
              <a:rPr lang="en-US" i="1" dirty="0"/>
              <a:t>dgx.sdsu.edu</a:t>
            </a:r>
            <a:endParaRPr lang="en-US" dirty="0"/>
          </a:p>
        </p:txBody>
      </p:sp>
      <p:sp>
        <p:nvSpPr>
          <p:cNvPr id="3" name="Content Placeholder 2">
            <a:extLst>
              <a:ext uri="{FF2B5EF4-FFF2-40B4-BE49-F238E27FC236}">
                <a16:creationId xmlns:a16="http://schemas.microsoft.com/office/drawing/2014/main" id="{B23EFD76-D8DA-411E-AA7E-6620B99A8F36}"/>
              </a:ext>
            </a:extLst>
          </p:cNvPr>
          <p:cNvSpPr>
            <a:spLocks noGrp="1"/>
          </p:cNvSpPr>
          <p:nvPr>
            <p:ph idx="1"/>
          </p:nvPr>
        </p:nvSpPr>
        <p:spPr/>
        <p:txBody>
          <a:bodyPr>
            <a:normAutofit fontScale="92500" lnSpcReduction="10000"/>
          </a:bodyPr>
          <a:lstStyle/>
          <a:p>
            <a:pPr marL="0" indent="0">
              <a:lnSpc>
                <a:spcPct val="60000"/>
              </a:lnSpc>
              <a:buNone/>
            </a:pPr>
            <a:r>
              <a:rPr lang="en-US" sz="1600" dirty="0">
                <a:latin typeface="Courier New" panose="02070309020205020404" pitchFamily="49" charset="0"/>
                <a:cs typeface="Courier New" panose="02070309020205020404" pitchFamily="49" charset="0"/>
              </a:rPr>
              <a:t>#include &lt;</a:t>
            </a:r>
            <a:r>
              <a:rPr lang="en-US" sz="1600" dirty="0" err="1">
                <a:latin typeface="Courier New" panose="02070309020205020404" pitchFamily="49" charset="0"/>
                <a:cs typeface="Courier New" panose="02070309020205020404" pitchFamily="49" charset="0"/>
              </a:rPr>
              <a:t>omp.h</a:t>
            </a:r>
            <a:r>
              <a:rPr lang="en-US" sz="1600" dirty="0">
                <a:latin typeface="Courier New" panose="02070309020205020404" pitchFamily="49" charset="0"/>
                <a:cs typeface="Courier New" panose="02070309020205020404" pitchFamily="49" charset="0"/>
              </a:rPr>
              <a:t>&gt;</a:t>
            </a:r>
          </a:p>
          <a:p>
            <a:pPr marL="0" indent="0">
              <a:lnSpc>
                <a:spcPct val="60000"/>
              </a:lnSpc>
              <a:buNone/>
            </a:pPr>
            <a:r>
              <a:rPr lang="en-US" sz="1600" dirty="0">
                <a:latin typeface="Courier New" panose="02070309020205020404" pitchFamily="49" charset="0"/>
                <a:cs typeface="Courier New" panose="02070309020205020404" pitchFamily="49" charset="0"/>
              </a:rPr>
              <a:t>#include &lt;</a:t>
            </a:r>
            <a:r>
              <a:rPr lang="en-US" sz="1600" dirty="0" err="1">
                <a:latin typeface="Courier New" panose="02070309020205020404" pitchFamily="49" charset="0"/>
                <a:cs typeface="Courier New" panose="02070309020205020404" pitchFamily="49" charset="0"/>
              </a:rPr>
              <a:t>stdio.h</a:t>
            </a:r>
            <a:r>
              <a:rPr lang="en-US" sz="1600" dirty="0">
                <a:latin typeface="Courier New" panose="02070309020205020404" pitchFamily="49" charset="0"/>
                <a:cs typeface="Courier New" panose="02070309020205020404" pitchFamily="49" charset="0"/>
              </a:rPr>
              <a:t>&gt;</a:t>
            </a:r>
          </a:p>
          <a:p>
            <a:pPr marL="0" indent="0">
              <a:lnSpc>
                <a:spcPct val="60000"/>
              </a:lnSpc>
              <a:buNone/>
            </a:pPr>
            <a:r>
              <a:rPr lang="en-US" sz="1600" dirty="0">
                <a:latin typeface="Courier New" panose="02070309020205020404" pitchFamily="49" charset="0"/>
                <a:cs typeface="Courier New" panose="02070309020205020404" pitchFamily="49" charset="0"/>
              </a:rPr>
              <a:t>#include &lt;</a:t>
            </a:r>
            <a:r>
              <a:rPr lang="en-US" sz="1600" dirty="0" err="1">
                <a:latin typeface="Courier New" panose="02070309020205020404" pitchFamily="49" charset="0"/>
                <a:cs typeface="Courier New" panose="02070309020205020404" pitchFamily="49" charset="0"/>
              </a:rPr>
              <a:t>stdlib.h</a:t>
            </a:r>
            <a:r>
              <a:rPr lang="en-US" sz="1600" dirty="0">
                <a:latin typeface="Courier New" panose="02070309020205020404" pitchFamily="49" charset="0"/>
                <a:cs typeface="Courier New" panose="02070309020205020404" pitchFamily="49" charset="0"/>
              </a:rPr>
              <a:t>&gt;</a:t>
            </a:r>
          </a:p>
          <a:p>
            <a:pPr marL="0" indent="0">
              <a:lnSpc>
                <a:spcPct val="60000"/>
              </a:lnSpc>
              <a:buNone/>
            </a:pPr>
            <a:r>
              <a:rPr lang="en-US" sz="1600" dirty="0">
                <a:latin typeface="Courier New" panose="02070309020205020404" pitchFamily="49" charset="0"/>
                <a:cs typeface="Courier New" panose="02070309020205020404" pitchFamily="49" charset="0"/>
              </a:rPr>
              <a:t>#include &lt;</a:t>
            </a:r>
            <a:r>
              <a:rPr lang="en-US" sz="1600" dirty="0" err="1">
                <a:latin typeface="Courier New" panose="02070309020205020404" pitchFamily="49" charset="0"/>
                <a:cs typeface="Courier New" panose="02070309020205020404" pitchFamily="49" charset="0"/>
              </a:rPr>
              <a:t>time.h</a:t>
            </a:r>
            <a:r>
              <a:rPr lang="en-US" sz="1600" dirty="0">
                <a:latin typeface="Courier New" panose="02070309020205020404" pitchFamily="49" charset="0"/>
                <a:cs typeface="Courier New" panose="02070309020205020404" pitchFamily="49" charset="0"/>
              </a:rPr>
              <a:t>&gt;</a:t>
            </a:r>
          </a:p>
          <a:p>
            <a:pPr marL="0" indent="0">
              <a:lnSpc>
                <a:spcPct val="60000"/>
              </a:lnSpc>
              <a:buNone/>
            </a:pPr>
            <a:r>
              <a:rPr lang="en-US" sz="1600" dirty="0">
                <a:latin typeface="Courier New" panose="02070309020205020404" pitchFamily="49" charset="0"/>
                <a:cs typeface="Courier New" panose="02070309020205020404" pitchFamily="49" charset="0"/>
              </a:rPr>
              <a:t>#include &lt;</a:t>
            </a:r>
            <a:r>
              <a:rPr lang="en-US" sz="1600" dirty="0" err="1">
                <a:latin typeface="Courier New" panose="02070309020205020404" pitchFamily="49" charset="0"/>
                <a:cs typeface="Courier New" panose="02070309020205020404" pitchFamily="49" charset="0"/>
              </a:rPr>
              <a:t>math.h</a:t>
            </a:r>
            <a:r>
              <a:rPr lang="en-US" sz="1600" dirty="0">
                <a:latin typeface="Courier New" panose="02070309020205020404" pitchFamily="49" charset="0"/>
                <a:cs typeface="Courier New" panose="02070309020205020404" pitchFamily="49" charset="0"/>
              </a:rPr>
              <a:t>&gt;</a:t>
            </a:r>
          </a:p>
          <a:p>
            <a:pPr marL="0" indent="0">
              <a:lnSpc>
                <a:spcPct val="60000"/>
              </a:lnSpc>
              <a:buNone/>
            </a:pPr>
            <a:endParaRPr lang="en-US" sz="1600" dirty="0">
              <a:latin typeface="Courier New" panose="02070309020205020404" pitchFamily="49" charset="0"/>
              <a:cs typeface="Courier New" panose="02070309020205020404" pitchFamily="49" charset="0"/>
            </a:endParaRPr>
          </a:p>
          <a:p>
            <a:pPr marL="0" indent="0">
              <a:lnSpc>
                <a:spcPct val="60000"/>
              </a:lnSpc>
              <a:buNone/>
            </a:pPr>
            <a:r>
              <a:rPr lang="en-US" sz="1600" dirty="0">
                <a:latin typeface="Courier New" panose="02070309020205020404" pitchFamily="49" charset="0"/>
                <a:cs typeface="Courier New" panose="02070309020205020404" pitchFamily="49" charset="0"/>
              </a:rPr>
              <a:t>int main (int </a:t>
            </a:r>
            <a:r>
              <a:rPr lang="en-US" sz="1600" dirty="0" err="1">
                <a:latin typeface="Courier New" panose="02070309020205020404" pitchFamily="49" charset="0"/>
                <a:cs typeface="Courier New" panose="02070309020205020404" pitchFamily="49" charset="0"/>
              </a:rPr>
              <a:t>argc</a:t>
            </a:r>
            <a:r>
              <a:rPr lang="en-US" sz="1600" dirty="0">
                <a:latin typeface="Courier New" panose="02070309020205020404" pitchFamily="49" charset="0"/>
                <a:cs typeface="Courier New" panose="02070309020205020404" pitchFamily="49" charset="0"/>
              </a:rPr>
              <a:t>, char *</a:t>
            </a:r>
            <a:r>
              <a:rPr lang="en-US" sz="1600" dirty="0" err="1">
                <a:latin typeface="Courier New" panose="02070309020205020404" pitchFamily="49" charset="0"/>
                <a:cs typeface="Courier New" panose="02070309020205020404" pitchFamily="49" charset="0"/>
              </a:rPr>
              <a:t>argv</a:t>
            </a:r>
            <a:r>
              <a:rPr lang="en-US" sz="1600" dirty="0">
                <a:latin typeface="Courier New" panose="02070309020205020404" pitchFamily="49" charset="0"/>
                <a:cs typeface="Courier New" panose="02070309020205020404" pitchFamily="49" charset="0"/>
              </a:rPr>
              <a:t>[])</a:t>
            </a:r>
          </a:p>
          <a:p>
            <a:pPr marL="0" indent="0">
              <a:lnSpc>
                <a:spcPct val="60000"/>
              </a:lnSpc>
              <a:buNone/>
            </a:pPr>
            <a:r>
              <a:rPr lang="en-US" sz="1600" dirty="0">
                <a:latin typeface="Courier New" panose="02070309020205020404" pitchFamily="49" charset="0"/>
                <a:cs typeface="Courier New" panose="02070309020205020404" pitchFamily="49" charset="0"/>
              </a:rPr>
              <a:t>{</a:t>
            </a:r>
          </a:p>
          <a:p>
            <a:pPr marL="0" indent="0">
              <a:lnSpc>
                <a:spcPct val="60000"/>
              </a:lnSpc>
              <a:buNone/>
            </a:pPr>
            <a:r>
              <a:rPr lang="en-US" sz="1600" dirty="0">
                <a:latin typeface="Courier New" panose="02070309020205020404" pitchFamily="49" charset="0"/>
                <a:cs typeface="Courier New" panose="02070309020205020404" pitchFamily="49" charset="0"/>
              </a:rPr>
              <a:t>#pragma </a:t>
            </a:r>
            <a:r>
              <a:rPr lang="en-US" sz="1600" dirty="0" err="1">
                <a:latin typeface="Courier New" panose="02070309020205020404" pitchFamily="49" charset="0"/>
                <a:cs typeface="Courier New" panose="02070309020205020404" pitchFamily="49" charset="0"/>
              </a:rPr>
              <a:t>omp</a:t>
            </a:r>
            <a:r>
              <a:rPr lang="en-US" sz="1600" dirty="0">
                <a:latin typeface="Courier New" panose="02070309020205020404" pitchFamily="49" charset="0"/>
                <a:cs typeface="Courier New" panose="02070309020205020404" pitchFamily="49" charset="0"/>
              </a:rPr>
              <a:t> parallel</a:t>
            </a:r>
          </a:p>
          <a:p>
            <a:pPr marL="0" indent="0">
              <a:lnSpc>
                <a:spcPct val="60000"/>
              </a:lnSpc>
              <a:buNone/>
            </a:pPr>
            <a:r>
              <a:rPr lang="en-US" sz="1600" dirty="0">
                <a:latin typeface="Courier New" panose="02070309020205020404" pitchFamily="49" charset="0"/>
                <a:cs typeface="Courier New" panose="02070309020205020404" pitchFamily="49" charset="0"/>
              </a:rPr>
              <a:t>  {</a:t>
            </a:r>
          </a:p>
          <a:p>
            <a:pPr marL="0" indent="0">
              <a:lnSpc>
                <a:spcPct val="60000"/>
              </a:lnSpc>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printf</a:t>
            </a:r>
            <a:r>
              <a:rPr lang="en-US" sz="1600" dirty="0">
                <a:latin typeface="Courier New" panose="02070309020205020404" pitchFamily="49" charset="0"/>
                <a:cs typeface="Courier New" panose="02070309020205020404" pitchFamily="49" charset="0"/>
              </a:rPr>
              <a:t>("Hi from thread number %d\n", </a:t>
            </a:r>
            <a:r>
              <a:rPr lang="en-US" sz="1600" dirty="0" err="1">
                <a:latin typeface="Courier New" panose="02070309020205020404" pitchFamily="49" charset="0"/>
                <a:cs typeface="Courier New" panose="02070309020205020404" pitchFamily="49" charset="0"/>
              </a:rPr>
              <a:t>omp_get_thread_num</a:t>
            </a:r>
            <a:r>
              <a:rPr lang="en-US" sz="1600" dirty="0">
                <a:latin typeface="Courier New" panose="02070309020205020404" pitchFamily="49" charset="0"/>
                <a:cs typeface="Courier New" panose="02070309020205020404" pitchFamily="49" charset="0"/>
              </a:rPr>
              <a:t>());</a:t>
            </a:r>
          </a:p>
          <a:p>
            <a:pPr marL="0" indent="0">
              <a:lnSpc>
                <a:spcPct val="60000"/>
              </a:lnSpc>
              <a:buNone/>
            </a:pPr>
            <a:r>
              <a:rPr lang="en-US" sz="1600" dirty="0">
                <a:latin typeface="Courier New" panose="02070309020205020404" pitchFamily="49" charset="0"/>
                <a:cs typeface="Courier New" panose="02070309020205020404" pitchFamily="49" charset="0"/>
              </a:rPr>
              <a:t>    #pragma </a:t>
            </a:r>
            <a:r>
              <a:rPr lang="en-US" sz="1600" dirty="0" err="1">
                <a:latin typeface="Courier New" panose="02070309020205020404" pitchFamily="49" charset="0"/>
                <a:cs typeface="Courier New" panose="02070309020205020404" pitchFamily="49" charset="0"/>
              </a:rPr>
              <a:t>omp</a:t>
            </a:r>
            <a:r>
              <a:rPr lang="en-US" sz="1600" dirty="0">
                <a:latin typeface="Courier New" panose="02070309020205020404" pitchFamily="49" charset="0"/>
                <a:cs typeface="Courier New" panose="02070309020205020404" pitchFamily="49" charset="0"/>
              </a:rPr>
              <a:t> master</a:t>
            </a:r>
          </a:p>
          <a:p>
            <a:pPr marL="0" indent="0">
              <a:lnSpc>
                <a:spcPct val="60000"/>
              </a:lnSpc>
              <a:buNone/>
            </a:pPr>
            <a:r>
              <a:rPr lang="en-US" sz="1600" dirty="0">
                <a:latin typeface="Courier New" panose="02070309020205020404" pitchFamily="49" charset="0"/>
                <a:cs typeface="Courier New" panose="02070309020205020404" pitchFamily="49" charset="0"/>
              </a:rPr>
              <a:t>    {</a:t>
            </a:r>
          </a:p>
          <a:p>
            <a:pPr marL="0" indent="0">
              <a:lnSpc>
                <a:spcPct val="60000"/>
              </a:lnSpc>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printf</a:t>
            </a:r>
            <a:r>
              <a:rPr lang="en-US" sz="1600" dirty="0">
                <a:latin typeface="Courier New" panose="02070309020205020404" pitchFamily="49" charset="0"/>
                <a:cs typeface="Courier New" panose="02070309020205020404" pitchFamily="49" charset="0"/>
              </a:rPr>
              <a:t>("This only once %d\n", </a:t>
            </a:r>
            <a:r>
              <a:rPr lang="en-US" sz="1600" dirty="0" err="1">
                <a:latin typeface="Courier New" panose="02070309020205020404" pitchFamily="49" charset="0"/>
                <a:cs typeface="Courier New" panose="02070309020205020404" pitchFamily="49" charset="0"/>
              </a:rPr>
              <a:t>omp_get_thread_num</a:t>
            </a:r>
            <a:r>
              <a:rPr lang="en-US" sz="1600" dirty="0">
                <a:latin typeface="Courier New" panose="02070309020205020404" pitchFamily="49" charset="0"/>
                <a:cs typeface="Courier New" panose="02070309020205020404" pitchFamily="49" charset="0"/>
              </a:rPr>
              <a:t>());</a:t>
            </a:r>
          </a:p>
          <a:p>
            <a:pPr marL="0" indent="0">
              <a:lnSpc>
                <a:spcPct val="60000"/>
              </a:lnSpc>
              <a:buNone/>
            </a:pPr>
            <a:r>
              <a:rPr lang="en-US" sz="1600" dirty="0">
                <a:latin typeface="Courier New" panose="02070309020205020404" pitchFamily="49" charset="0"/>
                <a:cs typeface="Courier New" panose="02070309020205020404" pitchFamily="49" charset="0"/>
              </a:rPr>
              <a:t>    }</a:t>
            </a:r>
          </a:p>
          <a:p>
            <a:pPr marL="0" indent="0">
              <a:lnSpc>
                <a:spcPct val="60000"/>
              </a:lnSpc>
              <a:buNone/>
            </a:pPr>
            <a:r>
              <a:rPr lang="en-US" sz="1600" dirty="0">
                <a:latin typeface="Courier New" panose="02070309020205020404" pitchFamily="49" charset="0"/>
                <a:cs typeface="Courier New" panose="02070309020205020404" pitchFamily="49" charset="0"/>
              </a:rPr>
              <a:t>  }</a:t>
            </a:r>
          </a:p>
          <a:p>
            <a:pPr marL="0" indent="0">
              <a:lnSpc>
                <a:spcPct val="60000"/>
              </a:lnSpc>
              <a:buNone/>
            </a:pPr>
            <a:r>
              <a:rPr lang="en-US" sz="1600" dirty="0">
                <a:latin typeface="Courier New" panose="02070309020205020404" pitchFamily="49" charset="0"/>
                <a:cs typeface="Courier New" panose="02070309020205020404" pitchFamily="49" charset="0"/>
              </a:rPr>
              <a:t>  return 0;</a:t>
            </a:r>
          </a:p>
          <a:p>
            <a:pPr marL="0" indent="0">
              <a:lnSpc>
                <a:spcPct val="60000"/>
              </a:lnSpc>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04700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7446-EFC8-4190-A376-C115E2BB8CFD}"/>
              </a:ext>
            </a:extLst>
          </p:cNvPr>
          <p:cNvSpPr>
            <a:spLocks noGrp="1"/>
          </p:cNvSpPr>
          <p:nvPr>
            <p:ph type="title"/>
          </p:nvPr>
        </p:nvSpPr>
        <p:spPr/>
        <p:txBody>
          <a:bodyPr/>
          <a:lstStyle/>
          <a:p>
            <a:r>
              <a:rPr lang="en-US" dirty="0"/>
              <a:t>OpenMP Example on </a:t>
            </a:r>
            <a:r>
              <a:rPr lang="en-US" i="1" dirty="0"/>
              <a:t>dgx.sdsu.edu</a:t>
            </a:r>
            <a:endParaRPr lang="en-US" dirty="0"/>
          </a:p>
        </p:txBody>
      </p:sp>
      <p:sp>
        <p:nvSpPr>
          <p:cNvPr id="3" name="Content Placeholder 2">
            <a:extLst>
              <a:ext uri="{FF2B5EF4-FFF2-40B4-BE49-F238E27FC236}">
                <a16:creationId xmlns:a16="http://schemas.microsoft.com/office/drawing/2014/main" id="{B23EFD76-D8DA-411E-AA7E-6620B99A8F36}"/>
              </a:ext>
            </a:extLst>
          </p:cNvPr>
          <p:cNvSpPr>
            <a:spLocks noGrp="1"/>
          </p:cNvSpPr>
          <p:nvPr>
            <p:ph idx="1"/>
          </p:nvPr>
        </p:nvSpPr>
        <p:spPr/>
        <p:txBody>
          <a:bodyPr>
            <a:normAutofit fontScale="92500" lnSpcReduction="20000"/>
          </a:bodyPr>
          <a:lstStyle/>
          <a:p>
            <a:pPr marL="0" indent="0">
              <a:lnSpc>
                <a:spcPct val="70000"/>
              </a:lnSpc>
              <a:buNone/>
            </a:pPr>
            <a:r>
              <a:rPr lang="en-US" sz="1200" dirty="0" err="1">
                <a:latin typeface="Courier New" panose="02070309020205020404" pitchFamily="49" charset="0"/>
                <a:cs typeface="Courier New" panose="02070309020205020404" pitchFamily="49" charset="0"/>
              </a:rPr>
              <a:t>paolini@dgx</a:t>
            </a:r>
            <a:r>
              <a:rPr lang="en-US" sz="1200" dirty="0">
                <a:latin typeface="Courier New" panose="02070309020205020404" pitchFamily="49" charset="0"/>
                <a:cs typeface="Courier New" panose="02070309020205020404" pitchFamily="49" charset="0"/>
              </a:rPr>
              <a:t>:~/compe596$ </a:t>
            </a:r>
            <a:r>
              <a:rPr lang="en-US" sz="1200" dirty="0" err="1">
                <a:latin typeface="Courier New" panose="02070309020205020404" pitchFamily="49" charset="0"/>
                <a:cs typeface="Courier New" panose="02070309020205020404" pitchFamily="49" charset="0"/>
              </a:rPr>
              <a:t>gcc</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fopenmp</a:t>
            </a:r>
            <a:r>
              <a:rPr lang="en-US" sz="1200" dirty="0">
                <a:latin typeface="Courier New" panose="02070309020205020404" pitchFamily="49" charset="0"/>
                <a:cs typeface="Courier New" panose="02070309020205020404" pitchFamily="49" charset="0"/>
              </a:rPr>
              <a:t> hi2.c -o hi2</a:t>
            </a:r>
          </a:p>
          <a:p>
            <a:pPr marL="0" indent="0">
              <a:lnSpc>
                <a:spcPct val="70000"/>
              </a:lnSpc>
              <a:buNone/>
            </a:pPr>
            <a:r>
              <a:rPr lang="en-US" sz="1200" dirty="0" err="1">
                <a:latin typeface="Courier New" panose="02070309020205020404" pitchFamily="49" charset="0"/>
                <a:cs typeface="Courier New" panose="02070309020205020404" pitchFamily="49" charset="0"/>
              </a:rPr>
              <a:t>paolini@dgx</a:t>
            </a:r>
            <a:r>
              <a:rPr lang="en-US" sz="1200" dirty="0">
                <a:latin typeface="Courier New" panose="02070309020205020404" pitchFamily="49" charset="0"/>
                <a:cs typeface="Courier New" panose="02070309020205020404" pitchFamily="49" charset="0"/>
              </a:rPr>
              <a:t>:~/compe596$ export OMP_NUM_THREADS=16</a:t>
            </a:r>
          </a:p>
          <a:p>
            <a:pPr marL="0" indent="0">
              <a:lnSpc>
                <a:spcPct val="70000"/>
              </a:lnSpc>
              <a:buNone/>
            </a:pPr>
            <a:r>
              <a:rPr lang="en-US" sz="1200" dirty="0" err="1">
                <a:latin typeface="Courier New" panose="02070309020205020404" pitchFamily="49" charset="0"/>
                <a:cs typeface="Courier New" panose="02070309020205020404" pitchFamily="49" charset="0"/>
              </a:rPr>
              <a:t>paolini@dgx</a:t>
            </a:r>
            <a:r>
              <a:rPr lang="en-US" sz="1200" dirty="0">
                <a:latin typeface="Courier New" panose="02070309020205020404" pitchFamily="49" charset="0"/>
                <a:cs typeface="Courier New" panose="02070309020205020404" pitchFamily="49" charset="0"/>
              </a:rPr>
              <a:t>:~/compe596$ ./hi2</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2</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14</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5</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6</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12</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15</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9</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7</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11</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10</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4</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13</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3</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8</a:t>
            </a:r>
          </a:p>
          <a:p>
            <a:pPr marL="0" indent="0">
              <a:lnSpc>
                <a:spcPct val="70000"/>
              </a:lnSpc>
              <a:buNone/>
            </a:pPr>
            <a:r>
              <a:rPr lang="en-US" sz="1200" dirty="0">
                <a:latin typeface="Courier New" panose="02070309020205020404" pitchFamily="49" charset="0"/>
                <a:cs typeface="Courier New" panose="02070309020205020404" pitchFamily="49" charset="0"/>
              </a:rPr>
              <a:t>Hi from thread number 0</a:t>
            </a:r>
          </a:p>
          <a:p>
            <a:pPr marL="0" indent="0">
              <a:lnSpc>
                <a:spcPct val="70000"/>
              </a:lnSpc>
              <a:buNone/>
            </a:pPr>
            <a:r>
              <a:rPr lang="en-US" sz="1200" dirty="0">
                <a:latin typeface="Courier New" panose="02070309020205020404" pitchFamily="49" charset="0"/>
                <a:cs typeface="Courier New" panose="02070309020205020404" pitchFamily="49" charset="0"/>
              </a:rPr>
              <a:t>This only once 0</a:t>
            </a:r>
          </a:p>
        </p:txBody>
      </p:sp>
    </p:spTree>
    <p:extLst>
      <p:ext uri="{BB962C8B-B14F-4D97-AF65-F5344CB8AC3E}">
        <p14:creationId xmlns:p14="http://schemas.microsoft.com/office/powerpoint/2010/main" val="1925010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Cygwin Toolchain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A85583F-A8B9-9626-B8F0-FB6DAC84B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194" y="1335793"/>
            <a:ext cx="5095710" cy="5486400"/>
          </a:xfrm>
          <a:prstGeom prst="rect">
            <a:avLst/>
          </a:prstGeom>
        </p:spPr>
      </p:pic>
    </p:spTree>
    <p:extLst>
      <p:ext uri="{BB962C8B-B14F-4D97-AF65-F5344CB8AC3E}">
        <p14:creationId xmlns:p14="http://schemas.microsoft.com/office/powerpoint/2010/main" val="2282801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Eclipse IDE for Scientific Computing</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626B43-2180-44F4-BEC0-765B2E95CF58}"/>
              </a:ext>
            </a:extLst>
          </p:cNvPr>
          <p:cNvPicPr>
            <a:picLocks noChangeAspect="1"/>
          </p:cNvPicPr>
          <p:nvPr/>
        </p:nvPicPr>
        <p:blipFill>
          <a:blip r:embed="rId3"/>
          <a:stretch>
            <a:fillRect/>
          </a:stretch>
        </p:blipFill>
        <p:spPr>
          <a:xfrm>
            <a:off x="8616922" y="1219200"/>
            <a:ext cx="3316781" cy="5394960"/>
          </a:xfrm>
          <a:prstGeom prst="rect">
            <a:avLst/>
          </a:prstGeom>
        </p:spPr>
      </p:pic>
      <p:sp>
        <p:nvSpPr>
          <p:cNvPr id="7" name="Content Placeholder 2">
            <a:extLst>
              <a:ext uri="{FF2B5EF4-FFF2-40B4-BE49-F238E27FC236}">
                <a16:creationId xmlns:a16="http://schemas.microsoft.com/office/drawing/2014/main" id="{35758660-1FFA-4AE4-B915-623B8899BF22}"/>
              </a:ext>
            </a:extLst>
          </p:cNvPr>
          <p:cNvSpPr>
            <a:spLocks noGrp="1"/>
          </p:cNvSpPr>
          <p:nvPr>
            <p:ph idx="1"/>
          </p:nvPr>
        </p:nvSpPr>
        <p:spPr>
          <a:xfrm>
            <a:off x="838200" y="1825625"/>
            <a:ext cx="10515600" cy="694837"/>
          </a:xfrm>
        </p:spPr>
        <p:txBody>
          <a:bodyPr/>
          <a:lstStyle/>
          <a:p>
            <a:r>
              <a:rPr lang="en-US" dirty="0"/>
              <a:t>https://www.eclipse.org/downloads/</a:t>
            </a:r>
          </a:p>
        </p:txBody>
      </p:sp>
      <p:pic>
        <p:nvPicPr>
          <p:cNvPr id="6" name="Picture 5" descr="Graphical user interface, application&#10;&#10;Description automatically generated">
            <a:extLst>
              <a:ext uri="{FF2B5EF4-FFF2-40B4-BE49-F238E27FC236}">
                <a16:creationId xmlns:a16="http://schemas.microsoft.com/office/drawing/2014/main" id="{DE088392-5FA8-4CDB-8FE2-DDFB530D707C}"/>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529333" y="2389749"/>
            <a:ext cx="5566667" cy="4342857"/>
          </a:xfrm>
          <a:prstGeom prst="rect">
            <a:avLst/>
          </a:prstGeom>
        </p:spPr>
      </p:pic>
    </p:spTree>
    <p:extLst>
      <p:ext uri="{BB962C8B-B14F-4D97-AF65-F5344CB8AC3E}">
        <p14:creationId xmlns:p14="http://schemas.microsoft.com/office/powerpoint/2010/main" val="1818999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6220-7564-42D1-82E8-C03925F43FC0}"/>
              </a:ext>
            </a:extLst>
          </p:cNvPr>
          <p:cNvSpPr>
            <a:spLocks noGrp="1"/>
          </p:cNvSpPr>
          <p:nvPr>
            <p:ph type="title"/>
          </p:nvPr>
        </p:nvSpPr>
        <p:spPr/>
        <p:txBody>
          <a:bodyPr/>
          <a:lstStyle/>
          <a:p>
            <a:r>
              <a:rPr lang="en-US" dirty="0"/>
              <a:t>Eclipse IDE</a:t>
            </a:r>
          </a:p>
        </p:txBody>
      </p:sp>
      <p:sp>
        <p:nvSpPr>
          <p:cNvPr id="3" name="Content Placeholder 2">
            <a:extLst>
              <a:ext uri="{FF2B5EF4-FFF2-40B4-BE49-F238E27FC236}">
                <a16:creationId xmlns:a16="http://schemas.microsoft.com/office/drawing/2014/main" id="{27EEB832-ABDA-474C-B053-C3DB509F4279}"/>
              </a:ext>
            </a:extLst>
          </p:cNvPr>
          <p:cNvSpPr>
            <a:spLocks noGrp="1"/>
          </p:cNvSpPr>
          <p:nvPr>
            <p:ph idx="1"/>
          </p:nvPr>
        </p:nvSpPr>
        <p:spPr>
          <a:xfrm>
            <a:off x="838200" y="1825625"/>
            <a:ext cx="6148754" cy="4351338"/>
          </a:xfrm>
        </p:spPr>
        <p:txBody>
          <a:bodyPr/>
          <a:lstStyle/>
          <a:p>
            <a:r>
              <a:rPr lang="en-US" dirty="0"/>
              <a:t>Test the OpenMP “hi” program on your laptop</a:t>
            </a:r>
          </a:p>
          <a:p>
            <a:r>
              <a:rPr lang="en-US" dirty="0"/>
              <a:t>Use the Cygwin GCC toolchain</a:t>
            </a:r>
          </a:p>
        </p:txBody>
      </p:sp>
      <p:pic>
        <p:nvPicPr>
          <p:cNvPr id="5" name="Picture 4">
            <a:extLst>
              <a:ext uri="{FF2B5EF4-FFF2-40B4-BE49-F238E27FC236}">
                <a16:creationId xmlns:a16="http://schemas.microsoft.com/office/drawing/2014/main" id="{DDDA88EF-7D0D-48ED-AAF8-78242630245A}"/>
              </a:ext>
            </a:extLst>
          </p:cNvPr>
          <p:cNvPicPr>
            <a:picLocks noChangeAspect="1"/>
          </p:cNvPicPr>
          <p:nvPr/>
        </p:nvPicPr>
        <p:blipFill>
          <a:blip r:embed="rId2"/>
          <a:stretch>
            <a:fillRect/>
          </a:stretch>
        </p:blipFill>
        <p:spPr>
          <a:xfrm>
            <a:off x="7074081" y="365125"/>
            <a:ext cx="4866667" cy="6361905"/>
          </a:xfrm>
          <a:prstGeom prst="rect">
            <a:avLst/>
          </a:prstGeom>
        </p:spPr>
      </p:pic>
    </p:spTree>
    <p:extLst>
      <p:ext uri="{BB962C8B-B14F-4D97-AF65-F5344CB8AC3E}">
        <p14:creationId xmlns:p14="http://schemas.microsoft.com/office/powerpoint/2010/main" val="204252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Cygwin Toolchain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2D8B378-9F44-4E0C-86FD-432F61E01E52}"/>
              </a:ext>
            </a:extLst>
          </p:cNvPr>
          <p:cNvPicPr>
            <a:picLocks noChangeAspect="1"/>
          </p:cNvPicPr>
          <p:nvPr/>
        </p:nvPicPr>
        <p:blipFill>
          <a:blip r:embed="rId3"/>
          <a:stretch>
            <a:fillRect/>
          </a:stretch>
        </p:blipFill>
        <p:spPr>
          <a:xfrm>
            <a:off x="1975154" y="1371600"/>
            <a:ext cx="8241691" cy="5486400"/>
          </a:xfrm>
          <a:prstGeom prst="rect">
            <a:avLst/>
          </a:prstGeom>
        </p:spPr>
      </p:pic>
    </p:spTree>
    <p:extLst>
      <p:ext uri="{BB962C8B-B14F-4D97-AF65-F5344CB8AC3E}">
        <p14:creationId xmlns:p14="http://schemas.microsoft.com/office/powerpoint/2010/main" val="1890337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Cygwin Toolchain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77B7B5-7DDC-B8B3-6DD6-C03C52560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215" y="1351720"/>
            <a:ext cx="8229600" cy="5486400"/>
          </a:xfrm>
          <a:prstGeom prst="rect">
            <a:avLst/>
          </a:prstGeom>
        </p:spPr>
      </p:pic>
      <p:sp>
        <p:nvSpPr>
          <p:cNvPr id="5" name="Callout: Bent Line 4">
            <a:extLst>
              <a:ext uri="{FF2B5EF4-FFF2-40B4-BE49-F238E27FC236}">
                <a16:creationId xmlns:a16="http://schemas.microsoft.com/office/drawing/2014/main" id="{B562FCE2-1BF0-9597-13DE-A7B29ED2D2B7}"/>
              </a:ext>
            </a:extLst>
          </p:cNvPr>
          <p:cNvSpPr/>
          <p:nvPr/>
        </p:nvSpPr>
        <p:spPr>
          <a:xfrm>
            <a:off x="10420066" y="3074236"/>
            <a:ext cx="1669760" cy="1696450"/>
          </a:xfrm>
          <a:prstGeom prst="borderCallout2">
            <a:avLst>
              <a:gd name="adj1" fmla="val 18750"/>
              <a:gd name="adj2" fmla="val -181"/>
              <a:gd name="adj3" fmla="val 18750"/>
              <a:gd name="adj4" fmla="val -5857"/>
              <a:gd name="adj5" fmla="val 134679"/>
              <a:gd name="adj6" fmla="val -402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6" name="Callout: Bent Line 5">
            <a:extLst>
              <a:ext uri="{FF2B5EF4-FFF2-40B4-BE49-F238E27FC236}">
                <a16:creationId xmlns:a16="http://schemas.microsoft.com/office/drawing/2014/main" id="{3E04ACC4-ECB7-FD1F-1140-C9AE6AD4C882}"/>
              </a:ext>
            </a:extLst>
          </p:cNvPr>
          <p:cNvSpPr/>
          <p:nvPr/>
        </p:nvSpPr>
        <p:spPr>
          <a:xfrm>
            <a:off x="10429162" y="3076508"/>
            <a:ext cx="1669760" cy="1696450"/>
          </a:xfrm>
          <a:prstGeom prst="borderCallout2">
            <a:avLst>
              <a:gd name="adj1" fmla="val 18750"/>
              <a:gd name="adj2" fmla="val -181"/>
              <a:gd name="adj3" fmla="val 18750"/>
              <a:gd name="adj4" fmla="val -5857"/>
              <a:gd name="adj5" fmla="val 168065"/>
              <a:gd name="adj6" fmla="val -40136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3" name="TextBox 2">
            <a:extLst>
              <a:ext uri="{FF2B5EF4-FFF2-40B4-BE49-F238E27FC236}">
                <a16:creationId xmlns:a16="http://schemas.microsoft.com/office/drawing/2014/main" id="{EE9BA28E-9FF8-F9EB-9905-C65D5466E380}"/>
              </a:ext>
            </a:extLst>
          </p:cNvPr>
          <p:cNvSpPr txBox="1"/>
          <p:nvPr/>
        </p:nvSpPr>
        <p:spPr>
          <a:xfrm>
            <a:off x="10515600" y="3234519"/>
            <a:ext cx="1480782" cy="1200329"/>
          </a:xfrm>
          <a:prstGeom prst="rect">
            <a:avLst/>
          </a:prstGeom>
          <a:noFill/>
        </p:spPr>
        <p:txBody>
          <a:bodyPr wrap="square" rtlCol="0">
            <a:spAutoFit/>
          </a:bodyPr>
          <a:lstStyle/>
          <a:p>
            <a:r>
              <a:rPr lang="en-US" sz="2400" b="1" dirty="0"/>
              <a:t>-</a:t>
            </a:r>
            <a:r>
              <a:rPr lang="en-US" sz="2400" b="1" dirty="0" err="1"/>
              <a:t>fopenmp</a:t>
            </a:r>
            <a:endParaRPr lang="en-US" sz="2400" b="1" dirty="0"/>
          </a:p>
          <a:p>
            <a:r>
              <a:rPr lang="en-US" sz="2400" dirty="0"/>
              <a:t>argument required</a:t>
            </a:r>
          </a:p>
        </p:txBody>
      </p:sp>
    </p:spTree>
    <p:extLst>
      <p:ext uri="{BB962C8B-B14F-4D97-AF65-F5344CB8AC3E}">
        <p14:creationId xmlns:p14="http://schemas.microsoft.com/office/powerpoint/2010/main" val="3726490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Cygwin Toolchain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9D09F66-5B2D-5519-74D5-4DA125C15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218" y="1343771"/>
            <a:ext cx="8229600" cy="5486400"/>
          </a:xfrm>
          <a:prstGeom prst="rect">
            <a:avLst/>
          </a:prstGeom>
        </p:spPr>
      </p:pic>
    </p:spTree>
    <p:extLst>
      <p:ext uri="{BB962C8B-B14F-4D97-AF65-F5344CB8AC3E}">
        <p14:creationId xmlns:p14="http://schemas.microsoft.com/office/powerpoint/2010/main" val="195529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What is it exactly?</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fontScale="92500"/>
          </a:bodyPr>
          <a:lstStyle/>
          <a:p>
            <a:r>
              <a:rPr lang="pt-BR" dirty="0"/>
              <a:t>OpenMP is an </a:t>
            </a:r>
            <a:r>
              <a:rPr lang="pt-BR" i="1" dirty="0"/>
              <a:t>extension</a:t>
            </a:r>
            <a:r>
              <a:rPr lang="pt-BR" dirty="0"/>
              <a:t> to the C, C++, and Fortran programming language</a:t>
            </a:r>
          </a:p>
          <a:p>
            <a:r>
              <a:rPr lang="pt-BR" dirty="0"/>
              <a:t>OpenMP is not a programming language itself</a:t>
            </a:r>
          </a:p>
          <a:p>
            <a:r>
              <a:rPr lang="pt-BR" dirty="0"/>
              <a:t>One adds annotations to existing code to implement parallelism and/or hardware </a:t>
            </a:r>
            <a:r>
              <a:rPr lang="pt-BR" i="1" dirty="0"/>
              <a:t>offloading </a:t>
            </a:r>
            <a:r>
              <a:rPr lang="pt-BR" dirty="0"/>
              <a:t>(executing code on a hardware accelerator such as a GPU)</a:t>
            </a:r>
          </a:p>
          <a:p>
            <a:r>
              <a:rPr lang="pt-BR" dirty="0"/>
              <a:t>OpenMP allows a developer to define regions of code that can be executed in parallel (simultaneously) by </a:t>
            </a:r>
            <a:r>
              <a:rPr lang="pt-BR" i="1" dirty="0"/>
              <a:t>hardware</a:t>
            </a:r>
            <a:r>
              <a:rPr lang="pt-BR" dirty="0"/>
              <a:t> </a:t>
            </a:r>
            <a:r>
              <a:rPr lang="pt-BR" i="1" dirty="0"/>
              <a:t>threads</a:t>
            </a:r>
            <a:r>
              <a:rPr lang="pt-BR" dirty="0"/>
              <a:t> operating on CPU </a:t>
            </a:r>
            <a:r>
              <a:rPr lang="pt-BR" i="1" dirty="0"/>
              <a:t>cores </a:t>
            </a:r>
          </a:p>
          <a:p>
            <a:r>
              <a:rPr lang="pt-BR" dirty="0"/>
              <a:t>OpenMP also allows a developer to decompose an overall computational algorithm and distribute portions of an algorithm to threads that handle </a:t>
            </a:r>
            <a:r>
              <a:rPr lang="pt-BR" i="1" dirty="0"/>
              <a:t>workloads</a:t>
            </a:r>
            <a:endParaRPr lang="en-US" dirty="0"/>
          </a:p>
          <a:p>
            <a:endParaRPr lang="pt-BR" i="1" dirty="0"/>
          </a:p>
          <a:p>
            <a:pPr marL="0" indent="0">
              <a:buNone/>
            </a:pPr>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83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Cygwin64 Terminal Invocation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8EBF03-950A-46A4-8C2E-9F4852425BE6}"/>
              </a:ext>
            </a:extLst>
          </p:cNvPr>
          <p:cNvPicPr>
            <a:picLocks noChangeAspect="1"/>
          </p:cNvPicPr>
          <p:nvPr/>
        </p:nvPicPr>
        <p:blipFill>
          <a:blip r:embed="rId3"/>
          <a:stretch>
            <a:fillRect/>
          </a:stretch>
        </p:blipFill>
        <p:spPr>
          <a:xfrm>
            <a:off x="1043619" y="1271566"/>
            <a:ext cx="10104762" cy="5580952"/>
          </a:xfrm>
          <a:prstGeom prst="rect">
            <a:avLst/>
          </a:prstGeom>
        </p:spPr>
      </p:pic>
    </p:spTree>
    <p:extLst>
      <p:ext uri="{BB962C8B-B14F-4D97-AF65-F5344CB8AC3E}">
        <p14:creationId xmlns:p14="http://schemas.microsoft.com/office/powerpoint/2010/main" val="145982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Cygwin Toolchain</a:t>
            </a: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D7F1E7-E854-7D28-59C2-69EFA372B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8083"/>
            <a:ext cx="12192000" cy="3921834"/>
          </a:xfrm>
          <a:prstGeom prst="rect">
            <a:avLst/>
          </a:prstGeom>
        </p:spPr>
      </p:pic>
      <p:sp>
        <p:nvSpPr>
          <p:cNvPr id="5" name="Content Placeholder 2">
            <a:extLst>
              <a:ext uri="{FF2B5EF4-FFF2-40B4-BE49-F238E27FC236}">
                <a16:creationId xmlns:a16="http://schemas.microsoft.com/office/drawing/2014/main" id="{32EB355E-E5F0-6BE2-F3BF-90A98F2317A6}"/>
              </a:ext>
            </a:extLst>
          </p:cNvPr>
          <p:cNvSpPr>
            <a:spLocks noGrp="1"/>
          </p:cNvSpPr>
          <p:nvPr>
            <p:ph idx="1"/>
          </p:nvPr>
        </p:nvSpPr>
        <p:spPr>
          <a:xfrm>
            <a:off x="3589360" y="2138660"/>
            <a:ext cx="8400198" cy="4500975"/>
          </a:xfrm>
        </p:spPr>
        <p:txBody>
          <a:bodyPr>
            <a:normAutofit fontScale="92500" lnSpcReduction="10000"/>
          </a:bodyPr>
          <a:lstStyle/>
          <a:p>
            <a:pPr marL="0" indent="0">
              <a:buNone/>
            </a:pPr>
            <a:r>
              <a:rPr lang="en-US" dirty="0"/>
              <a:t>My Microsoft Surface 2: </a:t>
            </a:r>
            <a:r>
              <a:rPr lang="pt-BR" dirty="0"/>
              <a:t>Intel(R) Core(TM) i7-8650U CPU @ 1.90GHz   2.11 GHz “Kaby Lake-R”</a:t>
            </a:r>
          </a:p>
          <a:p>
            <a:pPr marL="0" indent="0">
              <a:buNone/>
            </a:pPr>
            <a:r>
              <a:rPr lang="en-US" dirty="0"/>
              <a:t>CPU Specifications</a:t>
            </a:r>
          </a:p>
          <a:p>
            <a:pPr algn="l"/>
            <a:r>
              <a:rPr lang="en-US" dirty="0"/>
              <a:t>Total Cores 4 (</a:t>
            </a:r>
            <a:r>
              <a:rPr lang="en-US" b="0" i="0" dirty="0">
                <a:solidFill>
                  <a:srgbClr val="262626"/>
                </a:solidFill>
                <a:effectLst/>
                <a:latin typeface="intel-clear"/>
              </a:rPr>
              <a:t>number of independent central processing units in a single computing die</a:t>
            </a:r>
            <a:r>
              <a:rPr lang="en-US" dirty="0"/>
              <a:t>)</a:t>
            </a:r>
          </a:p>
          <a:p>
            <a:r>
              <a:rPr lang="en-US" dirty="0">
                <a:solidFill>
                  <a:srgbClr val="FF0000"/>
                </a:solidFill>
              </a:rPr>
              <a:t>Total Threads 8 (Intel Hyper-Threading)</a:t>
            </a:r>
          </a:p>
          <a:p>
            <a:r>
              <a:rPr lang="en-US" dirty="0"/>
              <a:t>Max Turbo Frequency 4.20 GHz</a:t>
            </a:r>
          </a:p>
          <a:p>
            <a:r>
              <a:rPr lang="en-US" dirty="0"/>
              <a:t>Intel® Turbo Boost Technology 2.0 Frequency‡ 4.20 GHz</a:t>
            </a:r>
          </a:p>
          <a:p>
            <a:r>
              <a:rPr lang="en-US" dirty="0"/>
              <a:t>Processor Base Frequency 1.90 GHz</a:t>
            </a:r>
          </a:p>
          <a:p>
            <a:r>
              <a:rPr lang="en-US" dirty="0"/>
              <a:t>Cache 8 MB Intel® Smart Cache</a:t>
            </a:r>
          </a:p>
        </p:txBody>
      </p:sp>
      <p:pic>
        <p:nvPicPr>
          <p:cNvPr id="4101" name="Picture 5" descr="Core i7-8650U - Intel - WikiChip">
            <a:extLst>
              <a:ext uri="{FF2B5EF4-FFF2-40B4-BE49-F238E27FC236}">
                <a16:creationId xmlns:a16="http://schemas.microsoft.com/office/drawing/2014/main" id="{83F0FB9F-37EA-F12E-351C-96C7AE460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8" y="4304533"/>
            <a:ext cx="320842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38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ingle thread processing">
            <a:extLst>
              <a:ext uri="{FF2B5EF4-FFF2-40B4-BE49-F238E27FC236}">
                <a16:creationId xmlns:a16="http://schemas.microsoft.com/office/drawing/2014/main" id="{39D2C9B7-EE0F-060F-E976-A52C0A8E0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52283"/>
            <a:ext cx="3738880" cy="2103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Intel® Hyper-Threading</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fontScale="92500" lnSpcReduction="20000"/>
          </a:bodyPr>
          <a:lstStyle/>
          <a:p>
            <a:r>
              <a:rPr lang="en-US" b="0" i="0" dirty="0">
                <a:solidFill>
                  <a:srgbClr val="262626"/>
                </a:solidFill>
                <a:effectLst/>
                <a:latin typeface="intel-one"/>
              </a:rPr>
              <a:t>Intel® Hyper-Threading Technology (Intel® HT Technology) </a:t>
            </a:r>
          </a:p>
          <a:p>
            <a:r>
              <a:rPr lang="en-US" b="0" i="0" dirty="0">
                <a:solidFill>
                  <a:srgbClr val="262626"/>
                </a:solidFill>
                <a:effectLst/>
                <a:latin typeface="intel-one"/>
              </a:rPr>
              <a:t>CPU exposes two execution contexts per physical core. </a:t>
            </a:r>
          </a:p>
          <a:p>
            <a:r>
              <a:rPr lang="en-US" dirty="0">
                <a:solidFill>
                  <a:srgbClr val="262626"/>
                </a:solidFill>
                <a:latin typeface="intel-one"/>
              </a:rPr>
              <a:t>O</a:t>
            </a:r>
            <a:r>
              <a:rPr lang="en-US" b="0" i="0" dirty="0">
                <a:solidFill>
                  <a:srgbClr val="262626"/>
                </a:solidFill>
                <a:effectLst/>
                <a:latin typeface="intel-one"/>
              </a:rPr>
              <a:t>ne physical core now works like two “logical cores” that can handle different </a:t>
            </a:r>
            <a:r>
              <a:rPr lang="en-US" b="0" i="1" dirty="0">
                <a:solidFill>
                  <a:srgbClr val="262626"/>
                </a:solidFill>
                <a:effectLst/>
                <a:latin typeface="intel-one"/>
              </a:rPr>
              <a:t>software</a:t>
            </a:r>
            <a:r>
              <a:rPr lang="en-US" b="0" i="0" dirty="0">
                <a:solidFill>
                  <a:srgbClr val="262626"/>
                </a:solidFill>
                <a:effectLst/>
                <a:latin typeface="intel-one"/>
              </a:rPr>
              <a:t> threads.</a:t>
            </a:r>
          </a:p>
          <a:p>
            <a:r>
              <a:rPr lang="en-US" dirty="0"/>
              <a:t>Logical cores can work through tasks more efficiently than a traditional single-threaded core. </a:t>
            </a:r>
          </a:p>
          <a:p>
            <a:r>
              <a:rPr lang="en-US" dirty="0"/>
              <a:t>Idle time: when the core would formerly be waiting for other tasks to complete, Intel® Hyper-Threading Technology improves CPU throughput by up to 30% in server applications</a:t>
            </a:r>
          </a:p>
          <a:p>
            <a:r>
              <a:rPr lang="en-US" dirty="0"/>
              <a:t>Enabled by default, but it can be switched on and off from the BIOS environment by setting “Hyper-Threading Technology” to “Enable” or “Disable”.</a:t>
            </a:r>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604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Intel® Hyper-Threading</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D1211078-8DB0-2722-EB9C-D7918AF1D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224" y="1326901"/>
            <a:ext cx="9569551" cy="5486400"/>
          </a:xfrm>
          <a:prstGeom prst="rect">
            <a:avLst/>
          </a:prstGeom>
        </p:spPr>
      </p:pic>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1374588" y="5384799"/>
            <a:ext cx="9979212" cy="820917"/>
          </a:xfrm>
        </p:spPr>
        <p:txBody>
          <a:bodyPr>
            <a:normAutofit/>
          </a:bodyPr>
          <a:lstStyle/>
          <a:p>
            <a:r>
              <a:rPr lang="en-US" dirty="0">
                <a:solidFill>
                  <a:schemeClr val="bg1"/>
                </a:solidFill>
                <a:latin typeface="CircularStd-Book"/>
              </a:rPr>
              <a:t>D</a:t>
            </a:r>
            <a:r>
              <a:rPr lang="en-US" b="0" i="0" dirty="0">
                <a:solidFill>
                  <a:schemeClr val="bg1"/>
                </a:solidFill>
                <a:effectLst/>
                <a:latin typeface="CircularStd-Book"/>
              </a:rPr>
              <a:t>etermine if your Windows system is using hyperthreading</a:t>
            </a:r>
            <a:r>
              <a:rPr lang="en-US" b="0" i="0" dirty="0">
                <a:solidFill>
                  <a:schemeClr val="bg1"/>
                </a:solidFill>
                <a:effectLst/>
                <a:latin typeface="intel-one"/>
              </a:rPr>
              <a:t>.</a:t>
            </a:r>
            <a:endParaRPr lang="en-US" dirty="0">
              <a:solidFill>
                <a:schemeClr val="bg1"/>
              </a:solidFill>
            </a:endParaRPr>
          </a:p>
        </p:txBody>
      </p:sp>
      <p:sp>
        <p:nvSpPr>
          <p:cNvPr id="8" name="Callout: Bent Line 7">
            <a:extLst>
              <a:ext uri="{FF2B5EF4-FFF2-40B4-BE49-F238E27FC236}">
                <a16:creationId xmlns:a16="http://schemas.microsoft.com/office/drawing/2014/main" id="{F8D85541-2FA1-F37B-2940-09B24C572876}"/>
              </a:ext>
            </a:extLst>
          </p:cNvPr>
          <p:cNvSpPr/>
          <p:nvPr/>
        </p:nvSpPr>
        <p:spPr>
          <a:xfrm>
            <a:off x="7631955" y="3076508"/>
            <a:ext cx="3149599" cy="1696450"/>
          </a:xfrm>
          <a:prstGeom prst="borderCallout2">
            <a:avLst>
              <a:gd name="adj1" fmla="val 18750"/>
              <a:gd name="adj2" fmla="val -181"/>
              <a:gd name="adj3" fmla="val 18750"/>
              <a:gd name="adj4" fmla="val -5857"/>
              <a:gd name="adj5" fmla="val 6919"/>
              <a:gd name="adj6" fmla="val -12842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6" name="TextBox 5">
            <a:extLst>
              <a:ext uri="{FF2B5EF4-FFF2-40B4-BE49-F238E27FC236}">
                <a16:creationId xmlns:a16="http://schemas.microsoft.com/office/drawing/2014/main" id="{BCD787B4-C4F8-AF4E-6067-C3C46867A8B8}"/>
              </a:ext>
            </a:extLst>
          </p:cNvPr>
          <p:cNvSpPr txBox="1"/>
          <p:nvPr/>
        </p:nvSpPr>
        <p:spPr>
          <a:xfrm>
            <a:off x="7631954" y="3107765"/>
            <a:ext cx="3149600" cy="1569660"/>
          </a:xfrm>
          <a:prstGeom prst="rect">
            <a:avLst/>
          </a:prstGeom>
          <a:noFill/>
        </p:spPr>
        <p:txBody>
          <a:bodyPr wrap="square" rtlCol="0">
            <a:spAutoFit/>
          </a:bodyPr>
          <a:lstStyle/>
          <a:p>
            <a:r>
              <a:rPr lang="en-US" sz="2400" dirty="0">
                <a:solidFill>
                  <a:schemeClr val="bg1"/>
                </a:solidFill>
                <a:latin typeface="CircularStd-Book"/>
              </a:rPr>
              <a:t>N</a:t>
            </a:r>
            <a:r>
              <a:rPr lang="en-US" sz="2400" b="0" i="0" dirty="0">
                <a:solidFill>
                  <a:schemeClr val="bg1"/>
                </a:solidFill>
                <a:effectLst/>
                <a:latin typeface="CircularStd-Book"/>
              </a:rPr>
              <a:t>umber of logical processors = 2x number of physical cores =&gt; HT is </a:t>
            </a:r>
            <a:r>
              <a:rPr lang="en-US" sz="2400" b="0" i="1" dirty="0">
                <a:solidFill>
                  <a:schemeClr val="bg1"/>
                </a:solidFill>
                <a:effectLst/>
                <a:latin typeface="CircularStd-Book"/>
              </a:rPr>
              <a:t>enabled</a:t>
            </a:r>
            <a:r>
              <a:rPr lang="en-US" sz="2400" b="0" i="0" dirty="0">
                <a:solidFill>
                  <a:schemeClr val="bg1"/>
                </a:solidFill>
                <a:effectLst/>
                <a:latin typeface="CircularStd-Book"/>
              </a:rPr>
              <a:t>. </a:t>
            </a:r>
            <a:endParaRPr lang="en-US" sz="2400" dirty="0">
              <a:solidFill>
                <a:schemeClr val="bg1"/>
              </a:solidFill>
            </a:endParaRPr>
          </a:p>
        </p:txBody>
      </p:sp>
    </p:spTree>
    <p:extLst>
      <p:ext uri="{BB962C8B-B14F-4D97-AF65-F5344CB8AC3E}">
        <p14:creationId xmlns:p14="http://schemas.microsoft.com/office/powerpoint/2010/main" val="2793781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Intel® Hyper-Threading</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1374588" y="5384799"/>
            <a:ext cx="9979212" cy="820917"/>
          </a:xfrm>
        </p:spPr>
        <p:txBody>
          <a:bodyPr>
            <a:normAutofit/>
          </a:bodyPr>
          <a:lstStyle/>
          <a:p>
            <a:r>
              <a:rPr lang="en-US" dirty="0">
                <a:solidFill>
                  <a:schemeClr val="bg1"/>
                </a:solidFill>
                <a:latin typeface="CircularStd-Book"/>
              </a:rPr>
              <a:t>D</a:t>
            </a:r>
            <a:r>
              <a:rPr lang="en-US" b="0" i="0" dirty="0">
                <a:solidFill>
                  <a:schemeClr val="bg1"/>
                </a:solidFill>
                <a:effectLst/>
                <a:latin typeface="CircularStd-Book"/>
              </a:rPr>
              <a:t>etermine if your Windows system is using hyperthreading</a:t>
            </a:r>
            <a:r>
              <a:rPr lang="en-US" b="0" i="0" dirty="0">
                <a:solidFill>
                  <a:schemeClr val="bg1"/>
                </a:solidFill>
                <a:effectLst/>
                <a:latin typeface="intel-one"/>
              </a:rPr>
              <a:t>.</a:t>
            </a:r>
            <a:endParaRPr lang="en-US" dirty="0">
              <a:solidFill>
                <a:schemeClr val="bg1"/>
              </a:solidFill>
            </a:endParaRPr>
          </a:p>
        </p:txBody>
      </p:sp>
      <p:sp>
        <p:nvSpPr>
          <p:cNvPr id="8" name="Callout: Bent Line 7">
            <a:extLst>
              <a:ext uri="{FF2B5EF4-FFF2-40B4-BE49-F238E27FC236}">
                <a16:creationId xmlns:a16="http://schemas.microsoft.com/office/drawing/2014/main" id="{F8D85541-2FA1-F37B-2940-09B24C572876}"/>
              </a:ext>
            </a:extLst>
          </p:cNvPr>
          <p:cNvSpPr/>
          <p:nvPr/>
        </p:nvSpPr>
        <p:spPr>
          <a:xfrm>
            <a:off x="7631955" y="3076508"/>
            <a:ext cx="3149599" cy="1696450"/>
          </a:xfrm>
          <a:prstGeom prst="borderCallout2">
            <a:avLst>
              <a:gd name="adj1" fmla="val 18750"/>
              <a:gd name="adj2" fmla="val -181"/>
              <a:gd name="adj3" fmla="val 18750"/>
              <a:gd name="adj4" fmla="val -5857"/>
              <a:gd name="adj5" fmla="val 6919"/>
              <a:gd name="adj6" fmla="val -12842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6" name="TextBox 5">
            <a:extLst>
              <a:ext uri="{FF2B5EF4-FFF2-40B4-BE49-F238E27FC236}">
                <a16:creationId xmlns:a16="http://schemas.microsoft.com/office/drawing/2014/main" id="{BCD787B4-C4F8-AF4E-6067-C3C46867A8B8}"/>
              </a:ext>
            </a:extLst>
          </p:cNvPr>
          <p:cNvSpPr txBox="1"/>
          <p:nvPr/>
        </p:nvSpPr>
        <p:spPr>
          <a:xfrm>
            <a:off x="7631954" y="3107765"/>
            <a:ext cx="3149600" cy="1569660"/>
          </a:xfrm>
          <a:prstGeom prst="rect">
            <a:avLst/>
          </a:prstGeom>
          <a:noFill/>
        </p:spPr>
        <p:txBody>
          <a:bodyPr wrap="square" rtlCol="0">
            <a:spAutoFit/>
          </a:bodyPr>
          <a:lstStyle/>
          <a:p>
            <a:r>
              <a:rPr lang="en-US" sz="2400" dirty="0">
                <a:solidFill>
                  <a:schemeClr val="bg1"/>
                </a:solidFill>
                <a:latin typeface="CircularStd-Book"/>
              </a:rPr>
              <a:t>N</a:t>
            </a:r>
            <a:r>
              <a:rPr lang="en-US" sz="2400" b="0" i="0" dirty="0">
                <a:solidFill>
                  <a:schemeClr val="bg1"/>
                </a:solidFill>
                <a:effectLst/>
                <a:latin typeface="CircularStd-Book"/>
              </a:rPr>
              <a:t>umber of logical processors = 2x number of physical cores =&gt; HT is </a:t>
            </a:r>
            <a:r>
              <a:rPr lang="en-US" sz="2400" b="0" i="1" dirty="0">
                <a:solidFill>
                  <a:schemeClr val="bg1"/>
                </a:solidFill>
                <a:effectLst/>
                <a:latin typeface="CircularStd-Book"/>
              </a:rPr>
              <a:t>enabled</a:t>
            </a:r>
            <a:r>
              <a:rPr lang="en-US" sz="2400" b="0" i="0" dirty="0">
                <a:solidFill>
                  <a:schemeClr val="bg1"/>
                </a:solidFill>
                <a:effectLst/>
                <a:latin typeface="CircularStd-Book"/>
              </a:rPr>
              <a:t>. </a:t>
            </a:r>
            <a:endParaRPr lang="en-US" sz="2400" dirty="0">
              <a:solidFill>
                <a:schemeClr val="bg1"/>
              </a:solidFill>
            </a:endParaRPr>
          </a:p>
        </p:txBody>
      </p:sp>
      <p:sp>
        <p:nvSpPr>
          <p:cNvPr id="9" name="Content Placeholder 2">
            <a:extLst>
              <a:ext uri="{FF2B5EF4-FFF2-40B4-BE49-F238E27FC236}">
                <a16:creationId xmlns:a16="http://schemas.microsoft.com/office/drawing/2014/main" id="{E6A63FDE-266D-F3C7-2146-7088F864CA6F}"/>
              </a:ext>
            </a:extLst>
          </p:cNvPr>
          <p:cNvSpPr txBox="1">
            <a:spLocks/>
          </p:cNvSpPr>
          <p:nvPr/>
        </p:nvSpPr>
        <p:spPr>
          <a:xfrm>
            <a:off x="838200" y="18543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err="1">
                <a:latin typeface="Courier New" panose="02070309020205020404" pitchFamily="49" charset="0"/>
                <a:cs typeface="Courier New" panose="02070309020205020404" pitchFamily="49" charset="0"/>
              </a:rPr>
              <a:t>paolini@notos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mnt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beegfs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paolini-notos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sudo</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dmidecode</a:t>
            </a:r>
            <a:r>
              <a:rPr lang="en-US" sz="1600" b="1" dirty="0">
                <a:latin typeface="Courier New" panose="02070309020205020404" pitchFamily="49" charset="0"/>
                <a:cs typeface="Courier New" panose="02070309020205020404" pitchFamily="49" charset="0"/>
              </a:rPr>
              <a:t> -t processor | grep Count</a:t>
            </a:r>
          </a:p>
          <a:p>
            <a:pPr marL="0" indent="0">
              <a:buNone/>
            </a:pPr>
            <a:r>
              <a:rPr lang="en-US" sz="1600" b="1" dirty="0">
                <a:latin typeface="Courier New" panose="02070309020205020404" pitchFamily="49" charset="0"/>
                <a:cs typeface="Courier New" panose="02070309020205020404" pitchFamily="49" charset="0"/>
              </a:rPr>
              <a:t>        Core Count: 8</a:t>
            </a:r>
          </a:p>
          <a:p>
            <a:pPr marL="0" indent="0">
              <a:buNone/>
            </a:pPr>
            <a:r>
              <a:rPr lang="en-US" sz="1600" b="1" dirty="0">
                <a:latin typeface="Courier New" panose="02070309020205020404" pitchFamily="49" charset="0"/>
                <a:cs typeface="Courier New" panose="02070309020205020404" pitchFamily="49" charset="0"/>
              </a:rPr>
              <a:t>        Thread Count: 16</a:t>
            </a:r>
          </a:p>
          <a:p>
            <a:pPr marL="0" indent="0">
              <a:buNone/>
            </a:pPr>
            <a:r>
              <a:rPr lang="en-US" sz="1600" b="1" dirty="0">
                <a:latin typeface="Courier New" panose="02070309020205020404" pitchFamily="49" charset="0"/>
                <a:cs typeface="Courier New" panose="02070309020205020404" pitchFamily="49" charset="0"/>
              </a:rPr>
              <a:t>        Core Count: 8</a:t>
            </a:r>
          </a:p>
          <a:p>
            <a:pPr marL="0" indent="0">
              <a:buNone/>
            </a:pPr>
            <a:r>
              <a:rPr lang="en-US" sz="1600" b="1" dirty="0">
                <a:latin typeface="Courier New" panose="02070309020205020404" pitchFamily="49" charset="0"/>
                <a:cs typeface="Courier New" panose="02070309020205020404" pitchFamily="49" charset="0"/>
              </a:rPr>
              <a:t>        Thread Count: 16</a:t>
            </a:r>
          </a:p>
          <a:p>
            <a:r>
              <a:rPr lang="en-US" sz="2000" dirty="0">
                <a:latin typeface="Arial" panose="020B0604020202020204" pitchFamily="34" charset="0"/>
                <a:cs typeface="Arial" panose="020B0604020202020204" pitchFamily="34" charset="0"/>
              </a:rPr>
              <a:t>Hyperthreading: use one core to process two threads. </a:t>
            </a:r>
          </a:p>
          <a:p>
            <a:r>
              <a:rPr lang="en-US" sz="2000" dirty="0">
                <a:latin typeface="Arial" panose="020B0604020202020204" pitchFamily="34" charset="0"/>
                <a:cs typeface="Arial" panose="020B0604020202020204" pitchFamily="34" charset="0"/>
              </a:rPr>
              <a:t>Exposes two virtual CPUs to an operating system from one physical CPU</a:t>
            </a:r>
          </a:p>
          <a:p>
            <a:r>
              <a:rPr lang="en-US" sz="2000" dirty="0">
                <a:latin typeface="Arial" panose="020B0604020202020204" pitchFamily="34" charset="0"/>
                <a:cs typeface="Arial" panose="020B0604020202020204" pitchFamily="34" charset="0"/>
              </a:rPr>
              <a:t>Whenever there is free time on a CPU core, hyperthreading will push another, separate thread to be processed. </a:t>
            </a:r>
          </a:p>
          <a:p>
            <a:r>
              <a:rPr lang="en-US" sz="2000" dirty="0">
                <a:latin typeface="Arial" panose="020B0604020202020204" pitchFamily="34" charset="0"/>
                <a:cs typeface="Arial" panose="020B0604020202020204" pitchFamily="34" charset="0"/>
              </a:rPr>
              <a:t>Generally, increases performance by about 20% vs no hyperthreading.</a:t>
            </a:r>
          </a:p>
          <a:p>
            <a:pPr marL="0" indent="0">
              <a:buNone/>
            </a:pPr>
            <a:endParaRPr lang="pt-BR"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0381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D86E53-5463-4F09-A783-356A08B95EBA}"/>
              </a:ext>
            </a:extLst>
          </p:cNvPr>
          <p:cNvSpPr>
            <a:spLocks noGrp="1"/>
          </p:cNvSpPr>
          <p:nvPr>
            <p:ph idx="1"/>
          </p:nvPr>
        </p:nvSpPr>
        <p:spPr/>
        <p:txBody>
          <a:bodyPr>
            <a:normAutofit/>
          </a:bodyPr>
          <a:lstStyle/>
          <a:p>
            <a:pPr marL="0" indent="0">
              <a:lnSpc>
                <a:spcPct val="20000"/>
              </a:lnSpc>
              <a:buNone/>
            </a:pPr>
            <a:r>
              <a:rPr lang="en-US" sz="1000" dirty="0" err="1">
                <a:latin typeface="Courier New" panose="02070309020205020404" pitchFamily="49" charset="0"/>
                <a:cs typeface="Courier New" panose="02070309020205020404" pitchFamily="49" charset="0"/>
              </a:rPr>
              <a:t>paolini@dgx</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lscpu</a:t>
            </a:r>
            <a:endParaRPr lang="en-US" sz="1000" dirty="0">
              <a:latin typeface="Courier New" panose="02070309020205020404" pitchFamily="49" charset="0"/>
              <a:cs typeface="Courier New" panose="02070309020205020404" pitchFamily="49" charset="0"/>
            </a:endParaRPr>
          </a:p>
          <a:p>
            <a:pPr marL="0" indent="0">
              <a:lnSpc>
                <a:spcPct val="20000"/>
              </a:lnSpc>
              <a:buNone/>
            </a:pPr>
            <a:r>
              <a:rPr lang="en-US" sz="1000" dirty="0">
                <a:latin typeface="Courier New" panose="02070309020205020404" pitchFamily="49" charset="0"/>
                <a:cs typeface="Courier New" panose="02070309020205020404" pitchFamily="49" charset="0"/>
              </a:rPr>
              <a:t>Architecture:                    x86_64</a:t>
            </a:r>
          </a:p>
          <a:p>
            <a:pPr marL="0" indent="0">
              <a:lnSpc>
                <a:spcPct val="20000"/>
              </a:lnSpc>
              <a:buNone/>
            </a:pPr>
            <a:r>
              <a:rPr lang="en-US" sz="1000" dirty="0">
                <a:latin typeface="Courier New" panose="02070309020205020404" pitchFamily="49" charset="0"/>
                <a:cs typeface="Courier New" panose="02070309020205020404" pitchFamily="49" charset="0"/>
              </a:rPr>
              <a:t>CPU op-mode(s):                  32-bit, 64-bit</a:t>
            </a:r>
          </a:p>
          <a:p>
            <a:pPr marL="0" indent="0">
              <a:lnSpc>
                <a:spcPct val="20000"/>
              </a:lnSpc>
              <a:buNone/>
            </a:pPr>
            <a:r>
              <a:rPr lang="en-US" sz="1000" dirty="0">
                <a:latin typeface="Courier New" panose="02070309020205020404" pitchFamily="49" charset="0"/>
                <a:cs typeface="Courier New" panose="02070309020205020404" pitchFamily="49" charset="0"/>
              </a:rPr>
              <a:t>Byte Order:                      Little Endian</a:t>
            </a:r>
          </a:p>
          <a:p>
            <a:pPr marL="0" indent="0">
              <a:lnSpc>
                <a:spcPct val="20000"/>
              </a:lnSpc>
              <a:buNone/>
            </a:pPr>
            <a:r>
              <a:rPr lang="en-US" sz="1000" dirty="0">
                <a:latin typeface="Courier New" panose="02070309020205020404" pitchFamily="49" charset="0"/>
                <a:cs typeface="Courier New" panose="02070309020205020404" pitchFamily="49" charset="0"/>
              </a:rPr>
              <a:t>Address sizes:                   43 bits physical, 48 bits virtual</a:t>
            </a:r>
          </a:p>
          <a:p>
            <a:pPr marL="0" indent="0">
              <a:lnSpc>
                <a:spcPct val="20000"/>
              </a:lnSpc>
              <a:buNone/>
            </a:pPr>
            <a:r>
              <a:rPr lang="en-US" sz="1000" dirty="0">
                <a:latin typeface="Courier New" panose="02070309020205020404" pitchFamily="49" charset="0"/>
                <a:cs typeface="Courier New" panose="02070309020205020404" pitchFamily="49" charset="0"/>
              </a:rPr>
              <a:t>CPU(s):                          256</a:t>
            </a:r>
          </a:p>
          <a:p>
            <a:pPr marL="0" indent="0">
              <a:lnSpc>
                <a:spcPct val="20000"/>
              </a:lnSpc>
              <a:buNone/>
            </a:pPr>
            <a:r>
              <a:rPr lang="en-US" sz="1000" dirty="0">
                <a:latin typeface="Courier New" panose="02070309020205020404" pitchFamily="49" charset="0"/>
                <a:cs typeface="Courier New" panose="02070309020205020404" pitchFamily="49" charset="0"/>
              </a:rPr>
              <a:t>On-line CPU(s) list:             0-255</a:t>
            </a:r>
          </a:p>
          <a:p>
            <a:pPr marL="0" indent="0">
              <a:lnSpc>
                <a:spcPct val="20000"/>
              </a:lnSpc>
              <a:buNone/>
            </a:pPr>
            <a:r>
              <a:rPr lang="en-US" sz="1000" b="1" dirty="0">
                <a:solidFill>
                  <a:srgbClr val="FF0000"/>
                </a:solidFill>
                <a:latin typeface="Courier New" panose="02070309020205020404" pitchFamily="49" charset="0"/>
                <a:cs typeface="Courier New" panose="02070309020205020404" pitchFamily="49" charset="0"/>
              </a:rPr>
              <a:t>Thread(s) per core:              2</a:t>
            </a:r>
          </a:p>
          <a:p>
            <a:pPr marL="0" indent="0">
              <a:lnSpc>
                <a:spcPct val="20000"/>
              </a:lnSpc>
              <a:buNone/>
            </a:pPr>
            <a:r>
              <a:rPr lang="en-US" sz="1000" dirty="0">
                <a:latin typeface="Courier New" panose="02070309020205020404" pitchFamily="49" charset="0"/>
                <a:cs typeface="Courier New" panose="02070309020205020404" pitchFamily="49" charset="0"/>
              </a:rPr>
              <a:t>Core(s) per socket:              64</a:t>
            </a:r>
          </a:p>
          <a:p>
            <a:pPr marL="0" indent="0">
              <a:lnSpc>
                <a:spcPct val="20000"/>
              </a:lnSpc>
              <a:buNone/>
            </a:pPr>
            <a:r>
              <a:rPr lang="en-US" sz="1000" dirty="0">
                <a:latin typeface="Courier New" panose="02070309020205020404" pitchFamily="49" charset="0"/>
                <a:cs typeface="Courier New" panose="02070309020205020404" pitchFamily="49" charset="0"/>
              </a:rPr>
              <a:t>Socket(s):                       2</a:t>
            </a:r>
          </a:p>
          <a:p>
            <a:pPr marL="0" indent="0">
              <a:lnSpc>
                <a:spcPct val="20000"/>
              </a:lnSpc>
              <a:buNone/>
            </a:pPr>
            <a:r>
              <a:rPr lang="en-US" sz="1000" dirty="0">
                <a:latin typeface="Courier New" panose="02070309020205020404" pitchFamily="49" charset="0"/>
                <a:cs typeface="Courier New" panose="02070309020205020404" pitchFamily="49" charset="0"/>
              </a:rPr>
              <a:t>NUMA node(s):                    8</a:t>
            </a:r>
          </a:p>
          <a:p>
            <a:pPr marL="0" indent="0">
              <a:lnSpc>
                <a:spcPct val="20000"/>
              </a:lnSpc>
              <a:buNone/>
            </a:pPr>
            <a:r>
              <a:rPr lang="en-US" sz="1000" dirty="0">
                <a:latin typeface="Courier New" panose="02070309020205020404" pitchFamily="49" charset="0"/>
                <a:cs typeface="Courier New" panose="02070309020205020404" pitchFamily="49" charset="0"/>
              </a:rPr>
              <a:t>Vendor ID:                       </a:t>
            </a:r>
            <a:r>
              <a:rPr lang="en-US" sz="1000" dirty="0" err="1">
                <a:latin typeface="Courier New" panose="02070309020205020404" pitchFamily="49" charset="0"/>
                <a:cs typeface="Courier New" panose="02070309020205020404" pitchFamily="49" charset="0"/>
              </a:rPr>
              <a:t>AuthenticAMD</a:t>
            </a:r>
            <a:endParaRPr lang="en-US" sz="1000" dirty="0">
              <a:latin typeface="Courier New" panose="02070309020205020404" pitchFamily="49" charset="0"/>
              <a:cs typeface="Courier New" panose="02070309020205020404" pitchFamily="49" charset="0"/>
            </a:endParaRPr>
          </a:p>
          <a:p>
            <a:pPr marL="0" indent="0">
              <a:lnSpc>
                <a:spcPct val="20000"/>
              </a:lnSpc>
              <a:buNone/>
            </a:pPr>
            <a:r>
              <a:rPr lang="en-US" sz="1000" dirty="0">
                <a:latin typeface="Courier New" panose="02070309020205020404" pitchFamily="49" charset="0"/>
                <a:cs typeface="Courier New" panose="02070309020205020404" pitchFamily="49" charset="0"/>
              </a:rPr>
              <a:t>CPU family:                      23</a:t>
            </a:r>
          </a:p>
          <a:p>
            <a:pPr marL="0" indent="0">
              <a:lnSpc>
                <a:spcPct val="20000"/>
              </a:lnSpc>
              <a:buNone/>
            </a:pPr>
            <a:r>
              <a:rPr lang="en-US" sz="1000" dirty="0">
                <a:latin typeface="Courier New" panose="02070309020205020404" pitchFamily="49" charset="0"/>
                <a:cs typeface="Courier New" panose="02070309020205020404" pitchFamily="49" charset="0"/>
              </a:rPr>
              <a:t>Model:                           49</a:t>
            </a:r>
          </a:p>
          <a:p>
            <a:pPr marL="0" indent="0">
              <a:lnSpc>
                <a:spcPct val="20000"/>
              </a:lnSpc>
              <a:buNone/>
            </a:pPr>
            <a:r>
              <a:rPr lang="en-US" sz="1000" dirty="0">
                <a:latin typeface="Courier New" panose="02070309020205020404" pitchFamily="49" charset="0"/>
                <a:cs typeface="Courier New" panose="02070309020205020404" pitchFamily="49" charset="0"/>
              </a:rPr>
              <a:t>Model name:                      AMD EPYC 7742 64-Core Processor</a:t>
            </a:r>
          </a:p>
          <a:p>
            <a:pPr marL="0" indent="0">
              <a:lnSpc>
                <a:spcPct val="20000"/>
              </a:lnSpc>
              <a:buNone/>
            </a:pPr>
            <a:r>
              <a:rPr lang="en-US" sz="1000" dirty="0">
                <a:latin typeface="Courier New" panose="02070309020205020404" pitchFamily="49" charset="0"/>
                <a:cs typeface="Courier New" panose="02070309020205020404" pitchFamily="49" charset="0"/>
              </a:rPr>
              <a:t>Stepping:                        0</a:t>
            </a:r>
          </a:p>
          <a:p>
            <a:pPr marL="0" indent="0">
              <a:lnSpc>
                <a:spcPct val="20000"/>
              </a:lnSpc>
              <a:buNone/>
            </a:pPr>
            <a:r>
              <a:rPr lang="en-US" sz="1000" dirty="0">
                <a:latin typeface="Courier New" panose="02070309020205020404" pitchFamily="49" charset="0"/>
                <a:cs typeface="Courier New" panose="02070309020205020404" pitchFamily="49" charset="0"/>
              </a:rPr>
              <a:t>Frequency boost:                 enabled</a:t>
            </a:r>
          </a:p>
          <a:p>
            <a:pPr marL="0" indent="0">
              <a:lnSpc>
                <a:spcPct val="20000"/>
              </a:lnSpc>
              <a:buNone/>
            </a:pPr>
            <a:r>
              <a:rPr lang="en-US" sz="1000" dirty="0">
                <a:latin typeface="Courier New" panose="02070309020205020404" pitchFamily="49" charset="0"/>
                <a:cs typeface="Courier New" panose="02070309020205020404" pitchFamily="49" charset="0"/>
              </a:rPr>
              <a:t>CPU MHz:                         2349.978</a:t>
            </a:r>
          </a:p>
          <a:p>
            <a:pPr marL="0" indent="0">
              <a:lnSpc>
                <a:spcPct val="20000"/>
              </a:lnSpc>
              <a:buNone/>
            </a:pPr>
            <a:r>
              <a:rPr lang="en-US" sz="1000" dirty="0">
                <a:latin typeface="Courier New" panose="02070309020205020404" pitchFamily="49" charset="0"/>
                <a:cs typeface="Courier New" panose="02070309020205020404" pitchFamily="49" charset="0"/>
              </a:rPr>
              <a:t>CPU max MHz:                     2250.0000</a:t>
            </a:r>
          </a:p>
          <a:p>
            <a:pPr marL="0" indent="0">
              <a:lnSpc>
                <a:spcPct val="20000"/>
              </a:lnSpc>
              <a:buNone/>
            </a:pPr>
            <a:r>
              <a:rPr lang="en-US" sz="1000" dirty="0">
                <a:latin typeface="Courier New" panose="02070309020205020404" pitchFamily="49" charset="0"/>
                <a:cs typeface="Courier New" panose="02070309020205020404" pitchFamily="49" charset="0"/>
              </a:rPr>
              <a:t>CPU min MHz:                     1500.0000</a:t>
            </a:r>
          </a:p>
          <a:p>
            <a:pPr marL="0" indent="0">
              <a:lnSpc>
                <a:spcPct val="20000"/>
              </a:lnSpc>
              <a:buNone/>
            </a:pPr>
            <a:r>
              <a:rPr lang="en-US" sz="1000" dirty="0" err="1">
                <a:latin typeface="Courier New" panose="02070309020205020404" pitchFamily="49" charset="0"/>
                <a:cs typeface="Courier New" panose="02070309020205020404" pitchFamily="49" charset="0"/>
              </a:rPr>
              <a:t>BogoMIPS</a:t>
            </a:r>
            <a:r>
              <a:rPr lang="en-US" sz="1000" dirty="0">
                <a:latin typeface="Courier New" panose="02070309020205020404" pitchFamily="49" charset="0"/>
                <a:cs typeface="Courier New" panose="02070309020205020404" pitchFamily="49" charset="0"/>
              </a:rPr>
              <a:t>:                        4491.37</a:t>
            </a:r>
          </a:p>
          <a:p>
            <a:pPr marL="0" indent="0">
              <a:lnSpc>
                <a:spcPct val="20000"/>
              </a:lnSpc>
              <a:buNone/>
            </a:pPr>
            <a:r>
              <a:rPr lang="en-US" sz="1000" dirty="0">
                <a:latin typeface="Courier New" panose="02070309020205020404" pitchFamily="49" charset="0"/>
                <a:cs typeface="Courier New" panose="02070309020205020404" pitchFamily="49" charset="0"/>
              </a:rPr>
              <a:t>Virtualization:                  AMD-V</a:t>
            </a:r>
          </a:p>
          <a:p>
            <a:pPr marL="0" indent="0">
              <a:lnSpc>
                <a:spcPct val="20000"/>
              </a:lnSpc>
              <a:buNone/>
            </a:pPr>
            <a:r>
              <a:rPr lang="en-US" sz="1000" dirty="0">
                <a:latin typeface="Courier New" panose="02070309020205020404" pitchFamily="49" charset="0"/>
                <a:cs typeface="Courier New" panose="02070309020205020404" pitchFamily="49" charset="0"/>
              </a:rPr>
              <a:t>L1d cache:                       4 MiB</a:t>
            </a:r>
          </a:p>
          <a:p>
            <a:pPr marL="0" indent="0">
              <a:lnSpc>
                <a:spcPct val="20000"/>
              </a:lnSpc>
              <a:buNone/>
            </a:pPr>
            <a:r>
              <a:rPr lang="en-US" sz="1000" dirty="0">
                <a:latin typeface="Courier New" panose="02070309020205020404" pitchFamily="49" charset="0"/>
                <a:cs typeface="Courier New" panose="02070309020205020404" pitchFamily="49" charset="0"/>
              </a:rPr>
              <a:t>L1i cache:                       4 MiB</a:t>
            </a:r>
          </a:p>
          <a:p>
            <a:pPr marL="0" indent="0">
              <a:lnSpc>
                <a:spcPct val="20000"/>
              </a:lnSpc>
              <a:buNone/>
            </a:pPr>
            <a:r>
              <a:rPr lang="en-US" sz="1000" dirty="0">
                <a:latin typeface="Courier New" panose="02070309020205020404" pitchFamily="49" charset="0"/>
                <a:cs typeface="Courier New" panose="02070309020205020404" pitchFamily="49" charset="0"/>
              </a:rPr>
              <a:t>L2 cache:                        64 MiB</a:t>
            </a:r>
          </a:p>
          <a:p>
            <a:pPr marL="0" indent="0">
              <a:lnSpc>
                <a:spcPct val="20000"/>
              </a:lnSpc>
              <a:buNone/>
            </a:pPr>
            <a:r>
              <a:rPr lang="en-US" sz="1000" dirty="0">
                <a:latin typeface="Courier New" panose="02070309020205020404" pitchFamily="49" charset="0"/>
                <a:cs typeface="Courier New" panose="02070309020205020404" pitchFamily="49" charset="0"/>
              </a:rPr>
              <a:t>L3 cache:                        512 MiB</a:t>
            </a:r>
          </a:p>
          <a:p>
            <a:pPr marL="0" indent="0">
              <a:lnSpc>
                <a:spcPct val="20000"/>
              </a:lnSpc>
              <a:buNone/>
            </a:pPr>
            <a:endParaRPr lang="en-US" sz="1000" dirty="0">
              <a:latin typeface="Courier New" panose="02070309020205020404" pitchFamily="49" charset="0"/>
              <a:cs typeface="Courier New" panose="02070309020205020404" pitchFamily="49" charset="0"/>
            </a:endParaRPr>
          </a:p>
        </p:txBody>
      </p:sp>
      <p:sp>
        <p:nvSpPr>
          <p:cNvPr id="10" name="Title 1">
            <a:extLst>
              <a:ext uri="{FF2B5EF4-FFF2-40B4-BE49-F238E27FC236}">
                <a16:creationId xmlns:a16="http://schemas.microsoft.com/office/drawing/2014/main" id="{2991D8D8-00B9-478B-8B2B-C37B3E30A75C}"/>
              </a:ext>
            </a:extLst>
          </p:cNvPr>
          <p:cNvSpPr>
            <a:spLocks noGrp="1"/>
          </p:cNvSpPr>
          <p:nvPr>
            <p:ph type="title"/>
          </p:nvPr>
        </p:nvSpPr>
        <p:spPr>
          <a:xfrm>
            <a:off x="838200" y="365125"/>
            <a:ext cx="10515600" cy="1325563"/>
          </a:xfrm>
        </p:spPr>
        <p:txBody>
          <a:bodyPr/>
          <a:lstStyle/>
          <a:p>
            <a:r>
              <a:rPr lang="en-US" dirty="0"/>
              <a:t>OpenMP </a:t>
            </a:r>
            <a:r>
              <a:rPr lang="en-US" i="1" dirty="0"/>
              <a:t>AMD EPYC</a:t>
            </a:r>
            <a:r>
              <a:rPr lang="pt-BR" i="1" dirty="0"/>
              <a:t>® SMT</a:t>
            </a:r>
            <a:endParaRPr lang="en-US" i="1" dirty="0"/>
          </a:p>
        </p:txBody>
      </p:sp>
      <p:sp>
        <p:nvSpPr>
          <p:cNvPr id="11" name="Callout: Bent Line 10">
            <a:extLst>
              <a:ext uri="{FF2B5EF4-FFF2-40B4-BE49-F238E27FC236}">
                <a16:creationId xmlns:a16="http://schemas.microsoft.com/office/drawing/2014/main" id="{743C5DA4-E182-40B1-A871-753A4C3C3A8C}"/>
              </a:ext>
            </a:extLst>
          </p:cNvPr>
          <p:cNvSpPr/>
          <p:nvPr/>
        </p:nvSpPr>
        <p:spPr>
          <a:xfrm>
            <a:off x="7631955" y="3076508"/>
            <a:ext cx="3149599" cy="1696450"/>
          </a:xfrm>
          <a:prstGeom prst="borderCallout2">
            <a:avLst>
              <a:gd name="adj1" fmla="val 18750"/>
              <a:gd name="adj2" fmla="val -181"/>
              <a:gd name="adj3" fmla="val 18750"/>
              <a:gd name="adj4" fmla="val -5857"/>
              <a:gd name="adj5" fmla="val -7496"/>
              <a:gd name="adj6" fmla="val -1287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12" name="TextBox 11">
            <a:extLst>
              <a:ext uri="{FF2B5EF4-FFF2-40B4-BE49-F238E27FC236}">
                <a16:creationId xmlns:a16="http://schemas.microsoft.com/office/drawing/2014/main" id="{17F81269-70FB-4CF7-BE38-EE24878CAFE6}"/>
              </a:ext>
            </a:extLst>
          </p:cNvPr>
          <p:cNvSpPr txBox="1"/>
          <p:nvPr/>
        </p:nvSpPr>
        <p:spPr>
          <a:xfrm>
            <a:off x="7631954" y="3107765"/>
            <a:ext cx="3149600" cy="1569660"/>
          </a:xfrm>
          <a:prstGeom prst="rect">
            <a:avLst/>
          </a:prstGeom>
          <a:noFill/>
        </p:spPr>
        <p:txBody>
          <a:bodyPr wrap="square" rtlCol="0">
            <a:spAutoFit/>
          </a:bodyPr>
          <a:lstStyle/>
          <a:p>
            <a:r>
              <a:rPr lang="en-US" sz="2400" b="0" i="0" dirty="0">
                <a:effectLst/>
                <a:latin typeface="CircularStd-Book"/>
              </a:rPr>
              <a:t>2 hardware threads per 64 physical cores =&gt; 128 hardware threads available </a:t>
            </a:r>
            <a:endParaRPr lang="en-US" sz="2400" dirty="0"/>
          </a:p>
        </p:txBody>
      </p:sp>
      <p:sp>
        <p:nvSpPr>
          <p:cNvPr id="13" name="Content Placeholder 2">
            <a:extLst>
              <a:ext uri="{FF2B5EF4-FFF2-40B4-BE49-F238E27FC236}">
                <a16:creationId xmlns:a16="http://schemas.microsoft.com/office/drawing/2014/main" id="{17BFEAFB-F1D8-460F-8486-3FB7F052E382}"/>
              </a:ext>
            </a:extLst>
          </p:cNvPr>
          <p:cNvSpPr txBox="1">
            <a:spLocks/>
          </p:cNvSpPr>
          <p:nvPr/>
        </p:nvSpPr>
        <p:spPr>
          <a:xfrm>
            <a:off x="4167962" y="5384799"/>
            <a:ext cx="7185837" cy="8209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ircularStd-Book"/>
              </a:rPr>
              <a:t>AMD’s implementation is called </a:t>
            </a:r>
            <a:r>
              <a:rPr lang="en-US" i="1" dirty="0">
                <a:latin typeface="CircularStd-Book"/>
              </a:rPr>
              <a:t>simultaneous multithreading</a:t>
            </a:r>
            <a:r>
              <a:rPr lang="en-US" dirty="0">
                <a:latin typeface="CircularStd-Book"/>
              </a:rPr>
              <a:t> (SMT)</a:t>
            </a:r>
            <a:r>
              <a:rPr lang="en-US" dirty="0">
                <a:latin typeface="intel-one"/>
              </a:rPr>
              <a:t>.</a:t>
            </a:r>
            <a:endParaRPr lang="en-US" dirty="0"/>
          </a:p>
        </p:txBody>
      </p:sp>
    </p:spTree>
    <p:extLst>
      <p:ext uri="{BB962C8B-B14F-4D97-AF65-F5344CB8AC3E}">
        <p14:creationId xmlns:p14="http://schemas.microsoft.com/office/powerpoint/2010/main" val="72222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normAutofit/>
          </a:bodyPr>
          <a:lstStyle/>
          <a:p>
            <a:r>
              <a:rPr lang="en-US" dirty="0"/>
              <a:t>OpenMP </a:t>
            </a:r>
            <a:r>
              <a:rPr lang="en-US" sz="4400" i="1" dirty="0"/>
              <a:t>Memory</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sz="2800" dirty="0"/>
              <a:t>Shared, private, distributed</a:t>
            </a:r>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617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sz="4400" i="1" dirty="0"/>
              <a:t>Syntax</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pt-BR" dirty="0"/>
              <a:t>Points</a:t>
            </a: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26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title</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pt-BR" dirty="0"/>
              <a:t>Points</a:t>
            </a: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78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DGEMM</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export OMP_NUM_THREADS=128</a:t>
            </a:r>
            <a:endParaRPr lang="pt-BR" sz="1400" dirty="0">
              <a:latin typeface="Courier New" panose="02070309020205020404" pitchFamily="49" charset="0"/>
              <a:cs typeface="Courier New" panose="02070309020205020404" pitchFamily="49" charset="0"/>
            </a:endParaRPr>
          </a:p>
          <a:p>
            <a:pPr marL="0" indent="0">
              <a:buNone/>
            </a:pPr>
            <a:r>
              <a:rPr lang="pt-BR" sz="1400" dirty="0">
                <a:latin typeface="Courier New" panose="02070309020205020404" pitchFamily="49" charset="0"/>
                <a:cs typeface="Courier New" panose="02070309020205020404" pitchFamily="49" charset="0"/>
              </a:rPr>
              <a:t>paolini@dgx:~/compe596/mt-dgemm$ numactl --physcpubind=64-255 --membind=0 ./mt-dgemm 4096</a:t>
            </a:r>
          </a:p>
          <a:p>
            <a:pPr marL="0" indent="0">
              <a:buNone/>
            </a:pPr>
            <a:r>
              <a:rPr lang="pt-BR" sz="1400" dirty="0">
                <a:latin typeface="Courier New" panose="02070309020205020404" pitchFamily="49" charset="0"/>
                <a:cs typeface="Courier New" panose="02070309020205020404" pitchFamily="49" charset="0"/>
              </a:rPr>
              <a:t>Matrix size input by command line: 4096</a:t>
            </a:r>
          </a:p>
          <a:p>
            <a:pPr marL="0" indent="0">
              <a:buNone/>
            </a:pPr>
            <a:r>
              <a:rPr lang="pt-BR" sz="1400" dirty="0">
                <a:latin typeface="Courier New" panose="02070309020205020404" pitchFamily="49" charset="0"/>
                <a:cs typeface="Courier New" panose="02070309020205020404" pitchFamily="49" charset="0"/>
              </a:rPr>
              <a:t>Repeat multiply defaulted to 30</a:t>
            </a:r>
          </a:p>
          <a:p>
            <a:pPr marL="0" indent="0">
              <a:buNone/>
            </a:pPr>
            <a:r>
              <a:rPr lang="pt-BR" sz="1400" dirty="0">
                <a:latin typeface="Courier New" panose="02070309020205020404" pitchFamily="49" charset="0"/>
                <a:cs typeface="Courier New" panose="02070309020205020404" pitchFamily="49" charset="0"/>
              </a:rPr>
              <a:t>Alpha =    1.000000</a:t>
            </a:r>
          </a:p>
          <a:p>
            <a:pPr marL="0" indent="0">
              <a:buNone/>
            </a:pPr>
            <a:r>
              <a:rPr lang="pt-BR" sz="1400" dirty="0">
                <a:latin typeface="Courier New" panose="02070309020205020404" pitchFamily="49" charset="0"/>
                <a:cs typeface="Courier New" panose="02070309020205020404" pitchFamily="49" charset="0"/>
              </a:rPr>
              <a:t>Beta  =    1.000000</a:t>
            </a:r>
          </a:p>
          <a:p>
            <a:pPr marL="0" indent="0">
              <a:buNone/>
            </a:pPr>
            <a:r>
              <a:rPr lang="pt-BR" sz="1400" dirty="0">
                <a:latin typeface="Courier New" panose="02070309020205020404" pitchFamily="49" charset="0"/>
                <a:cs typeface="Courier New" panose="02070309020205020404" pitchFamily="49" charset="0"/>
              </a:rPr>
              <a:t>Allocating Matrices...</a:t>
            </a:r>
          </a:p>
          <a:p>
            <a:pPr marL="0" indent="0">
              <a:buNone/>
            </a:pPr>
            <a:r>
              <a:rPr lang="pt-BR" sz="1400" dirty="0">
                <a:latin typeface="Courier New" panose="02070309020205020404" pitchFamily="49" charset="0"/>
                <a:cs typeface="Courier New" panose="02070309020205020404" pitchFamily="49" charset="0"/>
              </a:rPr>
              <a:t>Allocation complete, populating with values...</a:t>
            </a:r>
          </a:p>
          <a:p>
            <a:pPr marL="0" indent="0">
              <a:buNone/>
            </a:pPr>
            <a:r>
              <a:rPr lang="pt-BR" sz="1400" dirty="0">
                <a:latin typeface="Courier New" panose="02070309020205020404" pitchFamily="49" charset="0"/>
                <a:cs typeface="Courier New" panose="02070309020205020404" pitchFamily="49" charset="0"/>
              </a:rPr>
              <a:t>Performing multiplication...</a:t>
            </a:r>
          </a:p>
          <a:p>
            <a:pPr marL="0" indent="0">
              <a:buNone/>
            </a:pPr>
            <a:endParaRPr lang="pt-BR"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38B1E70-40E9-49E0-BDE6-0387D42077CC}"/>
              </a:ext>
            </a:extLst>
          </p:cNvPr>
          <p:cNvSpPr txBox="1">
            <a:spLocks/>
          </p:cNvSpPr>
          <p:nvPr/>
        </p:nvSpPr>
        <p:spPr>
          <a:xfrm>
            <a:off x="838200" y="4827188"/>
            <a:ext cx="10515600" cy="1967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
              </a:lnSpc>
              <a:buNone/>
            </a:pPr>
            <a:r>
              <a:rPr lang="en-US" sz="1600" dirty="0">
                <a:latin typeface="CircularStd-Book"/>
              </a:rPr>
              <a:t> --</a:t>
            </a:r>
            <a:r>
              <a:rPr lang="en-US" sz="1600" dirty="0" err="1">
                <a:latin typeface="CircularStd-Book"/>
              </a:rPr>
              <a:t>membind</a:t>
            </a:r>
            <a:r>
              <a:rPr lang="en-US" sz="1600" dirty="0">
                <a:latin typeface="CircularStd-Book"/>
              </a:rPr>
              <a:t>=nodes, -m nodes</a:t>
            </a:r>
          </a:p>
          <a:p>
            <a:pPr marL="0" indent="0">
              <a:lnSpc>
                <a:spcPct val="20000"/>
              </a:lnSpc>
              <a:buNone/>
            </a:pPr>
            <a:r>
              <a:rPr lang="en-US" sz="1600" dirty="0">
                <a:latin typeface="CircularStd-Book"/>
              </a:rPr>
              <a:t>              Only allocate memory from nodes.  Allocation will fail when there is not enough memory available on these nodes.</a:t>
            </a:r>
          </a:p>
          <a:p>
            <a:pPr marL="0" indent="0">
              <a:lnSpc>
                <a:spcPct val="20000"/>
              </a:lnSpc>
              <a:buNone/>
            </a:pPr>
            <a:r>
              <a:rPr lang="en-US" sz="1600" dirty="0">
                <a:latin typeface="CircularStd-Book"/>
              </a:rPr>
              <a:t>              nodes may be specified as noted above.</a:t>
            </a:r>
          </a:p>
          <a:p>
            <a:pPr marL="0" indent="0">
              <a:lnSpc>
                <a:spcPct val="20000"/>
              </a:lnSpc>
              <a:buNone/>
            </a:pPr>
            <a:endParaRPr lang="en-US" sz="1600" dirty="0">
              <a:latin typeface="CircularStd-Book"/>
            </a:endParaRPr>
          </a:p>
          <a:p>
            <a:pPr marL="0" indent="0">
              <a:lnSpc>
                <a:spcPct val="20000"/>
              </a:lnSpc>
              <a:buNone/>
            </a:pPr>
            <a:r>
              <a:rPr lang="en-US" sz="1600" dirty="0"/>
              <a:t> --</a:t>
            </a:r>
            <a:r>
              <a:rPr lang="en-US" sz="1600" dirty="0" err="1"/>
              <a:t>physcpubind</a:t>
            </a:r>
            <a:r>
              <a:rPr lang="en-US" sz="1600" dirty="0"/>
              <a:t>=</a:t>
            </a:r>
            <a:r>
              <a:rPr lang="en-US" sz="1600" dirty="0" err="1"/>
              <a:t>cpus</a:t>
            </a:r>
            <a:r>
              <a:rPr lang="en-US" sz="1600" dirty="0"/>
              <a:t>, -C </a:t>
            </a:r>
            <a:r>
              <a:rPr lang="en-US" sz="1600" dirty="0" err="1"/>
              <a:t>cpus</a:t>
            </a:r>
            <a:endParaRPr lang="en-US" sz="1600" dirty="0"/>
          </a:p>
          <a:p>
            <a:pPr marL="0" indent="0">
              <a:lnSpc>
                <a:spcPct val="20000"/>
              </a:lnSpc>
              <a:buNone/>
            </a:pPr>
            <a:r>
              <a:rPr lang="en-US" sz="1600" dirty="0"/>
              <a:t>              Only  execute  process  on </a:t>
            </a:r>
            <a:r>
              <a:rPr lang="en-US" sz="1600" dirty="0" err="1"/>
              <a:t>cpus</a:t>
            </a:r>
            <a:r>
              <a:rPr lang="en-US" sz="1600" dirty="0"/>
              <a:t>.  This accepts </a:t>
            </a:r>
            <a:r>
              <a:rPr lang="en-US" sz="1600" dirty="0" err="1"/>
              <a:t>cpu</a:t>
            </a:r>
            <a:r>
              <a:rPr lang="en-US" sz="1600" dirty="0"/>
              <a:t> numbers as shown in the processor fields of /proc/</a:t>
            </a:r>
            <a:r>
              <a:rPr lang="en-US" sz="1600" dirty="0" err="1"/>
              <a:t>cpuinfo</a:t>
            </a:r>
            <a:r>
              <a:rPr lang="en-US" sz="1600" dirty="0"/>
              <a:t>, or</a:t>
            </a:r>
          </a:p>
          <a:p>
            <a:pPr marL="0" indent="0">
              <a:lnSpc>
                <a:spcPct val="20000"/>
              </a:lnSpc>
              <a:buNone/>
            </a:pPr>
            <a:r>
              <a:rPr lang="en-US" sz="1600" dirty="0"/>
              <a:t>              relative </a:t>
            </a:r>
            <a:r>
              <a:rPr lang="en-US" sz="1600" dirty="0" err="1"/>
              <a:t>cpus</a:t>
            </a:r>
            <a:r>
              <a:rPr lang="en-US" sz="1600" dirty="0"/>
              <a:t> as in relative to the current </a:t>
            </a:r>
            <a:r>
              <a:rPr lang="en-US" sz="1600" dirty="0" err="1"/>
              <a:t>cpuset</a:t>
            </a:r>
            <a:r>
              <a:rPr lang="en-US" sz="1600" dirty="0"/>
              <a:t>.  You may specify "all", which means all </a:t>
            </a:r>
            <a:r>
              <a:rPr lang="en-US" sz="1600" dirty="0" err="1"/>
              <a:t>cpus</a:t>
            </a:r>
            <a:r>
              <a:rPr lang="en-US" sz="1600" dirty="0"/>
              <a:t> in the  current</a:t>
            </a:r>
          </a:p>
          <a:p>
            <a:pPr marL="0" indent="0">
              <a:lnSpc>
                <a:spcPct val="20000"/>
              </a:lnSpc>
              <a:buNone/>
            </a:pPr>
            <a:r>
              <a:rPr lang="en-US" sz="1600" dirty="0"/>
              <a:t>              </a:t>
            </a:r>
            <a:r>
              <a:rPr lang="en-US" sz="1600" dirty="0" err="1"/>
              <a:t>cpuset</a:t>
            </a:r>
            <a:r>
              <a:rPr lang="en-US" sz="1600" dirty="0"/>
              <a:t>.   Physical  </a:t>
            </a:r>
            <a:r>
              <a:rPr lang="en-US" sz="1600" dirty="0" err="1"/>
              <a:t>cpus</a:t>
            </a:r>
            <a:r>
              <a:rPr lang="en-US" sz="1600" dirty="0"/>
              <a:t> may be specified as N,N,N or  N-N or N,N-N or  N-N,N-N and so forth.  Relative </a:t>
            </a:r>
            <a:r>
              <a:rPr lang="en-US" sz="1600" dirty="0" err="1"/>
              <a:t>cpus</a:t>
            </a:r>
            <a:r>
              <a:rPr lang="en-US" sz="1600" dirty="0"/>
              <a:t> may</a:t>
            </a:r>
          </a:p>
          <a:p>
            <a:pPr marL="0" indent="0">
              <a:lnSpc>
                <a:spcPct val="20000"/>
              </a:lnSpc>
              <a:buNone/>
            </a:pPr>
            <a:r>
              <a:rPr lang="en-US" sz="1600" dirty="0"/>
              <a:t>              be </a:t>
            </a:r>
            <a:r>
              <a:rPr lang="en-US" sz="1600" dirty="0" err="1"/>
              <a:t>specifed</a:t>
            </a:r>
            <a:r>
              <a:rPr lang="en-US" sz="1600" dirty="0"/>
              <a:t> as +N,N,N or  +N-N or +N,N-N and so forth. The + indicates that the </a:t>
            </a:r>
            <a:r>
              <a:rPr lang="en-US" sz="1600" dirty="0" err="1"/>
              <a:t>cpu</a:t>
            </a:r>
            <a:r>
              <a:rPr lang="en-US" sz="1600" dirty="0"/>
              <a:t> numbers are relative to  the</a:t>
            </a:r>
          </a:p>
          <a:p>
            <a:pPr marL="0" indent="0">
              <a:lnSpc>
                <a:spcPct val="20000"/>
              </a:lnSpc>
              <a:buNone/>
            </a:pPr>
            <a:r>
              <a:rPr lang="en-US" sz="1600" dirty="0"/>
              <a:t>              process'  set  of  allowed  </a:t>
            </a:r>
            <a:r>
              <a:rPr lang="en-US" sz="1600" dirty="0" err="1"/>
              <a:t>cpus</a:t>
            </a:r>
            <a:r>
              <a:rPr lang="en-US" sz="1600" dirty="0"/>
              <a:t>  in its current </a:t>
            </a:r>
            <a:r>
              <a:rPr lang="en-US" sz="1600" dirty="0" err="1"/>
              <a:t>cpuset</a:t>
            </a:r>
            <a:r>
              <a:rPr lang="en-US" sz="1600" dirty="0"/>
              <a:t>.  A !N-N notation indicates the inverse of N-N, in other</a:t>
            </a:r>
          </a:p>
          <a:p>
            <a:pPr marL="0" indent="0">
              <a:lnSpc>
                <a:spcPct val="20000"/>
              </a:lnSpc>
              <a:buNone/>
            </a:pPr>
            <a:r>
              <a:rPr lang="en-US" sz="1600" dirty="0"/>
              <a:t>              words all </a:t>
            </a:r>
            <a:r>
              <a:rPr lang="en-US" sz="1600" dirty="0" err="1"/>
              <a:t>cpus</a:t>
            </a:r>
            <a:r>
              <a:rPr lang="en-US" sz="1600" dirty="0"/>
              <a:t> except N-N.  If used with + notation, specify !+N-N.</a:t>
            </a:r>
          </a:p>
        </p:txBody>
      </p:sp>
    </p:spTree>
    <p:extLst>
      <p:ext uri="{BB962C8B-B14F-4D97-AF65-F5344CB8AC3E}">
        <p14:creationId xmlns:p14="http://schemas.microsoft.com/office/powerpoint/2010/main" val="374603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 sz="4400" i="1" dirty="0"/>
              <a:t>A Brief History</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dirty="0"/>
              <a:t>OpenMP standard 24 years old</a:t>
            </a:r>
          </a:p>
          <a:p>
            <a:r>
              <a:rPr lang="en-US" dirty="0"/>
              <a:t>First version (</a:t>
            </a:r>
            <a:r>
              <a:rPr lang="en-US" sz="2800" dirty="0"/>
              <a:t>1.0) </a:t>
            </a:r>
            <a:r>
              <a:rPr lang="en-US" dirty="0"/>
              <a:t>for </a:t>
            </a:r>
            <a:r>
              <a:rPr lang="en-US" sz="2800" dirty="0"/>
              <a:t>Fortran released October 1997</a:t>
            </a:r>
          </a:p>
          <a:p>
            <a:r>
              <a:rPr lang="en-US" dirty="0"/>
              <a:t>First version for </a:t>
            </a:r>
            <a:r>
              <a:rPr lang="en-US" sz="2800" dirty="0"/>
              <a:t>C/C++ released October 1998</a:t>
            </a:r>
            <a:endParaRPr lang="en-US" dirty="0"/>
          </a:p>
          <a:p>
            <a:r>
              <a:rPr lang="en-US" dirty="0"/>
              <a:t>Continues to evolve, current version is 5.2 (November 2021)</a:t>
            </a:r>
          </a:p>
          <a:p>
            <a:r>
              <a:rPr lang="en-US" dirty="0"/>
              <a:t>OpenMP </a:t>
            </a:r>
            <a:r>
              <a:rPr lang="en-US" sz="2800" dirty="0"/>
              <a:t>Architecture Review Board (ARB) decides what goes into the standard</a:t>
            </a:r>
          </a:p>
          <a:p>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07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DGEMM</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fontScale="70000" lnSpcReduction="20000"/>
          </a:bodyPr>
          <a:lstStyle/>
          <a:p>
            <a:pPr marL="0" indent="0">
              <a:buNone/>
            </a:pPr>
            <a:r>
              <a:rPr lang="en-US" sz="1400" dirty="0">
                <a:latin typeface="Courier New" panose="02070309020205020404" pitchFamily="49" charset="0"/>
                <a:cs typeface="Courier New" panose="02070309020205020404" pitchFamily="49" charset="0"/>
              </a:rPr>
              <a:t>export OMP_NUM_THREADS=128</a:t>
            </a:r>
            <a:endParaRPr lang="pt-BR" sz="1400" dirty="0">
              <a:latin typeface="Courier New" panose="02070309020205020404" pitchFamily="49" charset="0"/>
              <a:cs typeface="Courier New" panose="02070309020205020404" pitchFamily="49" charset="0"/>
            </a:endParaRPr>
          </a:p>
          <a:p>
            <a:pPr marL="0" indent="0">
              <a:buNone/>
            </a:pPr>
            <a:r>
              <a:rPr lang="pt-BR" sz="1400" dirty="0">
                <a:latin typeface="Courier New" panose="02070309020205020404" pitchFamily="49" charset="0"/>
                <a:cs typeface="Courier New" panose="02070309020205020404" pitchFamily="49" charset="0"/>
              </a:rPr>
              <a:t>paolini@dgx:~/compe596/mt-dgemm$ numactl --physcpubind=64-255 --membind=0 ./mt-dgemm 4096</a:t>
            </a:r>
          </a:p>
          <a:p>
            <a:pPr marL="0" indent="0">
              <a:buNone/>
            </a:pPr>
            <a:r>
              <a:rPr lang="pt-BR" sz="1400" dirty="0">
                <a:latin typeface="Courier New" panose="02070309020205020404" pitchFamily="49" charset="0"/>
                <a:cs typeface="Courier New" panose="02070309020205020404" pitchFamily="49" charset="0"/>
              </a:rPr>
              <a:t>Matrix size input by command line: 4096</a:t>
            </a:r>
          </a:p>
          <a:p>
            <a:pPr marL="0" indent="0">
              <a:buNone/>
            </a:pPr>
            <a:r>
              <a:rPr lang="pt-BR" sz="1400" dirty="0">
                <a:latin typeface="Courier New" panose="02070309020205020404" pitchFamily="49" charset="0"/>
                <a:cs typeface="Courier New" panose="02070309020205020404" pitchFamily="49" charset="0"/>
              </a:rPr>
              <a:t>Repeat multiply defaulted to 30</a:t>
            </a:r>
          </a:p>
          <a:p>
            <a:pPr marL="0" indent="0">
              <a:buNone/>
            </a:pPr>
            <a:r>
              <a:rPr lang="pt-BR" sz="1400" dirty="0">
                <a:latin typeface="Courier New" panose="02070309020205020404" pitchFamily="49" charset="0"/>
                <a:cs typeface="Courier New" panose="02070309020205020404" pitchFamily="49" charset="0"/>
              </a:rPr>
              <a:t>Alpha =    1.000000</a:t>
            </a:r>
          </a:p>
          <a:p>
            <a:pPr marL="0" indent="0">
              <a:buNone/>
            </a:pPr>
            <a:r>
              <a:rPr lang="pt-BR" sz="1400" dirty="0">
                <a:latin typeface="Courier New" panose="02070309020205020404" pitchFamily="49" charset="0"/>
                <a:cs typeface="Courier New" panose="02070309020205020404" pitchFamily="49" charset="0"/>
              </a:rPr>
              <a:t>Beta  =    1.000000</a:t>
            </a:r>
          </a:p>
          <a:p>
            <a:pPr marL="0" indent="0">
              <a:buNone/>
            </a:pPr>
            <a:r>
              <a:rPr lang="pt-BR" sz="1400" dirty="0">
                <a:latin typeface="Courier New" panose="02070309020205020404" pitchFamily="49" charset="0"/>
                <a:cs typeface="Courier New" panose="02070309020205020404" pitchFamily="49" charset="0"/>
              </a:rPr>
              <a:t>Allocating Matrices...</a:t>
            </a:r>
          </a:p>
          <a:p>
            <a:pPr marL="0" indent="0">
              <a:buNone/>
            </a:pPr>
            <a:r>
              <a:rPr lang="pt-BR" sz="1400" dirty="0">
                <a:latin typeface="Courier New" panose="02070309020205020404" pitchFamily="49" charset="0"/>
                <a:cs typeface="Courier New" panose="02070309020205020404" pitchFamily="49" charset="0"/>
              </a:rPr>
              <a:t>Allocation complete, populating with values...</a:t>
            </a:r>
          </a:p>
          <a:p>
            <a:pPr marL="0" indent="0">
              <a:buNone/>
            </a:pPr>
            <a:r>
              <a:rPr lang="pt-BR" sz="1400" dirty="0">
                <a:latin typeface="Courier New" panose="02070309020205020404" pitchFamily="49" charset="0"/>
                <a:cs typeface="Courier New" panose="02070309020205020404" pitchFamily="49" charset="0"/>
              </a:rPr>
              <a:t>Performing multiplication...</a:t>
            </a:r>
          </a:p>
          <a:p>
            <a:pPr marL="0" indent="0">
              <a:buNone/>
            </a:pPr>
            <a:r>
              <a:rPr lang="en-US" sz="1400" dirty="0">
                <a:latin typeface="Courier New" panose="02070309020205020404" pitchFamily="49" charset="0"/>
                <a:cs typeface="Courier New" panose="02070309020205020404" pitchFamily="49" charset="0"/>
              </a:rPr>
              <a:t>Calculating matrix check...</a:t>
            </a: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Final Sum is:         4096.033333</a:t>
            </a:r>
          </a:p>
          <a:p>
            <a:pPr marL="0" indent="0">
              <a:buNone/>
            </a:pPr>
            <a:r>
              <a:rPr lang="en-US" sz="1400" dirty="0">
                <a:latin typeface="Courier New" panose="02070309020205020404" pitchFamily="49" charset="0"/>
                <a:cs typeface="Courier New" panose="02070309020205020404" pitchFamily="49" charset="0"/>
              </a:rPr>
              <a:t> -&gt; Solution check PASSED successfully.</a:t>
            </a:r>
          </a:p>
          <a:p>
            <a:pPr marL="0" indent="0">
              <a:buNone/>
            </a:pPr>
            <a:r>
              <a:rPr lang="en-US" sz="1400" dirty="0">
                <a:latin typeface="Courier New" panose="02070309020205020404" pitchFamily="49" charset="0"/>
                <a:cs typeface="Courier New" panose="02070309020205020404" pitchFamily="49" charset="0"/>
              </a:rPr>
              <a:t>Memory for Matrices:  384.000000 MB</a:t>
            </a:r>
          </a:p>
          <a:p>
            <a:pPr marL="0" indent="0">
              <a:buNone/>
            </a:pPr>
            <a:r>
              <a:rPr lang="en-US" sz="1400" dirty="0">
                <a:latin typeface="Courier New" panose="02070309020205020404" pitchFamily="49" charset="0"/>
                <a:cs typeface="Courier New" panose="02070309020205020404" pitchFamily="49" charset="0"/>
              </a:rPr>
              <a:t>Multiply time:        2381.797337 seconds</a:t>
            </a:r>
          </a:p>
          <a:p>
            <a:pPr marL="0" indent="0">
              <a:buNone/>
            </a:pPr>
            <a:r>
              <a:rPr lang="en-US" sz="1400" dirty="0">
                <a:latin typeface="Courier New" panose="02070309020205020404" pitchFamily="49" charset="0"/>
                <a:cs typeface="Courier New" panose="02070309020205020404" pitchFamily="49" charset="0"/>
              </a:rPr>
              <a:t>FLOPs computed:       4124175237120.000000</a:t>
            </a:r>
          </a:p>
          <a:p>
            <a:pPr marL="0" indent="0">
              <a:buNone/>
            </a:pPr>
            <a:r>
              <a:rPr lang="en-US" sz="1400" dirty="0">
                <a:latin typeface="Courier New" panose="02070309020205020404" pitchFamily="49" charset="0"/>
                <a:cs typeface="Courier New" panose="02070309020205020404" pitchFamily="49" charset="0"/>
              </a:rPr>
              <a:t>GFLOP/s rate:         1.731539 GF/s</a:t>
            </a:r>
          </a:p>
          <a:p>
            <a:pPr marL="0" indent="0">
              <a:buNone/>
            </a:pPr>
            <a:r>
              <a:rPr lang="en-US" sz="1400" dirty="0">
                <a:latin typeface="Courier New" panose="02070309020205020404" pitchFamily="49" charset="0"/>
                <a:cs typeface="Courier New" panose="02070309020205020404" pitchFamily="49" charset="0"/>
              </a:rPr>
              <a:t>===============================================================</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pt-BR" sz="1400" dirty="0">
              <a:latin typeface="Courier New" panose="02070309020205020404" pitchFamily="49" charset="0"/>
              <a:cs typeface="Courier New" panose="02070309020205020404" pitchFamily="49" charset="0"/>
            </a:endParaRPr>
          </a:p>
          <a:p>
            <a:pPr marL="0" indent="0">
              <a:buNone/>
            </a:pPr>
            <a:endParaRPr lang="pt-BR"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Bent Line 5">
            <a:extLst>
              <a:ext uri="{FF2B5EF4-FFF2-40B4-BE49-F238E27FC236}">
                <a16:creationId xmlns:a16="http://schemas.microsoft.com/office/drawing/2014/main" id="{7AA69344-E37F-4AB0-B2FE-E23B3E8B7E01}"/>
              </a:ext>
            </a:extLst>
          </p:cNvPr>
          <p:cNvSpPr/>
          <p:nvPr/>
        </p:nvSpPr>
        <p:spPr>
          <a:xfrm>
            <a:off x="7196548" y="4725615"/>
            <a:ext cx="4396484" cy="952500"/>
          </a:xfrm>
          <a:prstGeom prst="borderCallout2">
            <a:avLst>
              <a:gd name="adj1" fmla="val 18750"/>
              <a:gd name="adj2" fmla="val -181"/>
              <a:gd name="adj3" fmla="val 18750"/>
              <a:gd name="adj4" fmla="val -5857"/>
              <a:gd name="adj5" fmla="val 100036"/>
              <a:gd name="adj6" fmla="val -802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4" name="TextBox 3">
            <a:extLst>
              <a:ext uri="{FF2B5EF4-FFF2-40B4-BE49-F238E27FC236}">
                <a16:creationId xmlns:a16="http://schemas.microsoft.com/office/drawing/2014/main" id="{8BD3012E-B6BD-4DB3-98B0-B8361B5AAC77}"/>
              </a:ext>
            </a:extLst>
          </p:cNvPr>
          <p:cNvSpPr txBox="1"/>
          <p:nvPr/>
        </p:nvSpPr>
        <p:spPr>
          <a:xfrm>
            <a:off x="7304567" y="4805916"/>
            <a:ext cx="4178596" cy="830997"/>
          </a:xfrm>
          <a:prstGeom prst="rect">
            <a:avLst/>
          </a:prstGeom>
          <a:noFill/>
        </p:spPr>
        <p:txBody>
          <a:bodyPr wrap="square" rtlCol="0">
            <a:spAutoFit/>
          </a:bodyPr>
          <a:lstStyle/>
          <a:p>
            <a:r>
              <a:rPr lang="en-US" sz="2400" dirty="0"/>
              <a:t>Non-optimized matrix multiplication</a:t>
            </a:r>
          </a:p>
        </p:txBody>
      </p:sp>
    </p:spTree>
    <p:extLst>
      <p:ext uri="{BB962C8B-B14F-4D97-AF65-F5344CB8AC3E}">
        <p14:creationId xmlns:p14="http://schemas.microsoft.com/office/powerpoint/2010/main" val="38974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DGEMM</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export OMP_NUM_THREADS=128</a:t>
            </a:r>
            <a:endParaRPr lang="pt-BR"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pt-BR" sz="1400" dirty="0">
              <a:latin typeface="Courier New" panose="02070309020205020404" pitchFamily="49" charset="0"/>
              <a:cs typeface="Courier New" panose="02070309020205020404" pitchFamily="49" charset="0"/>
            </a:endParaRPr>
          </a:p>
          <a:p>
            <a:pPr marL="0" indent="0">
              <a:buNone/>
            </a:pPr>
            <a:endParaRPr lang="pt-BR"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Bent Line 5">
            <a:extLst>
              <a:ext uri="{FF2B5EF4-FFF2-40B4-BE49-F238E27FC236}">
                <a16:creationId xmlns:a16="http://schemas.microsoft.com/office/drawing/2014/main" id="{7AA69344-E37F-4AB0-B2FE-E23B3E8B7E01}"/>
              </a:ext>
            </a:extLst>
          </p:cNvPr>
          <p:cNvSpPr/>
          <p:nvPr/>
        </p:nvSpPr>
        <p:spPr>
          <a:xfrm>
            <a:off x="7196548" y="4725615"/>
            <a:ext cx="4396484" cy="952500"/>
          </a:xfrm>
          <a:prstGeom prst="borderCallout2">
            <a:avLst>
              <a:gd name="adj1" fmla="val 18750"/>
              <a:gd name="adj2" fmla="val -181"/>
              <a:gd name="adj3" fmla="val 18750"/>
              <a:gd name="adj4" fmla="val -5857"/>
              <a:gd name="adj5" fmla="val 100036"/>
              <a:gd name="adj6" fmla="val -802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endParaRPr lang="en-US" sz="1600" dirty="0"/>
          </a:p>
        </p:txBody>
      </p:sp>
      <p:sp>
        <p:nvSpPr>
          <p:cNvPr id="4" name="TextBox 3">
            <a:extLst>
              <a:ext uri="{FF2B5EF4-FFF2-40B4-BE49-F238E27FC236}">
                <a16:creationId xmlns:a16="http://schemas.microsoft.com/office/drawing/2014/main" id="{8BD3012E-B6BD-4DB3-98B0-B8361B5AAC77}"/>
              </a:ext>
            </a:extLst>
          </p:cNvPr>
          <p:cNvSpPr txBox="1"/>
          <p:nvPr/>
        </p:nvSpPr>
        <p:spPr>
          <a:xfrm>
            <a:off x="7304567" y="4805916"/>
            <a:ext cx="4178596" cy="830997"/>
          </a:xfrm>
          <a:prstGeom prst="rect">
            <a:avLst/>
          </a:prstGeom>
          <a:noFill/>
        </p:spPr>
        <p:txBody>
          <a:bodyPr wrap="square" rtlCol="0">
            <a:spAutoFit/>
          </a:bodyPr>
          <a:lstStyle/>
          <a:p>
            <a:r>
              <a:rPr lang="en-US" sz="2400" dirty="0"/>
              <a:t>BLIS optimized matrix multiplication</a:t>
            </a:r>
          </a:p>
        </p:txBody>
      </p:sp>
    </p:spTree>
    <p:extLst>
      <p:ext uri="{BB962C8B-B14F-4D97-AF65-F5344CB8AC3E}">
        <p14:creationId xmlns:p14="http://schemas.microsoft.com/office/powerpoint/2010/main" val="171977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i="1" dirty="0"/>
              <a:t>HPL</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pt-BR" dirty="0"/>
              <a:t>Points</a:t>
            </a: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39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en-US" sz="4400" i="1" dirty="0"/>
              <a:t>Functions</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sz="2800" dirty="0"/>
              <a:t>Function outlining, implementation and runtime</a:t>
            </a:r>
          </a:p>
          <a:p>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714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critical</a:t>
            </a:r>
            <a:r>
              <a:rPr lang="pt-BR" dirty="0"/>
              <a:t> construct</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pt-BR" dirty="0"/>
              <a:t>#pragma omp critical[(name)]</a:t>
            </a:r>
          </a:p>
          <a:p>
            <a:r>
              <a:rPr lang="pt-BR" dirty="0"/>
              <a:t>Defines a </a:t>
            </a:r>
            <a:r>
              <a:rPr lang="pt-BR" i="1" dirty="0"/>
              <a:t>critical section</a:t>
            </a:r>
            <a:r>
              <a:rPr lang="pt-BR" dirty="0"/>
              <a:t> of code</a:t>
            </a:r>
          </a:p>
          <a:p>
            <a:r>
              <a:rPr lang="pt-BR" dirty="0"/>
              <a:t>Prevents multiple threads from updating same shared code simultaneously</a:t>
            </a: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26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omp_init_lock </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dirty="0"/>
              <a:t>Initialize a simple lock</a:t>
            </a:r>
          </a:p>
          <a:p>
            <a:r>
              <a:rPr lang="en-US" dirty="0"/>
              <a:t> After initialization, the lock is in an unlocked state.</a:t>
            </a:r>
          </a:p>
          <a:p>
            <a:r>
              <a:rPr lang="en-US" dirty="0"/>
              <a:t>The calling thread is blocked until the lock is available. </a:t>
            </a:r>
          </a:p>
          <a:p>
            <a:r>
              <a:rPr lang="pt-BR" dirty="0">
                <a:latin typeface="Courier New" panose="02070309020205020404" pitchFamily="49" charset="0"/>
                <a:cs typeface="Courier New" panose="02070309020205020404" pitchFamily="49" charset="0"/>
              </a:rPr>
              <a:t>void omp_init_lock(omp_lock_t *lock);</a:t>
            </a:r>
          </a:p>
          <a:p>
            <a:r>
              <a:rPr lang="pt-BR" dirty="0">
                <a:cs typeface="Courier New" panose="02070309020205020404" pitchFamily="49" charset="0"/>
              </a:rPr>
              <a:t>Example:</a:t>
            </a:r>
          </a:p>
          <a:p>
            <a:pPr marL="0" indent="0">
              <a:buNone/>
            </a:pPr>
            <a:r>
              <a:rPr lang="pt-BR" dirty="0">
                <a:cs typeface="Courier New" panose="02070309020205020404" pitchFamily="49" charset="0"/>
              </a:rPr>
              <a:t>	</a:t>
            </a:r>
            <a:r>
              <a:rPr lang="pt-BR" dirty="0">
                <a:latin typeface="Courier New" panose="02070309020205020404" pitchFamily="49" charset="0"/>
                <a:cs typeface="Courier New" panose="02070309020205020404" pitchFamily="49" charset="0"/>
              </a:rPr>
              <a:t> omp_lock_t lock;</a:t>
            </a:r>
          </a:p>
          <a:p>
            <a:pPr marL="0" indent="0">
              <a:buNone/>
            </a:pPr>
            <a:r>
              <a:rPr lang="pt-BR">
                <a:latin typeface="Courier New" panose="02070309020205020404" pitchFamily="49" charset="0"/>
                <a:cs typeface="Courier New" panose="02070309020205020404" pitchFamily="49" charset="0"/>
              </a:rPr>
              <a:t>	 omp_init_lock(&amp;lock);</a:t>
            </a:r>
            <a:endParaRPr lang="pt-BR" dirty="0">
              <a:cs typeface="Courier New" panose="02070309020205020404" pitchFamily="49" charset="0"/>
            </a:endParaRP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7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omp_set_lock </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dirty="0"/>
              <a:t>Wait for and set simple lock</a:t>
            </a:r>
            <a:endParaRPr lang="pt-BR" dirty="0"/>
          </a:p>
          <a:p>
            <a:r>
              <a:rPr lang="en-US" dirty="0"/>
              <a:t>Before setting a simple lock, the lock variable must be initialized by </a:t>
            </a:r>
            <a:r>
              <a:rPr lang="en-US" i="1" dirty="0" err="1"/>
              <a:t>omp_init_lock</a:t>
            </a:r>
            <a:r>
              <a:rPr lang="en-US" dirty="0"/>
              <a:t>. </a:t>
            </a:r>
          </a:p>
          <a:p>
            <a:r>
              <a:rPr lang="en-US" dirty="0"/>
              <a:t>The calling thread is blocked until the lock is available. </a:t>
            </a:r>
          </a:p>
          <a:p>
            <a:r>
              <a:rPr lang="en-US" dirty="0"/>
              <a:t>If the lock is already held by the current thread, a </a:t>
            </a:r>
            <a:r>
              <a:rPr lang="en-US" b="1" dirty="0"/>
              <a:t>deadlock</a:t>
            </a:r>
            <a:r>
              <a:rPr lang="en-US" dirty="0"/>
              <a:t> occurs.</a:t>
            </a:r>
            <a:endParaRPr lang="pt-BR" dirty="0"/>
          </a:p>
          <a:p>
            <a:r>
              <a:rPr lang="pt-BR" dirty="0">
                <a:latin typeface="Courier New" panose="02070309020205020404" pitchFamily="49" charset="0"/>
                <a:cs typeface="Courier New" panose="02070309020205020404" pitchFamily="49" charset="0"/>
              </a:rPr>
              <a:t>void omp_set_lock(omp_lock_t *lock);</a:t>
            </a:r>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5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a:t>
            </a:r>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0515600" cy="4351338"/>
          </a:xfrm>
        </p:spPr>
        <p:txBody>
          <a:bodyPr>
            <a:normAutofit/>
          </a:bodyPr>
          <a:lstStyle/>
          <a:p>
            <a:r>
              <a:rPr lang="en-US" b="0" i="0" dirty="0">
                <a:effectLst/>
                <a:latin typeface="Open Sans" panose="020B0604020202020204" pitchFamily="34" charset="0"/>
              </a:rPr>
              <a:t>OpenMP API</a:t>
            </a:r>
          </a:p>
          <a:p>
            <a:r>
              <a:rPr lang="en-US" b="0" i="1" dirty="0">
                <a:effectLst/>
                <a:latin typeface="Open Sans" panose="020B0604020202020204" pitchFamily="34" charset="0"/>
              </a:rPr>
              <a:t>The OpenMP API supports multi-platform shared-memory parallel programming in C/C++ and Fortran. The OpenMP API defines a portable, scalable model with a simple and flexible interface for developing parallel applications on platforms from the desktop to the supercomputer.</a:t>
            </a:r>
          </a:p>
          <a:p>
            <a:r>
              <a:rPr lang="en-US" dirty="0">
                <a:latin typeface="Open Sans" panose="020B0604020202020204" pitchFamily="34" charset="0"/>
              </a:rPr>
              <a:t>API is implemented as a collection of #pragma (“pragmatic") compiler directives</a:t>
            </a:r>
          </a:p>
          <a:p>
            <a:r>
              <a:rPr lang="en-US" dirty="0">
                <a:latin typeface="Open Sans" panose="020B0604020202020204" pitchFamily="34" charset="0"/>
              </a:rPr>
              <a:t>Configures how a preprocessor or compiler processes input source code. </a:t>
            </a:r>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DE49-ECB3-494B-8D89-CE468144E5A2}"/>
              </a:ext>
            </a:extLst>
          </p:cNvPr>
          <p:cNvSpPr>
            <a:spLocks noGrp="1"/>
          </p:cNvSpPr>
          <p:nvPr>
            <p:ph type="title"/>
          </p:nvPr>
        </p:nvSpPr>
        <p:spPr/>
        <p:txBody>
          <a:bodyPr/>
          <a:lstStyle/>
          <a:p>
            <a:r>
              <a:rPr lang="en-US" dirty="0"/>
              <a:t>OpenMP Syntax</a:t>
            </a:r>
          </a:p>
        </p:txBody>
      </p:sp>
      <p:sp>
        <p:nvSpPr>
          <p:cNvPr id="3" name="Content Placeholder 2">
            <a:extLst>
              <a:ext uri="{FF2B5EF4-FFF2-40B4-BE49-F238E27FC236}">
                <a16:creationId xmlns:a16="http://schemas.microsoft.com/office/drawing/2014/main" id="{811A3F66-B753-426B-9D35-EC3BD956C33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#pragma </a:t>
            </a:r>
            <a:r>
              <a:rPr lang="en-US" dirty="0" err="1">
                <a:latin typeface="Courier New" panose="02070309020205020404" pitchFamily="49" charset="0"/>
                <a:cs typeface="Courier New" panose="02070309020205020404" pitchFamily="49" charset="0"/>
              </a:rPr>
              <a:t>omp</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construct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block encapsulated by scoping operators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p:txBody>
      </p:sp>
      <p:pic>
        <p:nvPicPr>
          <p:cNvPr id="4" name="Picture 2" descr="OpenMP Logo">
            <a:extLst>
              <a:ext uri="{FF2B5EF4-FFF2-40B4-BE49-F238E27FC236}">
                <a16:creationId xmlns:a16="http://schemas.microsoft.com/office/drawing/2014/main" id="{742BA054-E049-4187-9983-5A71EF876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722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BD17-BA16-4A74-BF96-1421B225EC4E}"/>
              </a:ext>
            </a:extLst>
          </p:cNvPr>
          <p:cNvSpPr>
            <a:spLocks noGrp="1"/>
          </p:cNvSpPr>
          <p:nvPr>
            <p:ph type="title"/>
          </p:nvPr>
        </p:nvSpPr>
        <p:spPr/>
        <p:txBody>
          <a:bodyPr/>
          <a:lstStyle/>
          <a:p>
            <a:r>
              <a:rPr lang="en-US" dirty="0"/>
              <a:t>Numerical Integration (“Quadrature”)</a:t>
            </a:r>
          </a:p>
        </p:txBody>
      </p:sp>
      <p:sp>
        <p:nvSpPr>
          <p:cNvPr id="3" name="Content Placeholder 2">
            <a:extLst>
              <a:ext uri="{FF2B5EF4-FFF2-40B4-BE49-F238E27FC236}">
                <a16:creationId xmlns:a16="http://schemas.microsoft.com/office/drawing/2014/main" id="{CE0CEF77-3804-4889-BAEC-4BEDAA13BFF7}"/>
              </a:ext>
            </a:extLst>
          </p:cNvPr>
          <p:cNvSpPr>
            <a:spLocks noGrp="1"/>
          </p:cNvSpPr>
          <p:nvPr>
            <p:ph idx="1"/>
          </p:nvPr>
        </p:nvSpPr>
        <p:spPr/>
        <p:txBody>
          <a:bodyPr/>
          <a:lstStyle/>
          <a:p>
            <a:r>
              <a:rPr lang="en-US" dirty="0"/>
              <a:t>Suppose you needed to numerically integrate a function </a:t>
            </a:r>
            <a:r>
              <a:rPr lang="en-US" i="1" dirty="0"/>
              <a:t>f(x)</a:t>
            </a:r>
            <a:r>
              <a:rPr lang="en-US" dirty="0"/>
              <a:t> over a defined range [</a:t>
            </a:r>
            <a:r>
              <a:rPr lang="en-US" i="1" dirty="0" err="1"/>
              <a:t>a</a:t>
            </a:r>
            <a:r>
              <a:rPr lang="en-US" dirty="0" err="1"/>
              <a:t>,</a:t>
            </a:r>
            <a:r>
              <a:rPr lang="en-US" i="1" dirty="0" err="1"/>
              <a:t>b</a:t>
            </a:r>
            <a:r>
              <a:rPr lang="en-US" dirty="0"/>
              <a:t>], i.e.</a:t>
            </a:r>
          </a:p>
          <a:p>
            <a:endParaRPr lang="en-US" dirty="0"/>
          </a:p>
          <a:p>
            <a:pPr marL="0" indent="0">
              <a:buNone/>
            </a:pPr>
            <a:endParaRPr lang="en-US" dirty="0"/>
          </a:p>
          <a:p>
            <a:r>
              <a:rPr lang="en-US" dirty="0"/>
              <a:t>This is needed when there is no apparent analytical solution.</a:t>
            </a:r>
          </a:p>
          <a:p>
            <a:r>
              <a:rPr lang="en-US" dirty="0"/>
              <a:t>The two simplest methods are the </a:t>
            </a:r>
            <a:r>
              <a:rPr lang="en-US" i="1" dirty="0"/>
              <a:t>rectangle method </a:t>
            </a:r>
            <a:r>
              <a:rPr lang="en-US" dirty="0"/>
              <a:t>and the </a:t>
            </a:r>
            <a:r>
              <a:rPr lang="en-US" i="1" dirty="0"/>
              <a:t>trapezoid method</a:t>
            </a:r>
            <a:r>
              <a:rPr lang="en-US" dirty="0"/>
              <a:t>.  In the rectangle method, one discretizes the range [</a:t>
            </a:r>
            <a:r>
              <a:rPr lang="en-US" i="1" dirty="0" err="1"/>
              <a:t>a</a:t>
            </a:r>
            <a:r>
              <a:rPr lang="en-US" dirty="0" err="1"/>
              <a:t>,</a:t>
            </a:r>
            <a:r>
              <a:rPr lang="en-US" i="1" dirty="0" err="1"/>
              <a:t>b</a:t>
            </a:r>
            <a:r>
              <a:rPr lang="en-US" dirty="0"/>
              <a:t>] and computes the area under the function by summing the individual areas of rectangles that approximate the function f(x)</a:t>
            </a:r>
          </a:p>
        </p:txBody>
      </p:sp>
      <p:graphicFrame>
        <p:nvGraphicFramePr>
          <p:cNvPr id="6" name="Object 5">
            <a:extLst>
              <a:ext uri="{FF2B5EF4-FFF2-40B4-BE49-F238E27FC236}">
                <a16:creationId xmlns:a16="http://schemas.microsoft.com/office/drawing/2014/main" id="{54400CD4-D817-4BDB-BFB9-90215A7BE650}"/>
              </a:ext>
            </a:extLst>
          </p:cNvPr>
          <p:cNvGraphicFramePr>
            <a:graphicFrameLocks noChangeAspect="1"/>
          </p:cNvGraphicFramePr>
          <p:nvPr>
            <p:extLst>
              <p:ext uri="{D42A27DB-BD31-4B8C-83A1-F6EECF244321}">
                <p14:modId xmlns:p14="http://schemas.microsoft.com/office/powerpoint/2010/main" val="2959658798"/>
              </p:ext>
            </p:extLst>
          </p:nvPr>
        </p:nvGraphicFramePr>
        <p:xfrm>
          <a:off x="5339766" y="2559050"/>
          <a:ext cx="1512468" cy="1097280"/>
        </p:xfrm>
        <a:graphic>
          <a:graphicData uri="http://schemas.openxmlformats.org/presentationml/2006/ole">
            <mc:AlternateContent xmlns:mc="http://schemas.openxmlformats.org/markup-compatibility/2006">
              <mc:Choice xmlns:v="urn:schemas-microsoft-com:vml" Requires="v">
                <p:oleObj spid="_x0000_s1034" name="Equation" r:id="rId3" imgW="647640" imgH="469800" progId="Equation.DSMT4">
                  <p:embed/>
                </p:oleObj>
              </mc:Choice>
              <mc:Fallback>
                <p:oleObj name="Equation" r:id="rId3" imgW="647640" imgH="469800" progId="Equation.DSMT4">
                  <p:embed/>
                  <p:pic>
                    <p:nvPicPr>
                      <p:cNvPr id="0" name=""/>
                      <p:cNvPicPr/>
                      <p:nvPr/>
                    </p:nvPicPr>
                    <p:blipFill>
                      <a:blip r:embed="rId4"/>
                      <a:stretch>
                        <a:fillRect/>
                      </a:stretch>
                    </p:blipFill>
                    <p:spPr>
                      <a:xfrm>
                        <a:off x="5339766" y="2559050"/>
                        <a:ext cx="1512468" cy="1097280"/>
                      </a:xfrm>
                      <a:prstGeom prst="rect">
                        <a:avLst/>
                      </a:prstGeom>
                    </p:spPr>
                  </p:pic>
                </p:oleObj>
              </mc:Fallback>
            </mc:AlternateContent>
          </a:graphicData>
        </a:graphic>
      </p:graphicFrame>
    </p:spTree>
    <p:extLst>
      <p:ext uri="{BB962C8B-B14F-4D97-AF65-F5344CB8AC3E}">
        <p14:creationId xmlns:p14="http://schemas.microsoft.com/office/powerpoint/2010/main" val="335611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Top500 systems</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24;p20">
            <a:extLst>
              <a:ext uri="{FF2B5EF4-FFF2-40B4-BE49-F238E27FC236}">
                <a16:creationId xmlns:a16="http://schemas.microsoft.com/office/drawing/2014/main" id="{C1E57843-6980-9DA9-8A8D-48551E782D22}"/>
              </a:ext>
            </a:extLst>
          </p:cNvPr>
          <p:cNvSpPr txBox="1">
            <a:spLocks/>
          </p:cNvSpPr>
          <p:nvPr/>
        </p:nvSpPr>
        <p:spPr>
          <a:xfrm>
            <a:off x="1893733" y="1240053"/>
            <a:ext cx="9374000" cy="582455"/>
          </a:xfrm>
          <a:prstGeom prst="rect">
            <a:avLst/>
          </a:prstGeom>
        </p:spPr>
        <p:txBody>
          <a:bodyPr spcFirstLastPara="1" vert="horz" wrap="square" lIns="121900" tIns="121900" rIns="121900" bIns="12190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67" dirty="0">
                <a:solidFill>
                  <a:srgbClr val="00609C"/>
                </a:solidFill>
                <a:latin typeface="Arial"/>
                <a:ea typeface="Arial"/>
                <a:cs typeface="Arial"/>
                <a:sym typeface="Arial"/>
              </a:rPr>
              <a:t>The OpenMP Standards evolution</a:t>
            </a:r>
            <a:endParaRPr lang="en-US" dirty="0">
              <a:solidFill>
                <a:srgbClr val="232425"/>
              </a:solidFill>
              <a:latin typeface="Arial"/>
              <a:ea typeface="Arial"/>
              <a:cs typeface="Arial"/>
              <a:sym typeface="Arial"/>
            </a:endParaRPr>
          </a:p>
        </p:txBody>
      </p:sp>
      <p:pic>
        <p:nvPicPr>
          <p:cNvPr id="7" name="Google Shape;326;p20">
            <a:extLst>
              <a:ext uri="{FF2B5EF4-FFF2-40B4-BE49-F238E27FC236}">
                <a16:creationId xmlns:a16="http://schemas.microsoft.com/office/drawing/2014/main" id="{6CE6D71E-CF43-728A-B474-43D9E2CF3C61}"/>
              </a:ext>
            </a:extLst>
          </p:cNvPr>
          <p:cNvPicPr preferRelativeResize="0"/>
          <p:nvPr/>
        </p:nvPicPr>
        <p:blipFill>
          <a:blip r:embed="rId3">
            <a:alphaModFix/>
          </a:blip>
          <a:stretch>
            <a:fillRect/>
          </a:stretch>
        </p:blipFill>
        <p:spPr>
          <a:xfrm>
            <a:off x="1246327" y="1696043"/>
            <a:ext cx="10408359" cy="4883965"/>
          </a:xfrm>
          <a:prstGeom prst="rect">
            <a:avLst/>
          </a:prstGeom>
          <a:noFill/>
          <a:ln>
            <a:noFill/>
          </a:ln>
        </p:spPr>
      </p:pic>
      <p:sp>
        <p:nvSpPr>
          <p:cNvPr id="8" name="Google Shape;327;p20">
            <a:extLst>
              <a:ext uri="{FF2B5EF4-FFF2-40B4-BE49-F238E27FC236}">
                <a16:creationId xmlns:a16="http://schemas.microsoft.com/office/drawing/2014/main" id="{DC05219F-5C1A-D203-56BF-B6389A66940D}"/>
              </a:ext>
            </a:extLst>
          </p:cNvPr>
          <p:cNvSpPr/>
          <p:nvPr/>
        </p:nvSpPr>
        <p:spPr>
          <a:xfrm>
            <a:off x="2055564" y="512023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9" name="Google Shape;328;p20">
            <a:extLst>
              <a:ext uri="{FF2B5EF4-FFF2-40B4-BE49-F238E27FC236}">
                <a16:creationId xmlns:a16="http://schemas.microsoft.com/office/drawing/2014/main" id="{1F9FF544-3744-D10D-2B6C-7D3043E8BA36}"/>
              </a:ext>
            </a:extLst>
          </p:cNvPr>
          <p:cNvSpPr/>
          <p:nvPr/>
        </p:nvSpPr>
        <p:spPr>
          <a:xfrm>
            <a:off x="2477045" y="512023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0" name="Google Shape;329;p20">
            <a:extLst>
              <a:ext uri="{FF2B5EF4-FFF2-40B4-BE49-F238E27FC236}">
                <a16:creationId xmlns:a16="http://schemas.microsoft.com/office/drawing/2014/main" id="{826596A4-4313-9FC9-54BE-6C9EB509072A}"/>
              </a:ext>
            </a:extLst>
          </p:cNvPr>
          <p:cNvSpPr/>
          <p:nvPr/>
        </p:nvSpPr>
        <p:spPr>
          <a:xfrm>
            <a:off x="3288591" y="5120230"/>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1" name="Google Shape;330;p20">
            <a:extLst>
              <a:ext uri="{FF2B5EF4-FFF2-40B4-BE49-F238E27FC236}">
                <a16:creationId xmlns:a16="http://schemas.microsoft.com/office/drawing/2014/main" id="{42EC8457-5620-8EDF-13B2-A3E89DAB1D56}"/>
              </a:ext>
            </a:extLst>
          </p:cNvPr>
          <p:cNvSpPr/>
          <p:nvPr/>
        </p:nvSpPr>
        <p:spPr>
          <a:xfrm>
            <a:off x="4405112" y="5115846"/>
            <a:ext cx="342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2" name="Google Shape;331;p20">
            <a:extLst>
              <a:ext uri="{FF2B5EF4-FFF2-40B4-BE49-F238E27FC236}">
                <a16:creationId xmlns:a16="http://schemas.microsoft.com/office/drawing/2014/main" id="{859C03C9-870F-5BEF-7913-888FFB0ABD6B}"/>
              </a:ext>
            </a:extLst>
          </p:cNvPr>
          <p:cNvSpPr/>
          <p:nvPr/>
        </p:nvSpPr>
        <p:spPr>
          <a:xfrm>
            <a:off x="1690523" y="4601589"/>
            <a:ext cx="1091200" cy="265600"/>
          </a:xfrm>
          <a:prstGeom prst="wedgeRectCallout">
            <a:avLst>
              <a:gd name="adj1" fmla="val -759"/>
              <a:gd name="adj2" fmla="val 152148"/>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1.0</a:t>
            </a:r>
            <a:endParaRPr sz="2000" b="1">
              <a:solidFill>
                <a:schemeClr val="dk2"/>
              </a:solidFill>
            </a:endParaRPr>
          </a:p>
        </p:txBody>
      </p:sp>
      <p:sp>
        <p:nvSpPr>
          <p:cNvPr id="13" name="Google Shape;332;p20">
            <a:extLst>
              <a:ext uri="{FF2B5EF4-FFF2-40B4-BE49-F238E27FC236}">
                <a16:creationId xmlns:a16="http://schemas.microsoft.com/office/drawing/2014/main" id="{1464DF60-0CF3-3D20-5498-BC5FBCAC387B}"/>
              </a:ext>
            </a:extLst>
          </p:cNvPr>
          <p:cNvSpPr/>
          <p:nvPr/>
        </p:nvSpPr>
        <p:spPr>
          <a:xfrm>
            <a:off x="2477019" y="4082902"/>
            <a:ext cx="1091200" cy="265600"/>
          </a:xfrm>
          <a:prstGeom prst="wedgeRectCallout">
            <a:avLst>
              <a:gd name="adj1" fmla="val -33781"/>
              <a:gd name="adj2" fmla="val 349576"/>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14" name="Google Shape;333;p20">
            <a:extLst>
              <a:ext uri="{FF2B5EF4-FFF2-40B4-BE49-F238E27FC236}">
                <a16:creationId xmlns:a16="http://schemas.microsoft.com/office/drawing/2014/main" id="{A99B4930-8918-C19C-54EF-0B60FE20DBD3}"/>
              </a:ext>
            </a:extLst>
          </p:cNvPr>
          <p:cNvSpPr/>
          <p:nvPr/>
        </p:nvSpPr>
        <p:spPr>
          <a:xfrm>
            <a:off x="3000105" y="4601589"/>
            <a:ext cx="1091200" cy="265600"/>
          </a:xfrm>
          <a:prstGeom prst="wedgeRectCallout">
            <a:avLst>
              <a:gd name="adj1" fmla="val -6869"/>
              <a:gd name="adj2" fmla="val 155734"/>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2.0</a:t>
            </a:r>
            <a:endParaRPr sz="2000" b="1">
              <a:solidFill>
                <a:schemeClr val="dk2"/>
              </a:solidFill>
            </a:endParaRPr>
          </a:p>
        </p:txBody>
      </p:sp>
      <p:sp>
        <p:nvSpPr>
          <p:cNvPr id="15" name="Google Shape;334;p20">
            <a:extLst>
              <a:ext uri="{FF2B5EF4-FFF2-40B4-BE49-F238E27FC236}">
                <a16:creationId xmlns:a16="http://schemas.microsoft.com/office/drawing/2014/main" id="{7270C8E7-4331-CACF-4222-7AE3425F3634}"/>
              </a:ext>
            </a:extLst>
          </p:cNvPr>
          <p:cNvSpPr/>
          <p:nvPr/>
        </p:nvSpPr>
        <p:spPr>
          <a:xfrm>
            <a:off x="3797248" y="4082917"/>
            <a:ext cx="1091200" cy="265600"/>
          </a:xfrm>
          <a:prstGeom prst="wedgeRectCallout">
            <a:avLst>
              <a:gd name="adj1" fmla="val 21776"/>
              <a:gd name="adj2" fmla="val 349570"/>
            </a:avLst>
          </a:prstGeom>
          <a:solidFill>
            <a:schemeClr val="lt2"/>
          </a:solidFill>
          <a:ln>
            <a:noFill/>
          </a:ln>
        </p:spPr>
        <p:txBody>
          <a:bodyPr spcFirstLastPara="1" wrap="square" lIns="121900" tIns="60933" rIns="121900" bIns="60933" anchor="ctr" anchorCtr="0">
            <a:noAutofit/>
          </a:bodyPr>
          <a:lstStyle/>
          <a:p>
            <a:pPr algn="ctr"/>
            <a:r>
              <a:rPr lang="en" sz="1067" b="1">
                <a:solidFill>
                  <a:schemeClr val="dk2"/>
                </a:solidFill>
              </a:rPr>
              <a:t>OpenMP 2.5</a:t>
            </a:r>
            <a:endParaRPr sz="2000" b="1">
              <a:solidFill>
                <a:schemeClr val="dk2"/>
              </a:solidFill>
            </a:endParaRPr>
          </a:p>
        </p:txBody>
      </p:sp>
      <p:sp>
        <p:nvSpPr>
          <p:cNvPr id="16" name="Google Shape;335;p20">
            <a:extLst>
              <a:ext uri="{FF2B5EF4-FFF2-40B4-BE49-F238E27FC236}">
                <a16:creationId xmlns:a16="http://schemas.microsoft.com/office/drawing/2014/main" id="{5BC74F6D-3EFC-8D43-B869-959DB2DC20F0}"/>
              </a:ext>
            </a:extLst>
          </p:cNvPr>
          <p:cNvSpPr/>
          <p:nvPr/>
        </p:nvSpPr>
        <p:spPr>
          <a:xfrm>
            <a:off x="5473039" y="5147173"/>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7" name="Google Shape;336;p20">
            <a:extLst>
              <a:ext uri="{FF2B5EF4-FFF2-40B4-BE49-F238E27FC236}">
                <a16:creationId xmlns:a16="http://schemas.microsoft.com/office/drawing/2014/main" id="{B40219AB-3FBA-0FF7-B715-FAB8709F85F5}"/>
              </a:ext>
            </a:extLst>
          </p:cNvPr>
          <p:cNvSpPr/>
          <p:nvPr/>
        </p:nvSpPr>
        <p:spPr>
          <a:xfrm>
            <a:off x="4927376" y="4628531"/>
            <a:ext cx="1091200" cy="265600"/>
          </a:xfrm>
          <a:prstGeom prst="wedgeRectCallout">
            <a:avLst>
              <a:gd name="adj1" fmla="val 14951"/>
              <a:gd name="adj2" fmla="val 148562"/>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3.0</a:t>
            </a:r>
            <a:endParaRPr sz="2000" b="1">
              <a:solidFill>
                <a:schemeClr val="dk2"/>
              </a:solidFill>
            </a:endParaRPr>
          </a:p>
        </p:txBody>
      </p:sp>
      <p:sp>
        <p:nvSpPr>
          <p:cNvPr id="18" name="Google Shape;337;p20">
            <a:extLst>
              <a:ext uri="{FF2B5EF4-FFF2-40B4-BE49-F238E27FC236}">
                <a16:creationId xmlns:a16="http://schemas.microsoft.com/office/drawing/2014/main" id="{C87F729E-94B4-D2E5-B49B-67746B9BA5D1}"/>
              </a:ext>
            </a:extLst>
          </p:cNvPr>
          <p:cNvSpPr/>
          <p:nvPr/>
        </p:nvSpPr>
        <p:spPr>
          <a:xfrm>
            <a:off x="6604212" y="5135129"/>
            <a:ext cx="3428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19" name="Google Shape;338;p20">
            <a:extLst>
              <a:ext uri="{FF2B5EF4-FFF2-40B4-BE49-F238E27FC236}">
                <a16:creationId xmlns:a16="http://schemas.microsoft.com/office/drawing/2014/main" id="{50E9FC13-62F1-0169-6601-009B233561D9}"/>
              </a:ext>
            </a:extLst>
          </p:cNvPr>
          <p:cNvSpPr/>
          <p:nvPr/>
        </p:nvSpPr>
        <p:spPr>
          <a:xfrm>
            <a:off x="6058549" y="4138026"/>
            <a:ext cx="1091200" cy="265600"/>
          </a:xfrm>
          <a:prstGeom prst="wedgeRectCallout">
            <a:avLst>
              <a:gd name="adj1" fmla="val 14078"/>
              <a:gd name="adj2" fmla="val 335030"/>
            </a:avLst>
          </a:prstGeom>
          <a:solidFill>
            <a:srgbClr val="F4513A"/>
          </a:solidFill>
          <a:ln>
            <a:noFill/>
          </a:ln>
        </p:spPr>
        <p:txBody>
          <a:bodyPr spcFirstLastPara="1" wrap="square" lIns="121900" tIns="60933" rIns="121900" bIns="60933" anchor="ctr" anchorCtr="0">
            <a:noAutofit/>
          </a:bodyPr>
          <a:lstStyle/>
          <a:p>
            <a:pPr algn="ctr"/>
            <a:r>
              <a:rPr lang="en" sz="1067" b="1">
                <a:solidFill>
                  <a:schemeClr val="dk2"/>
                </a:solidFill>
              </a:rPr>
              <a:t>OpenMP 3.1</a:t>
            </a:r>
            <a:endParaRPr sz="2000" b="1">
              <a:solidFill>
                <a:schemeClr val="dk2"/>
              </a:solidFill>
            </a:endParaRPr>
          </a:p>
        </p:txBody>
      </p:sp>
      <p:sp>
        <p:nvSpPr>
          <p:cNvPr id="20" name="Google Shape;339;p20">
            <a:extLst>
              <a:ext uri="{FF2B5EF4-FFF2-40B4-BE49-F238E27FC236}">
                <a16:creationId xmlns:a16="http://schemas.microsoft.com/office/drawing/2014/main" id="{585D7486-404F-79FE-7444-028844041EFE}"/>
              </a:ext>
            </a:extLst>
          </p:cNvPr>
          <p:cNvSpPr/>
          <p:nvPr/>
        </p:nvSpPr>
        <p:spPr>
          <a:xfrm>
            <a:off x="7365891" y="5130422"/>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21" name="Google Shape;340;p20">
            <a:extLst>
              <a:ext uri="{FF2B5EF4-FFF2-40B4-BE49-F238E27FC236}">
                <a16:creationId xmlns:a16="http://schemas.microsoft.com/office/drawing/2014/main" id="{C1696547-796D-2148-F743-074F5E905FA6}"/>
              </a:ext>
            </a:extLst>
          </p:cNvPr>
          <p:cNvSpPr/>
          <p:nvPr/>
        </p:nvSpPr>
        <p:spPr>
          <a:xfrm>
            <a:off x="6991680" y="4611781"/>
            <a:ext cx="1091200" cy="265600"/>
          </a:xfrm>
          <a:prstGeom prst="wedgeRectCallout">
            <a:avLst>
              <a:gd name="adj1" fmla="val 113"/>
              <a:gd name="adj2" fmla="val 14856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4.0</a:t>
            </a:r>
            <a:endParaRPr sz="2000" b="1">
              <a:solidFill>
                <a:schemeClr val="dk2"/>
              </a:solidFill>
            </a:endParaRPr>
          </a:p>
        </p:txBody>
      </p:sp>
      <p:sp>
        <p:nvSpPr>
          <p:cNvPr id="22" name="Google Shape;341;p20">
            <a:extLst>
              <a:ext uri="{FF2B5EF4-FFF2-40B4-BE49-F238E27FC236}">
                <a16:creationId xmlns:a16="http://schemas.microsoft.com/office/drawing/2014/main" id="{60A32DCE-8CB2-E470-B252-20217C413A1A}"/>
              </a:ext>
            </a:extLst>
          </p:cNvPr>
          <p:cNvSpPr/>
          <p:nvPr/>
        </p:nvSpPr>
        <p:spPr>
          <a:xfrm>
            <a:off x="8110439" y="5147841"/>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23" name="Google Shape;342;p20">
            <a:extLst>
              <a:ext uri="{FF2B5EF4-FFF2-40B4-BE49-F238E27FC236}">
                <a16:creationId xmlns:a16="http://schemas.microsoft.com/office/drawing/2014/main" id="{06B82123-C144-0815-01FF-DA84E67974FB}"/>
              </a:ext>
            </a:extLst>
          </p:cNvPr>
          <p:cNvSpPr/>
          <p:nvPr/>
        </p:nvSpPr>
        <p:spPr>
          <a:xfrm>
            <a:off x="7821953" y="4160897"/>
            <a:ext cx="1091200" cy="265600"/>
          </a:xfrm>
          <a:prstGeom prst="wedgeRectCallout">
            <a:avLst>
              <a:gd name="adj1" fmla="val -7742"/>
              <a:gd name="adj2" fmla="val 324273"/>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4.5</a:t>
            </a:r>
            <a:endParaRPr sz="2000" b="1">
              <a:solidFill>
                <a:schemeClr val="dk2"/>
              </a:solidFill>
            </a:endParaRPr>
          </a:p>
        </p:txBody>
      </p:sp>
      <p:sp>
        <p:nvSpPr>
          <p:cNvPr id="24" name="Google Shape;343;p20">
            <a:extLst>
              <a:ext uri="{FF2B5EF4-FFF2-40B4-BE49-F238E27FC236}">
                <a16:creationId xmlns:a16="http://schemas.microsoft.com/office/drawing/2014/main" id="{9AC6C112-72D1-4753-212D-FE8D659B2A24}"/>
              </a:ext>
            </a:extLst>
          </p:cNvPr>
          <p:cNvSpPr/>
          <p:nvPr/>
        </p:nvSpPr>
        <p:spPr>
          <a:xfrm>
            <a:off x="8524127" y="4615043"/>
            <a:ext cx="1091200" cy="265600"/>
          </a:xfrm>
          <a:prstGeom prst="wedgeRectCallout">
            <a:avLst>
              <a:gd name="adj1" fmla="val 28504"/>
              <a:gd name="adj2" fmla="val 149949"/>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5.0</a:t>
            </a:r>
            <a:endParaRPr sz="2000" b="1">
              <a:solidFill>
                <a:schemeClr val="dk2"/>
              </a:solidFill>
            </a:endParaRPr>
          </a:p>
        </p:txBody>
      </p:sp>
      <p:sp>
        <p:nvSpPr>
          <p:cNvPr id="25" name="Google Shape;344;p20">
            <a:extLst>
              <a:ext uri="{FF2B5EF4-FFF2-40B4-BE49-F238E27FC236}">
                <a16:creationId xmlns:a16="http://schemas.microsoft.com/office/drawing/2014/main" id="{1112DE43-4506-806A-2D2C-35D57EFBD8EB}"/>
              </a:ext>
            </a:extLst>
          </p:cNvPr>
          <p:cNvSpPr/>
          <p:nvPr/>
        </p:nvSpPr>
        <p:spPr>
          <a:xfrm>
            <a:off x="1661631" y="6481897"/>
            <a:ext cx="3216800" cy="276400"/>
          </a:xfrm>
          <a:prstGeom prst="roundRect">
            <a:avLst>
              <a:gd name="adj" fmla="val 16667"/>
            </a:avLst>
          </a:prstGeom>
          <a:solidFill>
            <a:srgbClr val="0BD0D9">
              <a:alpha val="57650"/>
            </a:srgbClr>
          </a:solidFill>
          <a:ln>
            <a:noFill/>
          </a:ln>
        </p:spPr>
        <p:txBody>
          <a:bodyPr spcFirstLastPara="1" wrap="square" lIns="121900" tIns="60933" rIns="121900" bIns="60933" anchor="ctr" anchorCtr="0">
            <a:noAutofit/>
          </a:bodyPr>
          <a:lstStyle/>
          <a:p>
            <a:pPr algn="ctr"/>
            <a:r>
              <a:rPr lang="en" sz="1333" b="1">
                <a:solidFill>
                  <a:schemeClr val="dk2"/>
                </a:solidFill>
                <a:latin typeface="Arial"/>
                <a:ea typeface="Arial"/>
                <a:cs typeface="Arial"/>
                <a:sym typeface="Arial"/>
              </a:rPr>
              <a:t>Parallel regions</a:t>
            </a:r>
            <a:endParaRPr sz="2400">
              <a:solidFill>
                <a:schemeClr val="dk2"/>
              </a:solidFill>
            </a:endParaRPr>
          </a:p>
        </p:txBody>
      </p:sp>
      <p:sp>
        <p:nvSpPr>
          <p:cNvPr id="26" name="Google Shape;345;p20">
            <a:extLst>
              <a:ext uri="{FF2B5EF4-FFF2-40B4-BE49-F238E27FC236}">
                <a16:creationId xmlns:a16="http://schemas.microsoft.com/office/drawing/2014/main" id="{5637CE58-D2E9-0EA3-09B5-F74363FCA9C6}"/>
              </a:ext>
            </a:extLst>
          </p:cNvPr>
          <p:cNvSpPr/>
          <p:nvPr/>
        </p:nvSpPr>
        <p:spPr>
          <a:xfrm>
            <a:off x="5479136" y="6481897"/>
            <a:ext cx="2203200" cy="276400"/>
          </a:xfrm>
          <a:prstGeom prst="roundRect">
            <a:avLst>
              <a:gd name="adj" fmla="val 16667"/>
            </a:avLst>
          </a:prstGeom>
          <a:solidFill>
            <a:srgbClr val="C00000">
              <a:alpha val="57650"/>
            </a:srgbClr>
          </a:solidFill>
          <a:ln>
            <a:noFill/>
          </a:ln>
        </p:spPr>
        <p:txBody>
          <a:bodyPr spcFirstLastPara="1" wrap="square" lIns="121900" tIns="60933" rIns="121900" bIns="60933" anchor="ctr" anchorCtr="0">
            <a:noAutofit/>
          </a:bodyPr>
          <a:lstStyle/>
          <a:p>
            <a:pPr algn="ctr"/>
            <a:r>
              <a:rPr lang="en" sz="1333" b="1">
                <a:solidFill>
                  <a:schemeClr val="lt1"/>
                </a:solidFill>
                <a:latin typeface="Arial"/>
                <a:ea typeface="Arial"/>
                <a:cs typeface="Arial"/>
                <a:sym typeface="Arial"/>
              </a:rPr>
              <a:t>Tasking</a:t>
            </a:r>
            <a:endParaRPr sz="2400"/>
          </a:p>
        </p:txBody>
      </p:sp>
      <p:sp>
        <p:nvSpPr>
          <p:cNvPr id="27" name="Google Shape;346;p20">
            <a:extLst>
              <a:ext uri="{FF2B5EF4-FFF2-40B4-BE49-F238E27FC236}">
                <a16:creationId xmlns:a16="http://schemas.microsoft.com/office/drawing/2014/main" id="{635274EE-D2D5-13C9-3B3C-FAEC5558E7A0}"/>
              </a:ext>
            </a:extLst>
          </p:cNvPr>
          <p:cNvSpPr/>
          <p:nvPr/>
        </p:nvSpPr>
        <p:spPr>
          <a:xfrm>
            <a:off x="8076103" y="6481897"/>
            <a:ext cx="29412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r>
              <a:rPr lang="en" sz="1333" b="1">
                <a:solidFill>
                  <a:schemeClr val="lt1"/>
                </a:solidFill>
                <a:latin typeface="Arial"/>
                <a:ea typeface="Arial"/>
                <a:cs typeface="Arial"/>
                <a:sym typeface="Arial"/>
              </a:rPr>
              <a:t>Device offloading / SIMD</a:t>
            </a:r>
            <a:endParaRPr sz="2400"/>
          </a:p>
        </p:txBody>
      </p:sp>
      <p:sp>
        <p:nvSpPr>
          <p:cNvPr id="28" name="Google Shape;347;p20">
            <a:extLst>
              <a:ext uri="{FF2B5EF4-FFF2-40B4-BE49-F238E27FC236}">
                <a16:creationId xmlns:a16="http://schemas.microsoft.com/office/drawing/2014/main" id="{2AFF01F8-AB12-E595-2FE9-2F6697E32FF0}"/>
              </a:ext>
            </a:extLst>
          </p:cNvPr>
          <p:cNvSpPr/>
          <p:nvPr/>
        </p:nvSpPr>
        <p:spPr>
          <a:xfrm>
            <a:off x="9202639" y="5147174"/>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29" name="Google Shape;348;p20">
            <a:extLst>
              <a:ext uri="{FF2B5EF4-FFF2-40B4-BE49-F238E27FC236}">
                <a16:creationId xmlns:a16="http://schemas.microsoft.com/office/drawing/2014/main" id="{B0F86133-A113-DB2C-0FD8-FF1FACDB5A8A}"/>
              </a:ext>
            </a:extLst>
          </p:cNvPr>
          <p:cNvSpPr/>
          <p:nvPr/>
        </p:nvSpPr>
        <p:spPr>
          <a:xfrm>
            <a:off x="9165527" y="4160910"/>
            <a:ext cx="1091200" cy="265600"/>
          </a:xfrm>
          <a:prstGeom prst="wedgeRectCallout">
            <a:avLst>
              <a:gd name="adj1" fmla="val 43922"/>
              <a:gd name="adj2" fmla="val 327560"/>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5.1</a:t>
            </a:r>
            <a:endParaRPr sz="2000" b="1">
              <a:solidFill>
                <a:schemeClr val="dk2"/>
              </a:solidFill>
            </a:endParaRPr>
          </a:p>
        </p:txBody>
      </p:sp>
      <p:sp>
        <p:nvSpPr>
          <p:cNvPr id="30" name="Google Shape;349;p20">
            <a:extLst>
              <a:ext uri="{FF2B5EF4-FFF2-40B4-BE49-F238E27FC236}">
                <a16:creationId xmlns:a16="http://schemas.microsoft.com/office/drawing/2014/main" id="{3DE45E08-8A5E-F7C3-ABC2-E63F3AEC183A}"/>
              </a:ext>
            </a:extLst>
          </p:cNvPr>
          <p:cNvSpPr/>
          <p:nvPr/>
        </p:nvSpPr>
        <p:spPr>
          <a:xfrm>
            <a:off x="10078939" y="5160674"/>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
        <p:nvSpPr>
          <p:cNvPr id="31" name="Google Shape;350;p20">
            <a:extLst>
              <a:ext uri="{FF2B5EF4-FFF2-40B4-BE49-F238E27FC236}">
                <a16:creationId xmlns:a16="http://schemas.microsoft.com/office/drawing/2014/main" id="{9ACABBF7-86EB-2DB9-47C2-768D39BDCC39}"/>
              </a:ext>
            </a:extLst>
          </p:cNvPr>
          <p:cNvSpPr/>
          <p:nvPr/>
        </p:nvSpPr>
        <p:spPr>
          <a:xfrm>
            <a:off x="10200527" y="4615043"/>
            <a:ext cx="1091200" cy="265600"/>
          </a:xfrm>
          <a:prstGeom prst="wedgeRectCallout">
            <a:avLst>
              <a:gd name="adj1" fmla="val -3952"/>
              <a:gd name="adj2" fmla="val 155384"/>
            </a:avLst>
          </a:prstGeom>
          <a:solidFill>
            <a:schemeClr val="accent6"/>
          </a:solidFill>
          <a:ln>
            <a:noFill/>
          </a:ln>
        </p:spPr>
        <p:txBody>
          <a:bodyPr spcFirstLastPara="1" wrap="square" lIns="121900" tIns="60933" rIns="121900" bIns="60933" anchor="ctr" anchorCtr="0">
            <a:noAutofit/>
          </a:bodyPr>
          <a:lstStyle/>
          <a:p>
            <a:pPr algn="ctr"/>
            <a:r>
              <a:rPr lang="en" sz="1067" b="1">
                <a:solidFill>
                  <a:schemeClr val="dk2"/>
                </a:solidFill>
              </a:rPr>
              <a:t>OpenMP 5.2</a:t>
            </a:r>
            <a:endParaRPr sz="2000" b="1">
              <a:solidFill>
                <a:schemeClr val="dk2"/>
              </a:solidFill>
            </a:endParaRPr>
          </a:p>
        </p:txBody>
      </p:sp>
      <p:sp>
        <p:nvSpPr>
          <p:cNvPr id="32" name="Google Shape;351;p20">
            <a:extLst>
              <a:ext uri="{FF2B5EF4-FFF2-40B4-BE49-F238E27FC236}">
                <a16:creationId xmlns:a16="http://schemas.microsoft.com/office/drawing/2014/main" id="{C4F0CDA8-8C73-3093-05C5-4DA90BCCFF96}"/>
              </a:ext>
            </a:extLst>
          </p:cNvPr>
          <p:cNvSpPr/>
          <p:nvPr/>
        </p:nvSpPr>
        <p:spPr>
          <a:xfrm>
            <a:off x="10526605" y="5160674"/>
            <a:ext cx="342800" cy="276400"/>
          </a:xfrm>
          <a:prstGeom prst="roundRect">
            <a:avLst>
              <a:gd name="adj" fmla="val 16667"/>
            </a:avLst>
          </a:prstGeom>
          <a:solidFill>
            <a:schemeClr val="accent6">
              <a:alpha val="57650"/>
            </a:schemeClr>
          </a:solidFill>
          <a:ln>
            <a:noFill/>
          </a:ln>
        </p:spPr>
        <p:txBody>
          <a:bodyPr spcFirstLastPara="1" wrap="square" lIns="121900" tIns="60933" rIns="121900" bIns="60933" anchor="ctr" anchorCtr="0">
            <a:noAutofit/>
          </a:bodyPr>
          <a:lstStyle/>
          <a:p>
            <a:pPr algn="ctr"/>
            <a:endParaRPr sz="1333">
              <a:solidFill>
                <a:schemeClr val="lt1"/>
              </a:solidFill>
              <a:latin typeface="Arial"/>
              <a:ea typeface="Arial"/>
              <a:cs typeface="Arial"/>
              <a:sym typeface="Arial"/>
            </a:endParaRPr>
          </a:p>
        </p:txBody>
      </p:sp>
    </p:spTree>
    <p:extLst>
      <p:ext uri="{BB962C8B-B14F-4D97-AF65-F5344CB8AC3E}">
        <p14:creationId xmlns:p14="http://schemas.microsoft.com/office/powerpoint/2010/main" val="975308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3489-90F4-44D6-B8A2-EC8220EEE60B}"/>
              </a:ext>
            </a:extLst>
          </p:cNvPr>
          <p:cNvSpPr>
            <a:spLocks noGrp="1"/>
          </p:cNvSpPr>
          <p:nvPr>
            <p:ph type="title"/>
          </p:nvPr>
        </p:nvSpPr>
        <p:spPr/>
        <p:txBody>
          <a:bodyPr/>
          <a:lstStyle/>
          <a:p>
            <a:r>
              <a:rPr lang="en-US" dirty="0"/>
              <a:t>Rectangle Method</a:t>
            </a:r>
          </a:p>
        </p:txBody>
      </p:sp>
      <p:sp>
        <p:nvSpPr>
          <p:cNvPr id="3" name="Content Placeholder 2">
            <a:extLst>
              <a:ext uri="{FF2B5EF4-FFF2-40B4-BE49-F238E27FC236}">
                <a16:creationId xmlns:a16="http://schemas.microsoft.com/office/drawing/2014/main" id="{EA0BE331-7B45-4884-8856-A80887F9769C}"/>
              </a:ext>
            </a:extLst>
          </p:cNvPr>
          <p:cNvSpPr>
            <a:spLocks noGrp="1"/>
          </p:cNvSpPr>
          <p:nvPr>
            <p:ph idx="1"/>
          </p:nvPr>
        </p:nvSpPr>
        <p:spPr>
          <a:xfrm>
            <a:off x="7493000" y="1825625"/>
            <a:ext cx="3860800" cy="3355975"/>
          </a:xfrm>
        </p:spPr>
        <p:txBody>
          <a:bodyPr/>
          <a:lstStyle/>
          <a:p>
            <a:r>
              <a:rPr lang="en-US" dirty="0"/>
              <a:t>Summation over all rectangles</a:t>
            </a:r>
          </a:p>
          <a:p>
            <a:r>
              <a:rPr lang="en-US" dirty="0"/>
              <a:t>Area of each rectangle is </a:t>
            </a:r>
            <a:r>
              <a:rPr lang="en-US" i="1" dirty="0"/>
              <a:t>A = </a:t>
            </a:r>
            <a:r>
              <a:rPr lang="en-US" i="1" dirty="0" err="1"/>
              <a:t>wh</a:t>
            </a:r>
            <a:endParaRPr lang="en-US" i="1" dirty="0"/>
          </a:p>
          <a:p>
            <a:r>
              <a:rPr lang="en-US" i="1" dirty="0"/>
              <a:t>w = </a:t>
            </a:r>
            <a:r>
              <a:rPr lang="el-GR" i="1" dirty="0"/>
              <a:t>Δ</a:t>
            </a:r>
            <a:r>
              <a:rPr lang="en-US" i="1" dirty="0"/>
              <a:t>x</a:t>
            </a:r>
          </a:p>
          <a:p>
            <a:r>
              <a:rPr lang="en-US" i="1" dirty="0"/>
              <a:t>h =</a:t>
            </a:r>
            <a:endParaRPr lang="en-US" dirty="0"/>
          </a:p>
        </p:txBody>
      </p:sp>
      <p:sp>
        <p:nvSpPr>
          <p:cNvPr id="5" name="Rectangle 3">
            <a:extLst>
              <a:ext uri="{FF2B5EF4-FFF2-40B4-BE49-F238E27FC236}">
                <a16:creationId xmlns:a16="http://schemas.microsoft.com/office/drawing/2014/main" id="{9AD96C70-AA03-4EE7-808A-2F195C249C3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0DC56BFF-FD39-4FD6-8AED-1F43DA738B0D}"/>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pic>
        <p:nvPicPr>
          <p:cNvPr id="27650" name="Picture 1">
            <a:extLst>
              <a:ext uri="{FF2B5EF4-FFF2-40B4-BE49-F238E27FC236}">
                <a16:creationId xmlns:a16="http://schemas.microsoft.com/office/drawing/2014/main" id="{95DCAB4D-2F87-441A-82E6-46BF8FA17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968449"/>
            <a:ext cx="6303394" cy="2560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A7D9CA8B-8BF2-4CA8-B476-0E8017E5A3EE}"/>
              </a:ext>
            </a:extLst>
          </p:cNvPr>
          <p:cNvGraphicFramePr>
            <a:graphicFrameLocks noChangeAspect="1"/>
          </p:cNvGraphicFramePr>
          <p:nvPr>
            <p:extLst>
              <p:ext uri="{D42A27DB-BD31-4B8C-83A1-F6EECF244321}">
                <p14:modId xmlns:p14="http://schemas.microsoft.com/office/powerpoint/2010/main" val="3915902293"/>
              </p:ext>
            </p:extLst>
          </p:nvPr>
        </p:nvGraphicFramePr>
        <p:xfrm>
          <a:off x="8239224" y="3881078"/>
          <a:ext cx="1694330" cy="914400"/>
        </p:xfrm>
        <a:graphic>
          <a:graphicData uri="http://schemas.openxmlformats.org/presentationml/2006/ole">
            <mc:AlternateContent xmlns:mc="http://schemas.openxmlformats.org/markup-compatibility/2006">
              <mc:Choice xmlns:v="urn:schemas-microsoft-com:vml" Requires="v">
                <p:oleObj spid="_x0000_s2058" name="Equation" r:id="rId4" imgW="799920" imgH="431640" progId="Equation.DSMT4">
                  <p:embed/>
                </p:oleObj>
              </mc:Choice>
              <mc:Fallback>
                <p:oleObj name="Equation" r:id="rId4" imgW="799920" imgH="431640" progId="Equation.DSMT4">
                  <p:embed/>
                  <p:pic>
                    <p:nvPicPr>
                      <p:cNvPr id="0" name=""/>
                      <p:cNvPicPr/>
                      <p:nvPr/>
                    </p:nvPicPr>
                    <p:blipFill>
                      <a:blip r:embed="rId5"/>
                      <a:stretch>
                        <a:fillRect/>
                      </a:stretch>
                    </p:blipFill>
                    <p:spPr>
                      <a:xfrm>
                        <a:off x="8239224" y="3881078"/>
                        <a:ext cx="1694330" cy="914400"/>
                      </a:xfrm>
                      <a:prstGeom prst="rect">
                        <a:avLst/>
                      </a:prstGeom>
                    </p:spPr>
                  </p:pic>
                </p:oleObj>
              </mc:Fallback>
            </mc:AlternateContent>
          </a:graphicData>
        </a:graphic>
      </p:graphicFrame>
      <p:sp>
        <p:nvSpPr>
          <p:cNvPr id="10" name="Content Placeholder 2">
            <a:extLst>
              <a:ext uri="{FF2B5EF4-FFF2-40B4-BE49-F238E27FC236}">
                <a16:creationId xmlns:a16="http://schemas.microsoft.com/office/drawing/2014/main" id="{187C0405-25ED-412C-9058-AEC514A29FF4}"/>
              </a:ext>
            </a:extLst>
          </p:cNvPr>
          <p:cNvSpPr txBox="1">
            <a:spLocks/>
          </p:cNvSpPr>
          <p:nvPr/>
        </p:nvSpPr>
        <p:spPr>
          <a:xfrm>
            <a:off x="838199" y="4690702"/>
            <a:ext cx="10515600" cy="13255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First, divide the range [</a:t>
            </a:r>
            <a:r>
              <a:rPr lang="en-US" i="1" dirty="0" err="1"/>
              <a:t>a</a:t>
            </a:r>
            <a:r>
              <a:rPr lang="en-US" dirty="0" err="1"/>
              <a:t>,</a:t>
            </a:r>
            <a:r>
              <a:rPr lang="en-US" i="1" dirty="0" err="1"/>
              <a:t>b</a:t>
            </a:r>
            <a:r>
              <a:rPr lang="en-US" dirty="0"/>
              <a:t>] into </a:t>
            </a:r>
            <a:r>
              <a:rPr lang="en-US" i="1" dirty="0"/>
              <a:t>N</a:t>
            </a:r>
            <a:r>
              <a:rPr lang="en-US" dirty="0"/>
              <a:t> intervals on the x-axis, delineated by points, </a:t>
            </a:r>
            <a:r>
              <a:rPr lang="en-US" i="1" dirty="0"/>
              <a:t>x</a:t>
            </a:r>
            <a:r>
              <a:rPr lang="en-US" i="1" baseline="-25000" dirty="0"/>
              <a:t>1</a:t>
            </a:r>
            <a:r>
              <a:rPr lang="en-US" dirty="0"/>
              <a:t>, </a:t>
            </a:r>
            <a:r>
              <a:rPr lang="en-US" i="1" dirty="0"/>
              <a:t>x</a:t>
            </a:r>
            <a:r>
              <a:rPr lang="en-US" i="1" baseline="-25000" dirty="0"/>
              <a:t>2</a:t>
            </a:r>
            <a:r>
              <a:rPr lang="en-US" dirty="0"/>
              <a:t>, </a:t>
            </a:r>
            <a:r>
              <a:rPr lang="en-US" i="1" dirty="0"/>
              <a:t>x</a:t>
            </a:r>
            <a:r>
              <a:rPr lang="en-US" i="1" baseline="-25000" dirty="0"/>
              <a:t>3</a:t>
            </a:r>
            <a:r>
              <a:rPr lang="en-US" dirty="0"/>
              <a:t>, …, </a:t>
            </a:r>
            <a:r>
              <a:rPr lang="en-US" i="1" dirty="0"/>
              <a:t>x</a:t>
            </a:r>
            <a:r>
              <a:rPr lang="en-US" i="1" baseline="-25000" dirty="0"/>
              <a:t>N+1</a:t>
            </a:r>
            <a:endParaRPr lang="en-US" dirty="0"/>
          </a:p>
          <a:p>
            <a:r>
              <a:rPr lang="en-US" dirty="0"/>
              <a:t>Evaluate the function </a:t>
            </a:r>
            <a:r>
              <a:rPr lang="en-US" i="1" dirty="0"/>
              <a:t>f(x)</a:t>
            </a:r>
            <a:r>
              <a:rPr lang="en-US" dirty="0"/>
              <a:t> at the midpoint of </a:t>
            </a:r>
            <a:r>
              <a:rPr lang="en-US" i="1" dirty="0"/>
              <a:t>x</a:t>
            </a:r>
            <a:r>
              <a:rPr lang="en-US" i="1" baseline="-25000" dirty="0"/>
              <a:t>i</a:t>
            </a:r>
            <a:r>
              <a:rPr lang="en-US" dirty="0"/>
              <a:t> and </a:t>
            </a:r>
            <a:r>
              <a:rPr lang="en-US" i="1" dirty="0"/>
              <a:t>x</a:t>
            </a:r>
            <a:r>
              <a:rPr lang="en-US" i="1" baseline="-25000" dirty="0"/>
              <a:t>i+1 </a:t>
            </a:r>
            <a:r>
              <a:rPr lang="en-US" dirty="0"/>
              <a:t>to compute the height </a:t>
            </a:r>
            <a:r>
              <a:rPr lang="en-US" i="1" dirty="0"/>
              <a:t>h </a:t>
            </a:r>
            <a:r>
              <a:rPr lang="en-US" dirty="0"/>
              <a:t>of each rectangle in the interval </a:t>
            </a:r>
            <a:r>
              <a:rPr lang="en-US" i="1" dirty="0"/>
              <a:t>x</a:t>
            </a:r>
            <a:r>
              <a:rPr lang="en-US" i="1" baseline="-25000" dirty="0"/>
              <a:t>i</a:t>
            </a:r>
            <a:r>
              <a:rPr lang="en-US" i="1" dirty="0"/>
              <a:t> </a:t>
            </a:r>
            <a:r>
              <a:rPr lang="en-US" dirty="0"/>
              <a:t>and </a:t>
            </a:r>
            <a:r>
              <a:rPr lang="en-US" i="1" dirty="0"/>
              <a:t>x</a:t>
            </a:r>
            <a:r>
              <a:rPr lang="en-US" i="1" baseline="-25000" dirty="0"/>
              <a:t>i+1</a:t>
            </a:r>
            <a:endParaRPr lang="en-US" i="1" dirty="0"/>
          </a:p>
        </p:txBody>
      </p:sp>
    </p:spTree>
    <p:extLst>
      <p:ext uri="{BB962C8B-B14F-4D97-AF65-F5344CB8AC3E}">
        <p14:creationId xmlns:p14="http://schemas.microsoft.com/office/powerpoint/2010/main" val="3884006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3489-90F4-44D6-B8A2-EC8220EEE60B}"/>
              </a:ext>
            </a:extLst>
          </p:cNvPr>
          <p:cNvSpPr>
            <a:spLocks noGrp="1"/>
          </p:cNvSpPr>
          <p:nvPr>
            <p:ph type="title"/>
          </p:nvPr>
        </p:nvSpPr>
        <p:spPr/>
        <p:txBody>
          <a:bodyPr/>
          <a:lstStyle/>
          <a:p>
            <a:r>
              <a:rPr lang="en-US" dirty="0"/>
              <a:t>Trapezoid  Method</a:t>
            </a:r>
          </a:p>
        </p:txBody>
      </p:sp>
      <p:sp>
        <p:nvSpPr>
          <p:cNvPr id="3" name="Content Placeholder 2">
            <a:extLst>
              <a:ext uri="{FF2B5EF4-FFF2-40B4-BE49-F238E27FC236}">
                <a16:creationId xmlns:a16="http://schemas.microsoft.com/office/drawing/2014/main" id="{EA0BE331-7B45-4884-8856-A80887F9769C}"/>
              </a:ext>
            </a:extLst>
          </p:cNvPr>
          <p:cNvSpPr>
            <a:spLocks noGrp="1"/>
          </p:cNvSpPr>
          <p:nvPr>
            <p:ph idx="1"/>
          </p:nvPr>
        </p:nvSpPr>
        <p:spPr>
          <a:xfrm>
            <a:off x="7493000" y="1825625"/>
            <a:ext cx="3283155" cy="4190640"/>
          </a:xfrm>
        </p:spPr>
        <p:txBody>
          <a:bodyPr>
            <a:normAutofit lnSpcReduction="10000"/>
          </a:bodyPr>
          <a:lstStyle/>
          <a:p>
            <a:r>
              <a:rPr lang="en-US" dirty="0"/>
              <a:t>Summation over all trapezoids</a:t>
            </a:r>
          </a:p>
          <a:p>
            <a:r>
              <a:rPr lang="en-US" dirty="0"/>
              <a:t>Area of a trapezoid is </a:t>
            </a:r>
            <a:r>
              <a:rPr lang="en-US" i="1" dirty="0"/>
              <a:t>A = </a:t>
            </a:r>
          </a:p>
          <a:p>
            <a:endParaRPr lang="en-US" i="1" dirty="0"/>
          </a:p>
          <a:p>
            <a:r>
              <a:rPr lang="en-US" dirty="0"/>
              <a:t>where </a:t>
            </a:r>
            <a:r>
              <a:rPr lang="en-US" i="1" dirty="0"/>
              <a:t>a</a:t>
            </a:r>
            <a:r>
              <a:rPr lang="en-US" dirty="0"/>
              <a:t>, </a:t>
            </a:r>
            <a:r>
              <a:rPr lang="en-US" i="1" dirty="0"/>
              <a:t>b</a:t>
            </a:r>
            <a:r>
              <a:rPr lang="en-US" dirty="0"/>
              <a:t> (not to be confused with the domain interval values), and </a:t>
            </a:r>
            <a:r>
              <a:rPr lang="en-US" i="1" dirty="0"/>
              <a:t>h</a:t>
            </a:r>
            <a:r>
              <a:rPr lang="en-US" dirty="0"/>
              <a:t> are defined as</a:t>
            </a:r>
          </a:p>
          <a:p>
            <a:pPr marL="0" indent="0">
              <a:buNone/>
            </a:pPr>
            <a:endParaRPr lang="en-US" i="1" dirty="0"/>
          </a:p>
          <a:p>
            <a:pPr marL="0" indent="0">
              <a:buNone/>
            </a:pPr>
            <a:endParaRPr lang="en-US" dirty="0"/>
          </a:p>
        </p:txBody>
      </p:sp>
      <p:sp>
        <p:nvSpPr>
          <p:cNvPr id="5" name="Rectangle 3">
            <a:extLst>
              <a:ext uri="{FF2B5EF4-FFF2-40B4-BE49-F238E27FC236}">
                <a16:creationId xmlns:a16="http://schemas.microsoft.com/office/drawing/2014/main" id="{9AD96C70-AA03-4EE7-808A-2F195C249C3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0DC56BFF-FD39-4FD6-8AED-1F43DA738B0D}"/>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0ECC5C4-452F-4384-8941-AC12F5B7A3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195" y="1568407"/>
            <a:ext cx="6292347" cy="2560320"/>
          </a:xfrm>
          <a:prstGeom prst="rect">
            <a:avLst/>
          </a:prstGeom>
          <a:noFill/>
          <a:ln>
            <a:noFill/>
          </a:ln>
        </p:spPr>
      </p:pic>
      <p:graphicFrame>
        <p:nvGraphicFramePr>
          <p:cNvPr id="4" name="Object 3">
            <a:extLst>
              <a:ext uri="{FF2B5EF4-FFF2-40B4-BE49-F238E27FC236}">
                <a16:creationId xmlns:a16="http://schemas.microsoft.com/office/drawing/2014/main" id="{B78501CA-72B3-4AAD-ACD3-BF6A97F643A3}"/>
              </a:ext>
            </a:extLst>
          </p:cNvPr>
          <p:cNvGraphicFramePr>
            <a:graphicFrameLocks noChangeAspect="1"/>
          </p:cNvGraphicFramePr>
          <p:nvPr>
            <p:extLst>
              <p:ext uri="{D42A27DB-BD31-4B8C-83A1-F6EECF244321}">
                <p14:modId xmlns:p14="http://schemas.microsoft.com/office/powerpoint/2010/main" val="1115075465"/>
              </p:ext>
            </p:extLst>
          </p:nvPr>
        </p:nvGraphicFramePr>
        <p:xfrm>
          <a:off x="8639202" y="2848567"/>
          <a:ext cx="955694" cy="822960"/>
        </p:xfrm>
        <a:graphic>
          <a:graphicData uri="http://schemas.openxmlformats.org/presentationml/2006/ole">
            <mc:AlternateContent xmlns:mc="http://schemas.openxmlformats.org/markup-compatibility/2006">
              <mc:Choice xmlns:v="urn:schemas-microsoft-com:vml" Requires="v">
                <p:oleObj spid="_x0000_s3082" name="Equation" r:id="rId4" imgW="457200" imgH="393480" progId="Equation.DSMT4">
                  <p:embed/>
                </p:oleObj>
              </mc:Choice>
              <mc:Fallback>
                <p:oleObj name="Equation" r:id="rId4" imgW="457200" imgH="393480" progId="Equation.DSMT4">
                  <p:embed/>
                  <p:pic>
                    <p:nvPicPr>
                      <p:cNvPr id="0" name=""/>
                      <p:cNvPicPr/>
                      <p:nvPr/>
                    </p:nvPicPr>
                    <p:blipFill>
                      <a:blip r:embed="rId5"/>
                      <a:stretch>
                        <a:fillRect/>
                      </a:stretch>
                    </p:blipFill>
                    <p:spPr>
                      <a:xfrm>
                        <a:off x="8639202" y="2848567"/>
                        <a:ext cx="955694" cy="822960"/>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4FB54616-D76D-4186-BCB2-44554D8879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415640" y="3535680"/>
            <a:ext cx="1659106" cy="3291840"/>
          </a:xfrm>
          <a:prstGeom prst="rect">
            <a:avLst/>
          </a:prstGeom>
          <a:noFill/>
          <a:ln>
            <a:noFill/>
          </a:ln>
        </p:spPr>
      </p:pic>
    </p:spTree>
    <p:extLst>
      <p:ext uri="{BB962C8B-B14F-4D97-AF65-F5344CB8AC3E}">
        <p14:creationId xmlns:p14="http://schemas.microsoft.com/office/powerpoint/2010/main" val="4246962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65EA-13EC-47EA-B7FA-FBB2BEB4853B}"/>
              </a:ext>
            </a:extLst>
          </p:cNvPr>
          <p:cNvSpPr>
            <a:spLocks noGrp="1"/>
          </p:cNvSpPr>
          <p:nvPr>
            <p:ph type="title"/>
          </p:nvPr>
        </p:nvSpPr>
        <p:spPr/>
        <p:txBody>
          <a:bodyPr>
            <a:normAutofit/>
          </a:bodyPr>
          <a:lstStyle/>
          <a:p>
            <a:r>
              <a:rPr lang="en-US" dirty="0"/>
              <a:t>Example: Multithreaded Composite ⅓ Simpson’s Method</a:t>
            </a:r>
          </a:p>
        </p:txBody>
      </p:sp>
      <p:pic>
        <p:nvPicPr>
          <p:cNvPr id="5" name="Content Placeholder 4" descr="Chart, line chart&#10;&#10;Description automatically generated">
            <a:extLst>
              <a:ext uri="{FF2B5EF4-FFF2-40B4-BE49-F238E27FC236}">
                <a16:creationId xmlns:a16="http://schemas.microsoft.com/office/drawing/2014/main" id="{8485EFA2-C6AA-42CD-9395-8E91118FEE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494230"/>
            <a:ext cx="5333559" cy="3998645"/>
          </a:xfrm>
        </p:spPr>
      </p:pic>
      <p:sp>
        <p:nvSpPr>
          <p:cNvPr id="3" name="TextBox 2">
            <a:extLst>
              <a:ext uri="{FF2B5EF4-FFF2-40B4-BE49-F238E27FC236}">
                <a16:creationId xmlns:a16="http://schemas.microsoft.com/office/drawing/2014/main" id="{73654E77-7070-4062-A405-88F5F0B71A1E}"/>
              </a:ext>
            </a:extLst>
          </p:cNvPr>
          <p:cNvSpPr txBox="1"/>
          <p:nvPr/>
        </p:nvSpPr>
        <p:spPr>
          <a:xfrm>
            <a:off x="838200" y="1690688"/>
            <a:ext cx="10515600" cy="461665"/>
          </a:xfrm>
          <a:prstGeom prst="rect">
            <a:avLst/>
          </a:prstGeom>
          <a:noFill/>
        </p:spPr>
        <p:txBody>
          <a:bodyPr wrap="square" rtlCol="0">
            <a:spAutoFit/>
          </a:bodyPr>
          <a:lstStyle/>
          <a:p>
            <a:r>
              <a:rPr lang="en-US" sz="2400" dirty="0"/>
              <a:t>Consider</a:t>
            </a:r>
          </a:p>
        </p:txBody>
      </p:sp>
      <p:graphicFrame>
        <p:nvGraphicFramePr>
          <p:cNvPr id="4" name="Object 3">
            <a:extLst>
              <a:ext uri="{FF2B5EF4-FFF2-40B4-BE49-F238E27FC236}">
                <a16:creationId xmlns:a16="http://schemas.microsoft.com/office/drawing/2014/main" id="{46D16FB4-C6EC-41B3-A8D0-EF942DB23024}"/>
              </a:ext>
            </a:extLst>
          </p:cNvPr>
          <p:cNvGraphicFramePr>
            <a:graphicFrameLocks noChangeAspect="1"/>
          </p:cNvGraphicFramePr>
          <p:nvPr>
            <p:extLst>
              <p:ext uri="{D42A27DB-BD31-4B8C-83A1-F6EECF244321}">
                <p14:modId xmlns:p14="http://schemas.microsoft.com/office/powerpoint/2010/main" val="2866198106"/>
              </p:ext>
            </p:extLst>
          </p:nvPr>
        </p:nvGraphicFramePr>
        <p:xfrm>
          <a:off x="2240459" y="1690688"/>
          <a:ext cx="2887189" cy="715628"/>
        </p:xfrm>
        <a:graphic>
          <a:graphicData uri="http://schemas.openxmlformats.org/presentationml/2006/ole">
            <mc:AlternateContent xmlns:mc="http://schemas.openxmlformats.org/markup-compatibility/2006">
              <mc:Choice xmlns:v="urn:schemas-microsoft-com:vml" Requires="v">
                <p:oleObj spid="_x0000_s4122" name="Equation" r:id="rId5" imgW="1485720" imgH="368280" progId="Equation.DSMT4">
                  <p:embed/>
                </p:oleObj>
              </mc:Choice>
              <mc:Fallback>
                <p:oleObj name="Equation" r:id="rId5" imgW="1485720" imgH="368280" progId="Equation.DSMT4">
                  <p:embed/>
                  <p:pic>
                    <p:nvPicPr>
                      <p:cNvPr id="4" name="Object 3">
                        <a:extLst>
                          <a:ext uri="{FF2B5EF4-FFF2-40B4-BE49-F238E27FC236}">
                            <a16:creationId xmlns:a16="http://schemas.microsoft.com/office/drawing/2014/main" id="{46D16FB4-C6EC-41B3-A8D0-EF942DB23024}"/>
                          </a:ext>
                        </a:extLst>
                      </p:cNvPr>
                      <p:cNvPicPr/>
                      <p:nvPr/>
                    </p:nvPicPr>
                    <p:blipFill>
                      <a:blip r:embed="rId6"/>
                      <a:stretch>
                        <a:fillRect/>
                      </a:stretch>
                    </p:blipFill>
                    <p:spPr>
                      <a:xfrm>
                        <a:off x="2240459" y="1690688"/>
                        <a:ext cx="2887189" cy="71562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0A38461F-8459-40F6-A2EB-8E21F9D4F719}"/>
              </a:ext>
            </a:extLst>
          </p:cNvPr>
          <p:cNvSpPr txBox="1"/>
          <p:nvPr/>
        </p:nvSpPr>
        <p:spPr>
          <a:xfrm>
            <a:off x="5755908" y="1065092"/>
            <a:ext cx="6436092" cy="5724644"/>
          </a:xfrm>
          <a:prstGeom prst="rect">
            <a:avLst/>
          </a:prstGeom>
          <a:noFill/>
        </p:spPr>
        <p:txBody>
          <a:bodyPr wrap="square" rtlCol="0">
            <a:spAutoFit/>
          </a:bodyPr>
          <a:lstStyle/>
          <a:p>
            <a:r>
              <a:rPr lang="en-US" dirty="0"/>
              <a:t>Define </a:t>
            </a:r>
            <a:r>
              <a:rPr lang="en-US" i="1" dirty="0"/>
              <a:t>k+1 </a:t>
            </a:r>
            <a:r>
              <a:rPr lang="en-US" dirty="0"/>
              <a:t>data points, indexed 0,…,</a:t>
            </a:r>
            <a:r>
              <a:rPr lang="en-US" i="1" dirty="0"/>
              <a:t>j</a:t>
            </a:r>
            <a:r>
              <a:rPr lang="en-US" dirty="0"/>
              <a:t>,…,</a:t>
            </a:r>
            <a:r>
              <a:rPr lang="en-US" i="1" dirty="0"/>
              <a:t>k</a:t>
            </a:r>
            <a:r>
              <a:rPr lang="en-US" dirty="0"/>
              <a:t>, with </a:t>
            </a:r>
            <a:r>
              <a:rPr lang="en-US" i="1" dirty="0"/>
              <a:t>k </a:t>
            </a:r>
            <a:r>
              <a:rPr lang="en-US" dirty="0"/>
              <a:t>= 2 to form a quadratic Lagrange interpolation polynomial:</a:t>
            </a:r>
          </a:p>
          <a:p>
            <a:endParaRPr lang="en-US" dirty="0"/>
          </a:p>
          <a:p>
            <a:r>
              <a:rPr lang="en-US" dirty="0"/>
              <a:t>(x</a:t>
            </a:r>
            <a:r>
              <a:rPr lang="en-US" baseline="-25000" dirty="0"/>
              <a:t>0</a:t>
            </a:r>
            <a:r>
              <a:rPr lang="en-US" dirty="0"/>
              <a:t>,y</a:t>
            </a:r>
            <a:r>
              <a:rPr lang="en-US" baseline="-25000" dirty="0"/>
              <a:t>0</a:t>
            </a:r>
            <a:r>
              <a:rPr lang="en-US" dirty="0"/>
              <a:t>) = (0.0,1.0)</a:t>
            </a:r>
          </a:p>
          <a:p>
            <a:r>
              <a:rPr lang="en-US" dirty="0"/>
              <a:t>(x</a:t>
            </a:r>
            <a:r>
              <a:rPr lang="en-US" baseline="-25000" dirty="0"/>
              <a:t>1</a:t>
            </a:r>
            <a:r>
              <a:rPr lang="en-US" dirty="0"/>
              <a:t>,y</a:t>
            </a:r>
            <a:r>
              <a:rPr lang="en-US" baseline="-25000" dirty="0"/>
              <a:t>1</a:t>
            </a:r>
            <a:r>
              <a:rPr lang="en-US" dirty="0"/>
              <a:t>) = (0.5,0.8)</a:t>
            </a:r>
          </a:p>
          <a:p>
            <a:r>
              <a:rPr lang="en-US" dirty="0"/>
              <a:t>(x</a:t>
            </a:r>
            <a:r>
              <a:rPr lang="en-US" baseline="-25000" dirty="0"/>
              <a:t>2</a:t>
            </a:r>
            <a:r>
              <a:rPr lang="en-US" dirty="0"/>
              <a:t>,y</a:t>
            </a:r>
            <a:r>
              <a:rPr lang="en-US" baseline="-25000" dirty="0"/>
              <a:t>2</a:t>
            </a:r>
            <a:r>
              <a:rPr lang="en-US" dirty="0"/>
              <a:t>) = (1.0,0.5)</a:t>
            </a:r>
          </a:p>
          <a:p>
            <a:endParaRPr lang="en-US" dirty="0"/>
          </a:p>
          <a:p>
            <a:r>
              <a:rPr lang="en-US" dirty="0"/>
              <a:t>Define </a:t>
            </a:r>
            <a:r>
              <a:rPr lang="en-US" i="1" dirty="0"/>
              <a:t>k+1 </a:t>
            </a:r>
            <a:r>
              <a:rPr lang="en-US" dirty="0"/>
              <a:t>Lagrange basis polynomials, </a:t>
            </a:r>
            <a:r>
              <a:rPr lang="en-US" i="1" dirty="0" err="1"/>
              <a:t>l</a:t>
            </a:r>
            <a:r>
              <a:rPr lang="en-US" i="1" baseline="-25000" dirty="0" err="1"/>
              <a:t>j</a:t>
            </a:r>
            <a:r>
              <a:rPr lang="en-US" i="1" dirty="0"/>
              <a:t>(x)</a:t>
            </a:r>
          </a:p>
          <a:p>
            <a:endParaRPr lang="en-US" dirty="0"/>
          </a:p>
          <a:p>
            <a:endParaRPr lang="en-US" dirty="0"/>
          </a:p>
          <a:p>
            <a:endParaRPr lang="en-US" dirty="0"/>
          </a:p>
          <a:p>
            <a:endParaRPr lang="en-US" dirty="0"/>
          </a:p>
          <a:p>
            <a:r>
              <a:rPr lang="en-US" dirty="0"/>
              <a:t>Example:</a:t>
            </a:r>
          </a:p>
          <a:p>
            <a:r>
              <a:rPr lang="pl-PL" sz="1200" b="0" i="0" u="none" strike="noStrike" baseline="0" dirty="0">
                <a:solidFill>
                  <a:srgbClr val="000000"/>
                </a:solidFill>
                <a:latin typeface="Courier New" panose="02070309020205020404" pitchFamily="49" charset="0"/>
              </a:rPr>
              <a:t>l0 = ((x - x(1))./(x(j) - x(1))) .* ((x - x(2))./(x(j) - x(2)));</a:t>
            </a:r>
          </a:p>
          <a:p>
            <a:r>
              <a:rPr lang="pl-PL" sz="1200" b="0" i="0" u="none" strike="noStrike" baseline="0" dirty="0">
                <a:solidFill>
                  <a:srgbClr val="000000"/>
                </a:solidFill>
                <a:latin typeface="Courier New" panose="02070309020205020404" pitchFamily="49" charset="0"/>
              </a:rPr>
              <a:t>l1 = ((x - x(0))./(x(j) - x(0))) .* ((x - x(2))./(x(j) - x(2)));</a:t>
            </a:r>
          </a:p>
          <a:p>
            <a:r>
              <a:rPr lang="pl-PL" sz="1200" b="0" i="0" u="none" strike="noStrike" baseline="0" dirty="0">
                <a:solidFill>
                  <a:srgbClr val="000000"/>
                </a:solidFill>
                <a:latin typeface="Courier New" panose="02070309020205020404" pitchFamily="49" charset="0"/>
              </a:rPr>
              <a:t>l2 = ((x - x(0))./(x(j) - x(0))) .* ((x - x(1))./(x(j) - x(1)));</a:t>
            </a:r>
            <a:endParaRPr lang="en-US" sz="1200" b="0" i="0" u="none" strike="noStrike" baseline="0" dirty="0">
              <a:solidFill>
                <a:srgbClr val="000000"/>
              </a:solidFill>
              <a:latin typeface="Courier New" panose="02070309020205020404" pitchFamily="49" charset="0"/>
            </a:endParaRPr>
          </a:p>
          <a:p>
            <a:endParaRPr lang="en-US" sz="1200" dirty="0">
              <a:solidFill>
                <a:srgbClr val="000000"/>
              </a:solidFill>
              <a:latin typeface="Courier New" panose="02070309020205020404" pitchFamily="49" charset="0"/>
            </a:endParaRPr>
          </a:p>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Define Lagrange 2</a:t>
            </a:r>
            <a:r>
              <a:rPr kumimoji="0" lang="en-US"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order</a:t>
            </a:r>
            <a:r>
              <a:rPr lang="en-US" dirty="0">
                <a:solidFill>
                  <a:prstClr val="black"/>
                </a:solidFill>
                <a:latin typeface="Calibri" panose="020F0502020204030204"/>
              </a:rPr>
              <a:t> </a:t>
            </a:r>
            <a:r>
              <a:rPr lang="en-US" dirty="0"/>
              <a:t>interpolation polynomial as a linear combination of basis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polynomials, then integrate over </a:t>
            </a:r>
            <a:r>
              <a:rPr lang="en-US" dirty="0"/>
              <a:t>interval [</a:t>
            </a:r>
            <a:r>
              <a:rPr lang="en-US" i="1" dirty="0" err="1"/>
              <a:t>a</a:t>
            </a:r>
            <a:r>
              <a:rPr lang="en-US" dirty="0" err="1"/>
              <a:t>,</a:t>
            </a:r>
            <a:r>
              <a:rPr lang="en-US" i="1" dirty="0" err="1"/>
              <a:t>b</a:t>
            </a:r>
            <a:r>
              <a:rPr lang="en-US" dirty="0"/>
              <a:t>] </a:t>
            </a:r>
            <a:endParaRPr lang="en-US" dirty="0">
              <a:solidFill>
                <a:srgbClr val="000000"/>
              </a:solidFill>
              <a:latin typeface="Calibri" panose="020F0502020204030204" pitchFamily="34" charset="0"/>
              <a:cs typeface="Calibri" panose="020F0502020204030204" pitchFamily="34" charset="0"/>
            </a:endParaRPr>
          </a:p>
          <a:p>
            <a:endParaRPr lang="en-US" sz="1200" dirty="0">
              <a:solidFill>
                <a:srgbClr val="000000"/>
              </a:solidFill>
              <a:latin typeface="Courier New" panose="02070309020205020404" pitchFamily="49" charset="0"/>
            </a:endParaRPr>
          </a:p>
          <a:p>
            <a:endParaRPr lang="en-US" sz="1200" dirty="0">
              <a:solidFill>
                <a:srgbClr val="000000"/>
              </a:solidFill>
              <a:latin typeface="Courier New" panose="02070309020205020404" pitchFamily="49" charset="0"/>
            </a:endParaRPr>
          </a:p>
          <a:p>
            <a:endParaRPr lang="en-US" sz="1200" dirty="0">
              <a:solidFill>
                <a:srgbClr val="000000"/>
              </a:solidFill>
              <a:latin typeface="Courier New" panose="02070309020205020404" pitchFamily="49" charset="0"/>
            </a:endParaRPr>
          </a:p>
          <a:p>
            <a:endParaRPr lang="en-US" sz="1200" dirty="0"/>
          </a:p>
        </p:txBody>
      </p:sp>
      <p:graphicFrame>
        <p:nvGraphicFramePr>
          <p:cNvPr id="8" name="Object 7">
            <a:extLst>
              <a:ext uri="{FF2B5EF4-FFF2-40B4-BE49-F238E27FC236}">
                <a16:creationId xmlns:a16="http://schemas.microsoft.com/office/drawing/2014/main" id="{8EAE4D80-427E-4C7A-B01D-25D16028880F}"/>
              </a:ext>
            </a:extLst>
          </p:cNvPr>
          <p:cNvGraphicFramePr>
            <a:graphicFrameLocks noChangeAspect="1"/>
          </p:cNvGraphicFramePr>
          <p:nvPr>
            <p:extLst>
              <p:ext uri="{D42A27DB-BD31-4B8C-83A1-F6EECF244321}">
                <p14:modId xmlns:p14="http://schemas.microsoft.com/office/powerpoint/2010/main" val="1568962852"/>
              </p:ext>
            </p:extLst>
          </p:nvPr>
        </p:nvGraphicFramePr>
        <p:xfrm>
          <a:off x="6319011" y="3429000"/>
          <a:ext cx="2250437" cy="964473"/>
        </p:xfrm>
        <a:graphic>
          <a:graphicData uri="http://schemas.openxmlformats.org/presentationml/2006/ole">
            <mc:AlternateContent xmlns:mc="http://schemas.openxmlformats.org/markup-compatibility/2006">
              <mc:Choice xmlns:v="urn:schemas-microsoft-com:vml" Requires="v">
                <p:oleObj spid="_x0000_s4123" name="Equation" r:id="rId7" imgW="1155600" imgH="495000" progId="Equation.DSMT4">
                  <p:embed/>
                </p:oleObj>
              </mc:Choice>
              <mc:Fallback>
                <p:oleObj name="Equation" r:id="rId7" imgW="1155600" imgH="495000" progId="Equation.DSMT4">
                  <p:embed/>
                  <p:pic>
                    <p:nvPicPr>
                      <p:cNvPr id="8" name="Object 7">
                        <a:extLst>
                          <a:ext uri="{FF2B5EF4-FFF2-40B4-BE49-F238E27FC236}">
                            <a16:creationId xmlns:a16="http://schemas.microsoft.com/office/drawing/2014/main" id="{8EAE4D80-427E-4C7A-B01D-25D16028880F}"/>
                          </a:ext>
                        </a:extLst>
                      </p:cNvPr>
                      <p:cNvPicPr/>
                      <p:nvPr/>
                    </p:nvPicPr>
                    <p:blipFill>
                      <a:blip r:embed="rId8"/>
                      <a:stretch>
                        <a:fillRect/>
                      </a:stretch>
                    </p:blipFill>
                    <p:spPr>
                      <a:xfrm>
                        <a:off x="6319011" y="3429000"/>
                        <a:ext cx="2250437" cy="96447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4B38F7B-F07D-417A-BC0D-96228C22E9BC}"/>
              </a:ext>
            </a:extLst>
          </p:cNvPr>
          <p:cNvGraphicFramePr>
            <a:graphicFrameLocks noChangeAspect="1"/>
          </p:cNvGraphicFramePr>
          <p:nvPr>
            <p:extLst>
              <p:ext uri="{D42A27DB-BD31-4B8C-83A1-F6EECF244321}">
                <p14:modId xmlns:p14="http://schemas.microsoft.com/office/powerpoint/2010/main" val="47461735"/>
              </p:ext>
            </p:extLst>
          </p:nvPr>
        </p:nvGraphicFramePr>
        <p:xfrm>
          <a:off x="5777901" y="5956300"/>
          <a:ext cx="6226175" cy="920750"/>
        </p:xfrm>
        <a:graphic>
          <a:graphicData uri="http://schemas.openxmlformats.org/presentationml/2006/ole">
            <mc:AlternateContent xmlns:mc="http://schemas.openxmlformats.org/markup-compatibility/2006">
              <mc:Choice xmlns:v="urn:schemas-microsoft-com:vml" Requires="v">
                <p:oleObj spid="_x0000_s4124" name="Equation" r:id="rId9" imgW="3174840" imgH="469800" progId="Equation.DSMT4">
                  <p:embed/>
                </p:oleObj>
              </mc:Choice>
              <mc:Fallback>
                <p:oleObj name="Equation" r:id="rId9" imgW="3174840" imgH="469800" progId="Equation.DSMT4">
                  <p:embed/>
                  <p:pic>
                    <p:nvPicPr>
                      <p:cNvPr id="6" name="Object 5">
                        <a:extLst>
                          <a:ext uri="{FF2B5EF4-FFF2-40B4-BE49-F238E27FC236}">
                            <a16:creationId xmlns:a16="http://schemas.microsoft.com/office/drawing/2014/main" id="{94B38F7B-F07D-417A-BC0D-96228C22E9BC}"/>
                          </a:ext>
                        </a:extLst>
                      </p:cNvPr>
                      <p:cNvPicPr/>
                      <p:nvPr/>
                    </p:nvPicPr>
                    <p:blipFill>
                      <a:blip r:embed="rId10"/>
                      <a:stretch>
                        <a:fillRect/>
                      </a:stretch>
                    </p:blipFill>
                    <p:spPr>
                      <a:xfrm>
                        <a:off x="5777901" y="5956300"/>
                        <a:ext cx="6226175" cy="9207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BD91D41D-6846-4BD8-BB80-FE0267F00DFF}"/>
              </a:ext>
            </a:extLst>
          </p:cNvPr>
          <p:cNvSpPr txBox="1"/>
          <p:nvPr/>
        </p:nvSpPr>
        <p:spPr>
          <a:xfrm>
            <a:off x="9132125" y="3429000"/>
            <a:ext cx="2351314" cy="646331"/>
          </a:xfrm>
          <a:prstGeom prst="rect">
            <a:avLst/>
          </a:prstGeom>
          <a:noFill/>
        </p:spPr>
        <p:txBody>
          <a:bodyPr wrap="square" rtlCol="0">
            <a:spAutoFit/>
          </a:bodyPr>
          <a:lstStyle/>
          <a:p>
            <a:r>
              <a:rPr lang="en-US" i="1" dirty="0" err="1"/>
              <a:t>l</a:t>
            </a:r>
            <a:r>
              <a:rPr lang="en-US" i="1" baseline="-25000" dirty="0" err="1"/>
              <a:t>j</a:t>
            </a:r>
            <a:r>
              <a:rPr lang="en-US" i="1" dirty="0"/>
              <a:t>(x) is 1 at point </a:t>
            </a:r>
            <a:r>
              <a:rPr lang="en-US" i="1" dirty="0" err="1"/>
              <a:t>x</a:t>
            </a:r>
            <a:r>
              <a:rPr lang="en-US" i="1" baseline="-25000" dirty="0" err="1"/>
              <a:t>j</a:t>
            </a:r>
            <a:r>
              <a:rPr lang="en-US" i="1" dirty="0"/>
              <a:t> and 0 at all other points </a:t>
            </a:r>
          </a:p>
        </p:txBody>
      </p:sp>
    </p:spTree>
    <p:extLst>
      <p:ext uri="{BB962C8B-B14F-4D97-AF65-F5344CB8AC3E}">
        <p14:creationId xmlns:p14="http://schemas.microsoft.com/office/powerpoint/2010/main" val="1013099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13E4-401D-4303-8E27-C50170445440}"/>
              </a:ext>
            </a:extLst>
          </p:cNvPr>
          <p:cNvSpPr>
            <a:spLocks noGrp="1"/>
          </p:cNvSpPr>
          <p:nvPr>
            <p:ph type="title"/>
          </p:nvPr>
        </p:nvSpPr>
        <p:spPr/>
        <p:txBody>
          <a:bodyPr/>
          <a:lstStyle/>
          <a:p>
            <a:r>
              <a:rPr lang="en-US" dirty="0"/>
              <a:t>Derivation of Weights </a:t>
            </a:r>
            <a:r>
              <a:rPr lang="en-US" i="1" dirty="0"/>
              <a:t>w</a:t>
            </a:r>
            <a:r>
              <a:rPr lang="en-US" i="1" baseline="-25000" dirty="0"/>
              <a:t>0</a:t>
            </a:r>
            <a:r>
              <a:rPr lang="en-US" dirty="0"/>
              <a:t> and</a:t>
            </a:r>
            <a:r>
              <a:rPr lang="en-US" i="1" dirty="0"/>
              <a:t> w</a:t>
            </a:r>
            <a:r>
              <a:rPr lang="en-US" i="1" baseline="-25000" dirty="0"/>
              <a:t>2</a:t>
            </a:r>
            <a:endParaRPr lang="en-US" dirty="0"/>
          </a:p>
        </p:txBody>
      </p:sp>
      <p:sp>
        <p:nvSpPr>
          <p:cNvPr id="3" name="Content Placeholder 2">
            <a:extLst>
              <a:ext uri="{FF2B5EF4-FFF2-40B4-BE49-F238E27FC236}">
                <a16:creationId xmlns:a16="http://schemas.microsoft.com/office/drawing/2014/main" id="{BA76AA32-0509-4482-A35A-5DEE48DD14E7}"/>
              </a:ext>
            </a:extLst>
          </p:cNvPr>
          <p:cNvSpPr>
            <a:spLocks noGrp="1"/>
          </p:cNvSpPr>
          <p:nvPr>
            <p:ph idx="1"/>
          </p:nvPr>
        </p:nvSpPr>
        <p:spPr>
          <a:xfrm>
            <a:off x="8504208" y="5591871"/>
            <a:ext cx="3521015" cy="630028"/>
          </a:xfrm>
        </p:spPr>
        <p:txBody>
          <a:bodyPr/>
          <a:lstStyle/>
          <a:p>
            <a:r>
              <a:rPr lang="en-US" dirty="0"/>
              <a:t>By symmetry </a:t>
            </a:r>
            <a:r>
              <a:rPr lang="en-US" i="1" dirty="0"/>
              <a:t>w</a:t>
            </a:r>
            <a:r>
              <a:rPr lang="en-US" i="1" baseline="-25000" dirty="0"/>
              <a:t>0</a:t>
            </a:r>
            <a:r>
              <a:rPr lang="en-US" dirty="0"/>
              <a:t> =</a:t>
            </a:r>
            <a:r>
              <a:rPr lang="en-US" i="1" dirty="0"/>
              <a:t> w</a:t>
            </a:r>
            <a:r>
              <a:rPr lang="en-US" i="1" baseline="-25000" dirty="0"/>
              <a:t>2</a:t>
            </a:r>
            <a:endParaRPr lang="en-US" dirty="0"/>
          </a:p>
        </p:txBody>
      </p:sp>
      <p:sp>
        <p:nvSpPr>
          <p:cNvPr id="6" name="Speech Bubble: Rectangle 5">
            <a:extLst>
              <a:ext uri="{FF2B5EF4-FFF2-40B4-BE49-F238E27FC236}">
                <a16:creationId xmlns:a16="http://schemas.microsoft.com/office/drawing/2014/main" id="{603ED0CA-C254-47E4-8100-81E8692ED208}"/>
              </a:ext>
            </a:extLst>
          </p:cNvPr>
          <p:cNvSpPr/>
          <p:nvPr/>
        </p:nvSpPr>
        <p:spPr>
          <a:xfrm>
            <a:off x="8275607" y="6211019"/>
            <a:ext cx="931653" cy="630028"/>
          </a:xfrm>
          <a:prstGeom prst="wedgeRectCallout">
            <a:avLst>
              <a:gd name="adj1" fmla="val 57104"/>
              <a:gd name="adj2" fmla="val -7898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9921C75-4241-4461-8D61-A73034FA68A4}"/>
              </a:ext>
            </a:extLst>
          </p:cNvPr>
          <p:cNvGraphicFramePr>
            <a:graphicFrameLocks noChangeAspect="1"/>
          </p:cNvGraphicFramePr>
          <p:nvPr>
            <p:extLst>
              <p:ext uri="{D42A27DB-BD31-4B8C-83A1-F6EECF244321}">
                <p14:modId xmlns:p14="http://schemas.microsoft.com/office/powerpoint/2010/main" val="3794698526"/>
              </p:ext>
            </p:extLst>
          </p:nvPr>
        </p:nvGraphicFramePr>
        <p:xfrm>
          <a:off x="838200" y="1237375"/>
          <a:ext cx="8321040" cy="5620625"/>
        </p:xfrm>
        <a:graphic>
          <a:graphicData uri="http://schemas.openxmlformats.org/presentationml/2006/ole">
            <mc:AlternateContent xmlns:mc="http://schemas.openxmlformats.org/markup-compatibility/2006">
              <mc:Choice xmlns:v="urn:schemas-microsoft-com:vml" Requires="v">
                <p:oleObj spid="_x0000_s5130" name="Equation" r:id="rId3" imgW="6730920" imgH="4546440" progId="Equation.DSMT4">
                  <p:embed/>
                </p:oleObj>
              </mc:Choice>
              <mc:Fallback>
                <p:oleObj name="Equation" r:id="rId3" imgW="6730920" imgH="4546440" progId="Equation.DSMT4">
                  <p:embed/>
                  <p:pic>
                    <p:nvPicPr>
                      <p:cNvPr id="5" name="Object 4">
                        <a:extLst>
                          <a:ext uri="{FF2B5EF4-FFF2-40B4-BE49-F238E27FC236}">
                            <a16:creationId xmlns:a16="http://schemas.microsoft.com/office/drawing/2014/main" id="{09921C75-4241-4461-8D61-A73034FA68A4}"/>
                          </a:ext>
                        </a:extLst>
                      </p:cNvPr>
                      <p:cNvPicPr/>
                      <p:nvPr/>
                    </p:nvPicPr>
                    <p:blipFill>
                      <a:blip r:embed="rId4"/>
                      <a:stretch>
                        <a:fillRect/>
                      </a:stretch>
                    </p:blipFill>
                    <p:spPr>
                      <a:xfrm>
                        <a:off x="838200" y="1237375"/>
                        <a:ext cx="8321040" cy="5620625"/>
                      </a:xfrm>
                      <a:prstGeom prst="rect">
                        <a:avLst/>
                      </a:prstGeom>
                    </p:spPr>
                  </p:pic>
                </p:oleObj>
              </mc:Fallback>
            </mc:AlternateContent>
          </a:graphicData>
        </a:graphic>
      </p:graphicFrame>
      <p:pic>
        <p:nvPicPr>
          <p:cNvPr id="7" name="Picture 2" descr="OpenMP Logo">
            <a:extLst>
              <a:ext uri="{FF2B5EF4-FFF2-40B4-BE49-F238E27FC236}">
                <a16:creationId xmlns:a16="http://schemas.microsoft.com/office/drawing/2014/main" id="{BDA20FBC-0D61-46B6-BC8B-7811931B9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352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F87D8F55-842D-4158-A3D6-C8477569F791}"/>
              </a:ext>
            </a:extLst>
          </p:cNvPr>
          <p:cNvSpPr/>
          <p:nvPr/>
        </p:nvSpPr>
        <p:spPr>
          <a:xfrm>
            <a:off x="4608661" y="5825904"/>
            <a:ext cx="1377825" cy="842004"/>
          </a:xfrm>
          <a:prstGeom prst="wedgeRectCallout">
            <a:avLst>
              <a:gd name="adj1" fmla="val 70043"/>
              <a:gd name="adj2" fmla="val -8369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7FE8-6B1A-4833-BDA5-F6AE7A1575B7}"/>
              </a:ext>
            </a:extLst>
          </p:cNvPr>
          <p:cNvSpPr>
            <a:spLocks noGrp="1"/>
          </p:cNvSpPr>
          <p:nvPr>
            <p:ph type="title"/>
          </p:nvPr>
        </p:nvSpPr>
        <p:spPr/>
        <p:txBody>
          <a:bodyPr/>
          <a:lstStyle/>
          <a:p>
            <a:r>
              <a:rPr lang="en-US" dirty="0"/>
              <a:t>Derivation of Weight </a:t>
            </a:r>
            <a:r>
              <a:rPr lang="en-US" i="1" dirty="0"/>
              <a:t>w</a:t>
            </a:r>
            <a:r>
              <a:rPr lang="en-US" i="1" baseline="-25000" dirty="0"/>
              <a:t>1</a:t>
            </a:r>
            <a:endParaRPr lang="en-US" dirty="0"/>
          </a:p>
        </p:txBody>
      </p:sp>
      <p:sp>
        <p:nvSpPr>
          <p:cNvPr id="3" name="Content Placeholder 2">
            <a:extLst>
              <a:ext uri="{FF2B5EF4-FFF2-40B4-BE49-F238E27FC236}">
                <a16:creationId xmlns:a16="http://schemas.microsoft.com/office/drawing/2014/main" id="{0043C0BC-652B-40FF-AC70-F4D99AA62660}"/>
              </a:ext>
            </a:extLst>
          </p:cNvPr>
          <p:cNvSpPr>
            <a:spLocks noGrp="1"/>
          </p:cNvSpPr>
          <p:nvPr>
            <p:ph idx="1"/>
          </p:nvPr>
        </p:nvSpPr>
        <p:spPr>
          <a:xfrm>
            <a:off x="6338748" y="5267585"/>
            <a:ext cx="987392" cy="979321"/>
          </a:xfrm>
        </p:spPr>
        <p:txBody>
          <a:bodyPr/>
          <a:lstStyle/>
          <a:p>
            <a:r>
              <a:rPr lang="en-US" i="1" dirty="0"/>
              <a:t>w</a:t>
            </a:r>
            <a:r>
              <a:rPr lang="en-US" i="1" baseline="-25000" dirty="0"/>
              <a:t>1</a:t>
            </a:r>
            <a:endParaRPr lang="en-US" dirty="0"/>
          </a:p>
        </p:txBody>
      </p:sp>
      <p:graphicFrame>
        <p:nvGraphicFramePr>
          <p:cNvPr id="6" name="Object 5">
            <a:extLst>
              <a:ext uri="{FF2B5EF4-FFF2-40B4-BE49-F238E27FC236}">
                <a16:creationId xmlns:a16="http://schemas.microsoft.com/office/drawing/2014/main" id="{FAC72D53-A0C5-42E8-B571-0737B6D51BDB}"/>
              </a:ext>
            </a:extLst>
          </p:cNvPr>
          <p:cNvGraphicFramePr>
            <a:graphicFrameLocks noChangeAspect="1"/>
          </p:cNvGraphicFramePr>
          <p:nvPr>
            <p:extLst>
              <p:ext uri="{D42A27DB-BD31-4B8C-83A1-F6EECF244321}">
                <p14:modId xmlns:p14="http://schemas.microsoft.com/office/powerpoint/2010/main" val="3230279314"/>
              </p:ext>
            </p:extLst>
          </p:nvPr>
        </p:nvGraphicFramePr>
        <p:xfrm>
          <a:off x="838199" y="1389901"/>
          <a:ext cx="4750923" cy="1491321"/>
        </p:xfrm>
        <a:graphic>
          <a:graphicData uri="http://schemas.openxmlformats.org/presentationml/2006/ole">
            <mc:AlternateContent xmlns:mc="http://schemas.openxmlformats.org/markup-compatibility/2006">
              <mc:Choice xmlns:v="urn:schemas-microsoft-com:vml" Requires="v">
                <p:oleObj spid="_x0000_s6162" name="Equation" r:id="rId3" imgW="2831760" imgH="888840" progId="Equation.DSMT4">
                  <p:embed/>
                </p:oleObj>
              </mc:Choice>
              <mc:Fallback>
                <p:oleObj name="Equation" r:id="rId3" imgW="2831760" imgH="888840" progId="Equation.DSMT4">
                  <p:embed/>
                  <p:pic>
                    <p:nvPicPr>
                      <p:cNvPr id="6" name="Object 5">
                        <a:extLst>
                          <a:ext uri="{FF2B5EF4-FFF2-40B4-BE49-F238E27FC236}">
                            <a16:creationId xmlns:a16="http://schemas.microsoft.com/office/drawing/2014/main" id="{FAC72D53-A0C5-42E8-B571-0737B6D51BDB}"/>
                          </a:ext>
                        </a:extLst>
                      </p:cNvPr>
                      <p:cNvPicPr/>
                      <p:nvPr/>
                    </p:nvPicPr>
                    <p:blipFill>
                      <a:blip r:embed="rId4"/>
                      <a:stretch>
                        <a:fillRect/>
                      </a:stretch>
                    </p:blipFill>
                    <p:spPr>
                      <a:xfrm>
                        <a:off x="838199" y="1389901"/>
                        <a:ext cx="4750923" cy="1491321"/>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ABE801B-663E-4D00-AC80-29F27B948A46}"/>
              </a:ext>
            </a:extLst>
          </p:cNvPr>
          <p:cNvSpPr txBox="1"/>
          <p:nvPr/>
        </p:nvSpPr>
        <p:spPr>
          <a:xfrm>
            <a:off x="839969" y="3088257"/>
            <a:ext cx="9011728" cy="341632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&gt;&gt; </a:t>
            </a:r>
            <a:r>
              <a:rPr lang="en-US" dirty="0" err="1">
                <a:latin typeface="Courier New" panose="02070309020205020404" pitchFamily="49" charset="0"/>
                <a:cs typeface="Courier New" panose="02070309020205020404" pitchFamily="49" charset="0"/>
              </a:rPr>
              <a:t>syms</a:t>
            </a:r>
            <a:r>
              <a:rPr lang="en-US" dirty="0">
                <a:latin typeface="Courier New" panose="02070309020205020404" pitchFamily="49" charset="0"/>
                <a:cs typeface="Courier New" panose="02070309020205020404" pitchFamily="49" charset="0"/>
              </a:rPr>
              <a:t> x0 x2 t x x1</a:t>
            </a:r>
          </a:p>
          <a:p>
            <a:r>
              <a:rPr lang="en-US" dirty="0">
                <a:latin typeface="Courier New" panose="02070309020205020404" pitchFamily="49" charset="0"/>
                <a:cs typeface="Courier New" panose="02070309020205020404" pitchFamily="49" charset="0"/>
              </a:rPr>
              <a:t>&gt;&gt; x1 = (x0+x2)/2;</a:t>
            </a:r>
          </a:p>
          <a:p>
            <a:r>
              <a:rPr lang="en-US" dirty="0">
                <a:latin typeface="Courier New" panose="02070309020205020404" pitchFamily="49" charset="0"/>
                <a:cs typeface="Courier New" panose="02070309020205020404" pitchFamily="49" charset="0"/>
              </a:rPr>
              <a:t>&gt;&gt; x = t*(x2-x0)/2 + (x2+x0)/2;</a:t>
            </a:r>
          </a:p>
          <a:p>
            <a:r>
              <a:rPr lang="en-US" dirty="0">
                <a:latin typeface="Courier New" panose="02070309020205020404" pitchFamily="49" charset="0"/>
                <a:cs typeface="Courier New" panose="02070309020205020404" pitchFamily="49" charset="0"/>
              </a:rPr>
              <a:t>&gt;&gt; simplify(((x-x0)/(x1-x0))*((x-x2)/(x1-x2))*((x2-x0)/2))</a:t>
            </a:r>
          </a:p>
          <a:p>
            <a:r>
              <a:rPr lang="fr-FR" dirty="0">
                <a:latin typeface="Courier New" panose="02070309020205020404" pitchFamily="49" charset="0"/>
                <a:cs typeface="Courier New" panose="02070309020205020404" pitchFamily="49" charset="0"/>
              </a:rPr>
              <a:t>ans =</a:t>
            </a:r>
          </a:p>
          <a:p>
            <a:r>
              <a:rPr lang="fr-FR" dirty="0">
                <a:latin typeface="Courier New" panose="02070309020205020404" pitchFamily="49" charset="0"/>
                <a:cs typeface="Courier New" panose="02070309020205020404" pitchFamily="49" charset="0"/>
              </a:rPr>
              <a:t> </a:t>
            </a:r>
          </a:p>
          <a:p>
            <a:r>
              <a:rPr lang="fr-FR" dirty="0">
                <a:latin typeface="Courier New" panose="02070309020205020404" pitchFamily="49" charset="0"/>
                <a:cs typeface="Courier New" panose="02070309020205020404" pitchFamily="49" charset="0"/>
              </a:rPr>
              <a:t>((t^2 - 1)*(x0 - x2))/2</a:t>
            </a:r>
            <a:endParaRPr lang="en-US"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&gt;&gt; </a:t>
            </a:r>
            <a:r>
              <a:rPr lang="fr-FR" dirty="0" err="1">
                <a:latin typeface="Courier New" panose="02070309020205020404" pitchFamily="49" charset="0"/>
                <a:cs typeface="Courier New" panose="02070309020205020404" pitchFamily="49" charset="0"/>
              </a:rPr>
              <a:t>int</a:t>
            </a:r>
            <a:r>
              <a:rPr lang="fr-FR" dirty="0">
                <a:latin typeface="Courier New" panose="02070309020205020404" pitchFamily="49" charset="0"/>
                <a:cs typeface="Courier New" panose="02070309020205020404" pitchFamily="49" charset="0"/>
              </a:rPr>
              <a:t>(((t^2 - 1)*(x0 - x2))/2,t,-1,1)</a:t>
            </a:r>
          </a:p>
          <a:p>
            <a:r>
              <a:rPr lang="fr-FR" dirty="0">
                <a:latin typeface="Courier New" panose="02070309020205020404" pitchFamily="49" charset="0"/>
                <a:cs typeface="Courier New" panose="02070309020205020404" pitchFamily="49" charset="0"/>
              </a:rPr>
              <a:t> </a:t>
            </a:r>
          </a:p>
          <a:p>
            <a:r>
              <a:rPr lang="fr-FR" dirty="0">
                <a:latin typeface="Courier New" panose="02070309020205020404" pitchFamily="49" charset="0"/>
                <a:cs typeface="Courier New" panose="02070309020205020404" pitchFamily="49" charset="0"/>
              </a:rPr>
              <a:t>ans =</a:t>
            </a:r>
          </a:p>
          <a:p>
            <a:r>
              <a:rPr lang="fr-FR" dirty="0">
                <a:latin typeface="Courier New" panose="02070309020205020404" pitchFamily="49" charset="0"/>
                <a:cs typeface="Courier New" panose="02070309020205020404" pitchFamily="49" charset="0"/>
              </a:rPr>
              <a:t> </a:t>
            </a:r>
          </a:p>
          <a:p>
            <a:r>
              <a:rPr lang="fr-FR" dirty="0">
                <a:latin typeface="Courier New" panose="02070309020205020404" pitchFamily="49" charset="0"/>
                <a:cs typeface="Courier New" panose="02070309020205020404" pitchFamily="49" charset="0"/>
              </a:rPr>
              <a:t>(2*x2)/3 - (2*x0)/3</a:t>
            </a:r>
            <a:endParaRPr lang="en-US" dirty="0">
              <a:latin typeface="Courier New" panose="02070309020205020404" pitchFamily="49" charset="0"/>
              <a:cs typeface="Courier New" panose="02070309020205020404" pitchFamily="49" charset="0"/>
            </a:endParaRPr>
          </a:p>
        </p:txBody>
      </p:sp>
      <p:graphicFrame>
        <p:nvGraphicFramePr>
          <p:cNvPr id="8" name="Object 7">
            <a:extLst>
              <a:ext uri="{FF2B5EF4-FFF2-40B4-BE49-F238E27FC236}">
                <a16:creationId xmlns:a16="http://schemas.microsoft.com/office/drawing/2014/main" id="{3CFB0EE3-BDAC-4B80-A8C8-008D41BFF0FE}"/>
              </a:ext>
            </a:extLst>
          </p:cNvPr>
          <p:cNvGraphicFramePr>
            <a:graphicFrameLocks noChangeAspect="1"/>
          </p:cNvGraphicFramePr>
          <p:nvPr>
            <p:extLst>
              <p:ext uri="{D42A27DB-BD31-4B8C-83A1-F6EECF244321}">
                <p14:modId xmlns:p14="http://schemas.microsoft.com/office/powerpoint/2010/main" val="4192897828"/>
              </p:ext>
            </p:extLst>
          </p:nvPr>
        </p:nvGraphicFramePr>
        <p:xfrm>
          <a:off x="4608662" y="5796951"/>
          <a:ext cx="1377826" cy="842005"/>
        </p:xfrm>
        <a:graphic>
          <a:graphicData uri="http://schemas.openxmlformats.org/presentationml/2006/ole">
            <mc:AlternateContent xmlns:mc="http://schemas.openxmlformats.org/markup-compatibility/2006">
              <mc:Choice xmlns:v="urn:schemas-microsoft-com:vml" Requires="v">
                <p:oleObj spid="_x0000_s6163" name="Equation" r:id="rId5" imgW="685800" imgH="419040" progId="Equation.DSMT4">
                  <p:embed/>
                </p:oleObj>
              </mc:Choice>
              <mc:Fallback>
                <p:oleObj name="Equation" r:id="rId5" imgW="685800" imgH="419040" progId="Equation.DSMT4">
                  <p:embed/>
                  <p:pic>
                    <p:nvPicPr>
                      <p:cNvPr id="8" name="Object 7">
                        <a:extLst>
                          <a:ext uri="{FF2B5EF4-FFF2-40B4-BE49-F238E27FC236}">
                            <a16:creationId xmlns:a16="http://schemas.microsoft.com/office/drawing/2014/main" id="{3CFB0EE3-BDAC-4B80-A8C8-008D41BFF0FE}"/>
                          </a:ext>
                        </a:extLst>
                      </p:cNvPr>
                      <p:cNvPicPr/>
                      <p:nvPr/>
                    </p:nvPicPr>
                    <p:blipFill>
                      <a:blip r:embed="rId6"/>
                      <a:stretch>
                        <a:fillRect/>
                      </a:stretch>
                    </p:blipFill>
                    <p:spPr>
                      <a:xfrm>
                        <a:off x="4608662" y="5796951"/>
                        <a:ext cx="1377826" cy="842005"/>
                      </a:xfrm>
                      <a:prstGeom prst="rect">
                        <a:avLst/>
                      </a:prstGeom>
                    </p:spPr>
                  </p:pic>
                </p:oleObj>
              </mc:Fallback>
            </mc:AlternateContent>
          </a:graphicData>
        </a:graphic>
      </p:graphicFrame>
      <p:pic>
        <p:nvPicPr>
          <p:cNvPr id="10" name="Picture 2" descr="OpenMP Logo">
            <a:extLst>
              <a:ext uri="{FF2B5EF4-FFF2-40B4-BE49-F238E27FC236}">
                <a16:creationId xmlns:a16="http://schemas.microsoft.com/office/drawing/2014/main" id="{7FBCC456-D87B-47FE-95A6-473CDCA0E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969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peech Bubble: Rectangle 11">
            <a:extLst>
              <a:ext uri="{FF2B5EF4-FFF2-40B4-BE49-F238E27FC236}">
                <a16:creationId xmlns:a16="http://schemas.microsoft.com/office/drawing/2014/main" id="{735B8EA4-63A7-4845-8B45-E3F2F6350DBB}"/>
              </a:ext>
            </a:extLst>
          </p:cNvPr>
          <p:cNvSpPr/>
          <p:nvPr/>
        </p:nvSpPr>
        <p:spPr>
          <a:xfrm>
            <a:off x="7146445" y="4783858"/>
            <a:ext cx="176559" cy="714417"/>
          </a:xfrm>
          <a:prstGeom prst="wedgeRectCallout">
            <a:avLst>
              <a:gd name="adj1" fmla="val 54278"/>
              <a:gd name="adj2" fmla="val 7588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Chart, line chart&#10;&#10;Description automatically generated">
            <a:extLst>
              <a:ext uri="{FF2B5EF4-FFF2-40B4-BE49-F238E27FC236}">
                <a16:creationId xmlns:a16="http://schemas.microsoft.com/office/drawing/2014/main" id="{8B1A8B84-57B7-4732-B321-B7A66D6A40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516" y="1690688"/>
            <a:ext cx="5333559" cy="3998645"/>
          </a:xfrm>
        </p:spPr>
      </p:pic>
      <p:sp>
        <p:nvSpPr>
          <p:cNvPr id="2" name="Title 1">
            <a:extLst>
              <a:ext uri="{FF2B5EF4-FFF2-40B4-BE49-F238E27FC236}">
                <a16:creationId xmlns:a16="http://schemas.microsoft.com/office/drawing/2014/main" id="{89EA1BFC-9998-4D69-ADC7-5A9EC3C57AFC}"/>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ea typeface="+mn-ea"/>
                <a:cs typeface="+mn-cs"/>
              </a:rPr>
              <a:t>Integral of the Lagrange 2</a:t>
            </a:r>
            <a:r>
              <a:rPr kumimoji="0" lang="en-US" sz="4400" i="0" u="none" strike="noStrike" kern="1200" cap="none" spc="0" normalizeH="0" baseline="30000" noProof="0" dirty="0">
                <a:ln>
                  <a:noFill/>
                </a:ln>
                <a:solidFill>
                  <a:prstClr val="black"/>
                </a:solidFill>
                <a:effectLst/>
                <a:uLnTx/>
                <a:uFillTx/>
                <a:ea typeface="+mn-ea"/>
                <a:cs typeface="+mn-cs"/>
              </a:rPr>
              <a:t>nd</a:t>
            </a:r>
            <a:r>
              <a:rPr kumimoji="0" lang="en-US" sz="4400" i="0" u="none" strike="noStrike" kern="1200" cap="none" spc="0" normalizeH="0" baseline="0" noProof="0" dirty="0">
                <a:ln>
                  <a:noFill/>
                </a:ln>
                <a:solidFill>
                  <a:prstClr val="black"/>
                </a:solidFill>
                <a:effectLst/>
                <a:uLnTx/>
                <a:uFillTx/>
                <a:ea typeface="+mn-ea"/>
                <a:cs typeface="+mn-cs"/>
              </a:rPr>
              <a:t> order</a:t>
            </a:r>
            <a:r>
              <a:rPr lang="en-US" dirty="0">
                <a:solidFill>
                  <a:prstClr val="black"/>
                </a:solidFill>
              </a:rPr>
              <a:t> </a:t>
            </a:r>
            <a:r>
              <a:rPr lang="en-US" dirty="0"/>
              <a:t>interpolation polynomial over interval </a:t>
            </a:r>
            <a:r>
              <a:rPr lang="en-US" i="1" dirty="0"/>
              <a:t>h</a:t>
            </a:r>
            <a:endParaRPr lang="en-US" dirty="0"/>
          </a:p>
        </p:txBody>
      </p:sp>
      <p:graphicFrame>
        <p:nvGraphicFramePr>
          <p:cNvPr id="8" name="Object 7">
            <a:extLst>
              <a:ext uri="{FF2B5EF4-FFF2-40B4-BE49-F238E27FC236}">
                <a16:creationId xmlns:a16="http://schemas.microsoft.com/office/drawing/2014/main" id="{6D33DABA-4FA2-44B9-8897-CAF40E3025CF}"/>
              </a:ext>
            </a:extLst>
          </p:cNvPr>
          <p:cNvGraphicFramePr>
            <a:graphicFrameLocks noChangeAspect="1"/>
          </p:cNvGraphicFramePr>
          <p:nvPr>
            <p:extLst>
              <p:ext uri="{D42A27DB-BD31-4B8C-83A1-F6EECF244321}">
                <p14:modId xmlns:p14="http://schemas.microsoft.com/office/powerpoint/2010/main" val="463250078"/>
              </p:ext>
            </p:extLst>
          </p:nvPr>
        </p:nvGraphicFramePr>
        <p:xfrm>
          <a:off x="5739911" y="1690688"/>
          <a:ext cx="5886905" cy="3931920"/>
        </p:xfrm>
        <a:graphic>
          <a:graphicData uri="http://schemas.openxmlformats.org/presentationml/2006/ole">
            <mc:AlternateContent xmlns:mc="http://schemas.openxmlformats.org/markup-compatibility/2006">
              <mc:Choice xmlns:v="urn:schemas-microsoft-com:vml" Requires="v">
                <p:oleObj spid="_x0000_s7178" name="Equation" r:id="rId4" imgW="3403440" imgH="2273040" progId="Equation.DSMT4">
                  <p:embed/>
                </p:oleObj>
              </mc:Choice>
              <mc:Fallback>
                <p:oleObj name="Equation" r:id="rId4" imgW="3403440" imgH="2273040" progId="Equation.DSMT4">
                  <p:embed/>
                  <p:pic>
                    <p:nvPicPr>
                      <p:cNvPr id="8" name="Object 7">
                        <a:extLst>
                          <a:ext uri="{FF2B5EF4-FFF2-40B4-BE49-F238E27FC236}">
                            <a16:creationId xmlns:a16="http://schemas.microsoft.com/office/drawing/2014/main" id="{6D33DABA-4FA2-44B9-8897-CAF40E3025CF}"/>
                          </a:ext>
                        </a:extLst>
                      </p:cNvPr>
                      <p:cNvPicPr/>
                      <p:nvPr/>
                    </p:nvPicPr>
                    <p:blipFill>
                      <a:blip r:embed="rId5"/>
                      <a:stretch>
                        <a:fillRect/>
                      </a:stretch>
                    </p:blipFill>
                    <p:spPr>
                      <a:xfrm>
                        <a:off x="5739911" y="1690688"/>
                        <a:ext cx="5886905" cy="3931920"/>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EFDB9192-37EA-4886-AEF2-C0E2077E9552}"/>
              </a:ext>
            </a:extLst>
          </p:cNvPr>
          <p:cNvCxnSpPr/>
          <p:nvPr/>
        </p:nvCxnSpPr>
        <p:spPr>
          <a:xfrm flipV="1">
            <a:off x="2185358" y="2277374"/>
            <a:ext cx="0" cy="2944483"/>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263B2C-6CD0-4B99-B649-2DF48E043938}"/>
              </a:ext>
            </a:extLst>
          </p:cNvPr>
          <p:cNvCxnSpPr>
            <a:cxnSpLocks/>
          </p:cNvCxnSpPr>
          <p:nvPr/>
        </p:nvCxnSpPr>
        <p:spPr>
          <a:xfrm flipV="1">
            <a:off x="3027871" y="2564921"/>
            <a:ext cx="0" cy="265693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096076-EE12-4D0E-8459-4C00B1DB76C0}"/>
              </a:ext>
            </a:extLst>
          </p:cNvPr>
          <p:cNvCxnSpPr>
            <a:cxnSpLocks/>
          </p:cNvCxnSpPr>
          <p:nvPr/>
        </p:nvCxnSpPr>
        <p:spPr>
          <a:xfrm flipV="1">
            <a:off x="3861758" y="2961736"/>
            <a:ext cx="0" cy="230900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12023C-FC98-43D3-B0C2-3B29089D64F5}"/>
              </a:ext>
            </a:extLst>
          </p:cNvPr>
          <p:cNvCxnSpPr>
            <a:cxnSpLocks/>
          </p:cNvCxnSpPr>
          <p:nvPr/>
        </p:nvCxnSpPr>
        <p:spPr>
          <a:xfrm flipV="1">
            <a:off x="4678392" y="3341298"/>
            <a:ext cx="0" cy="189493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A91E8C8-C1A3-4A99-B580-0296EB2BC29F}"/>
              </a:ext>
            </a:extLst>
          </p:cNvPr>
          <p:cNvSpPr txBox="1"/>
          <p:nvPr/>
        </p:nvSpPr>
        <p:spPr>
          <a:xfrm>
            <a:off x="7263629" y="5594333"/>
            <a:ext cx="3372593" cy="369332"/>
          </a:xfrm>
          <a:prstGeom prst="rect">
            <a:avLst/>
          </a:prstGeom>
          <a:noFill/>
        </p:spPr>
        <p:txBody>
          <a:bodyPr wrap="square" rtlCol="0">
            <a:spAutoFit/>
          </a:bodyPr>
          <a:lstStyle/>
          <a:p>
            <a:r>
              <a:rPr lang="en-US" dirty="0"/>
              <a:t>“Composite ⅓ Simpson’s Method”</a:t>
            </a:r>
          </a:p>
        </p:txBody>
      </p:sp>
      <p:sp>
        <p:nvSpPr>
          <p:cNvPr id="4" name="TextBox 3">
            <a:extLst>
              <a:ext uri="{FF2B5EF4-FFF2-40B4-BE49-F238E27FC236}">
                <a16:creationId xmlns:a16="http://schemas.microsoft.com/office/drawing/2014/main" id="{6162C3AE-3B0F-4A3E-87D8-123EF84BFA55}"/>
              </a:ext>
            </a:extLst>
          </p:cNvPr>
          <p:cNvSpPr txBox="1"/>
          <p:nvPr/>
        </p:nvSpPr>
        <p:spPr>
          <a:xfrm>
            <a:off x="1258784" y="5945253"/>
            <a:ext cx="928650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Divide total interval [</a:t>
            </a:r>
            <a:r>
              <a:rPr lang="en-US" i="1" dirty="0" err="1"/>
              <a:t>a</a:t>
            </a:r>
            <a:r>
              <a:rPr lang="en-US" dirty="0" err="1"/>
              <a:t>,</a:t>
            </a:r>
            <a:r>
              <a:rPr lang="en-US" i="1" dirty="0" err="1"/>
              <a:t>b</a:t>
            </a:r>
            <a:r>
              <a:rPr lang="en-US" dirty="0"/>
              <a:t>] into </a:t>
            </a:r>
            <a:r>
              <a:rPr lang="en-US" i="1" dirty="0"/>
              <a:t>N</a:t>
            </a:r>
            <a:r>
              <a:rPr lang="en-US" dirty="0"/>
              <a:t> subintervals of length </a:t>
            </a:r>
            <a:r>
              <a:rPr lang="en-US" i="1" dirty="0"/>
              <a:t>h</a:t>
            </a:r>
            <a:r>
              <a:rPr lang="en-US" dirty="0"/>
              <a:t>, with each subinterval discretized by three points [</a:t>
            </a:r>
            <a:r>
              <a:rPr lang="en-US" i="1" dirty="0"/>
              <a:t>x</a:t>
            </a:r>
            <a:r>
              <a:rPr lang="en-US" i="1" baseline="-25000" dirty="0"/>
              <a:t>0</a:t>
            </a:r>
            <a:r>
              <a:rPr lang="en-US" dirty="0"/>
              <a:t>,</a:t>
            </a:r>
            <a:r>
              <a:rPr lang="en-US" i="1" dirty="0"/>
              <a:t>x</a:t>
            </a:r>
            <a:r>
              <a:rPr lang="en-US" i="1" baseline="-25000" dirty="0"/>
              <a:t>1</a:t>
            </a:r>
            <a:r>
              <a:rPr lang="en-US" dirty="0"/>
              <a:t>,</a:t>
            </a:r>
            <a:r>
              <a:rPr lang="en-US" i="1" dirty="0"/>
              <a:t>x</a:t>
            </a:r>
            <a:r>
              <a:rPr lang="en-US" i="1" baseline="-25000" dirty="0"/>
              <a:t>2</a:t>
            </a:r>
            <a:r>
              <a:rPr lang="en-US" dirty="0"/>
              <a:t>]. Assign a separate thread to integrate each subinterval in parallel. </a:t>
            </a:r>
          </a:p>
        </p:txBody>
      </p:sp>
      <p:pic>
        <p:nvPicPr>
          <p:cNvPr id="14" name="Picture 2" descr="OpenMP Logo">
            <a:extLst>
              <a:ext uri="{FF2B5EF4-FFF2-40B4-BE49-F238E27FC236}">
                <a16:creationId xmlns:a16="http://schemas.microsoft.com/office/drawing/2014/main" id="{2E7B9E75-55AD-4BA6-8785-EA1351E47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96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1162-76ED-4DA2-989B-44F9DE1A806D}"/>
              </a:ext>
            </a:extLst>
          </p:cNvPr>
          <p:cNvSpPr>
            <a:spLocks noGrp="1"/>
          </p:cNvSpPr>
          <p:nvPr>
            <p:ph type="title"/>
          </p:nvPr>
        </p:nvSpPr>
        <p:spPr/>
        <p:txBody>
          <a:bodyPr/>
          <a:lstStyle/>
          <a:p>
            <a:r>
              <a:rPr lang="en-US" dirty="0"/>
              <a:t>Example: Multithreaded Composite ⅓ Simpson’s Method</a:t>
            </a:r>
          </a:p>
        </p:txBody>
      </p:sp>
      <p:sp>
        <p:nvSpPr>
          <p:cNvPr id="3" name="Content Placeholder 2">
            <a:extLst>
              <a:ext uri="{FF2B5EF4-FFF2-40B4-BE49-F238E27FC236}">
                <a16:creationId xmlns:a16="http://schemas.microsoft.com/office/drawing/2014/main" id="{8D471B99-540F-4F9C-B3EF-153DD3B2E072}"/>
              </a:ext>
            </a:extLst>
          </p:cNvPr>
          <p:cNvSpPr>
            <a:spLocks noGrp="1"/>
          </p:cNvSpPr>
          <p:nvPr>
            <p:ph idx="1"/>
          </p:nvPr>
        </p:nvSpPr>
        <p:spPr/>
        <p:txBody>
          <a:bodyPr>
            <a:normAutofit fontScale="77500" lnSpcReduction="20000"/>
          </a:bodyPr>
          <a:lstStyle/>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:~/compe160 g++ </a:t>
            </a:r>
            <a:r>
              <a:rPr lang="en-US" dirty="0">
                <a:highlight>
                  <a:srgbClr val="FFFF00"/>
                </a:highlight>
                <a:latin typeface="Courier New" panose="02070309020205020404" pitchFamily="49" charset="0"/>
                <a:cs typeface="Courier New" panose="02070309020205020404" pitchFamily="49" charset="0"/>
              </a:rPr>
              <a:t>-</a:t>
            </a:r>
            <a:r>
              <a:rPr lang="en-US" dirty="0" err="1">
                <a:highlight>
                  <a:srgbClr val="FFFF00"/>
                </a:highlight>
                <a:latin typeface="Courier New" panose="02070309020205020404" pitchFamily="49" charset="0"/>
                <a:cs typeface="Courier New" panose="02070309020205020404" pitchFamily="49" charset="0"/>
              </a:rPr>
              <a:t>fopenmp</a:t>
            </a:r>
            <a:r>
              <a:rPr lang="en-US" dirty="0">
                <a:highlight>
                  <a:srgbClr val="FFFF00"/>
                </a:highlight>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Simpson.cpp -o </a:t>
            </a:r>
            <a:r>
              <a:rPr lang="en-US" dirty="0" err="1">
                <a:latin typeface="Courier New" panose="02070309020205020404" pitchFamily="49" charset="0"/>
                <a:cs typeface="Courier New" panose="02070309020205020404" pitchFamily="49" charset="0"/>
              </a:rPr>
              <a:t>simpson</a:t>
            </a: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:~/compe160$ ./</a:t>
            </a:r>
            <a:r>
              <a:rPr lang="en-US" dirty="0" err="1">
                <a:latin typeface="Courier New" panose="02070309020205020404" pitchFamily="49" charset="0"/>
                <a:cs typeface="Courier New" panose="02070309020205020404" pitchFamily="49" charset="0"/>
              </a:rPr>
              <a:t>simpson</a:t>
            </a: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1</a:t>
            </a:r>
          </a:p>
          <a:p>
            <a:pPr marL="0" indent="0">
              <a:buNone/>
            </a:pPr>
            <a:r>
              <a:rPr lang="en-US" dirty="0">
                <a:latin typeface="Courier New" panose="02070309020205020404" pitchFamily="49" charset="0"/>
                <a:cs typeface="Courier New" panose="02070309020205020404" pitchFamily="49" charset="0"/>
              </a:rPr>
              <a:t>requesting 1 threads</a:t>
            </a:r>
          </a:p>
          <a:p>
            <a:pPr marL="0" indent="0">
              <a:buNone/>
            </a:pPr>
            <a:r>
              <a:rPr lang="en-US" dirty="0" err="1">
                <a:latin typeface="Courier New" panose="02070309020205020404" pitchFamily="49" charset="0"/>
                <a:cs typeface="Courier New" panose="02070309020205020404" pitchFamily="49" charset="0"/>
              </a:rPr>
              <a:t>Nthrds</a:t>
            </a:r>
            <a:r>
              <a:rPr lang="en-US" dirty="0">
                <a:latin typeface="Courier New" panose="02070309020205020404" pitchFamily="49" charset="0"/>
                <a:cs typeface="Courier New" panose="02070309020205020404" pitchFamily="49" charset="0"/>
              </a:rPr>
              <a:t>: 1</a:t>
            </a:r>
          </a:p>
          <a:p>
            <a:pPr marL="0" indent="0">
              <a:buNone/>
            </a:pPr>
            <a:r>
              <a:rPr lang="en-US" dirty="0">
                <a:latin typeface="Courier New" panose="02070309020205020404" pitchFamily="49" charset="0"/>
                <a:cs typeface="Courier New" panose="02070309020205020404" pitchFamily="49" charset="0"/>
              </a:rPr>
              <a:t>Elapsed time = </a:t>
            </a:r>
            <a:r>
              <a:rPr lang="en-US" dirty="0">
                <a:highlight>
                  <a:srgbClr val="FFFF00"/>
                </a:highlight>
                <a:latin typeface="Courier New" panose="02070309020205020404" pitchFamily="49" charset="0"/>
                <a:cs typeface="Courier New" panose="02070309020205020404" pitchFamily="49" charset="0"/>
              </a:rPr>
              <a:t>434246</a:t>
            </a:r>
            <a:r>
              <a:rPr lang="en-US" dirty="0">
                <a:latin typeface="Courier New" panose="02070309020205020404" pitchFamily="49" charset="0"/>
                <a:cs typeface="Courier New" panose="02070309020205020404" pitchFamily="49" charset="0"/>
              </a:rPr>
              <a:t>[us]</a:t>
            </a:r>
          </a:p>
          <a:p>
            <a:pPr marL="0" indent="0">
              <a:buNone/>
            </a:pPr>
            <a:r>
              <a:rPr lang="en-US" dirty="0">
                <a:latin typeface="Courier New" panose="02070309020205020404" pitchFamily="49" charset="0"/>
                <a:cs typeface="Courier New" panose="02070309020205020404" pitchFamily="49" charset="0"/>
              </a:rPr>
              <a:t>approximation: 0.785398, error: 6.657676e-09</a:t>
            </a:r>
          </a:p>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:~/compe160$ ./</a:t>
            </a:r>
            <a:r>
              <a:rPr lang="en-US" dirty="0" err="1">
                <a:latin typeface="Courier New" panose="02070309020205020404" pitchFamily="49" charset="0"/>
                <a:cs typeface="Courier New" panose="02070309020205020404" pitchFamily="49" charset="0"/>
              </a:rPr>
              <a:t>simpson</a:t>
            </a: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32</a:t>
            </a:r>
          </a:p>
          <a:p>
            <a:pPr marL="0" indent="0">
              <a:buNone/>
            </a:pPr>
            <a:r>
              <a:rPr lang="en-US" dirty="0">
                <a:latin typeface="Courier New" panose="02070309020205020404" pitchFamily="49" charset="0"/>
                <a:cs typeface="Courier New" panose="02070309020205020404" pitchFamily="49" charset="0"/>
              </a:rPr>
              <a:t>requesting 32 threads</a:t>
            </a:r>
          </a:p>
          <a:p>
            <a:pPr marL="0" indent="0">
              <a:buNone/>
            </a:pPr>
            <a:r>
              <a:rPr lang="en-US" dirty="0" err="1">
                <a:latin typeface="Courier New" panose="02070309020205020404" pitchFamily="49" charset="0"/>
                <a:cs typeface="Courier New" panose="02070309020205020404" pitchFamily="49" charset="0"/>
              </a:rPr>
              <a:t>Nthrds</a:t>
            </a:r>
            <a:r>
              <a:rPr lang="en-US" dirty="0">
                <a:latin typeface="Courier New" panose="02070309020205020404" pitchFamily="49" charset="0"/>
                <a:cs typeface="Courier New" panose="02070309020205020404" pitchFamily="49" charset="0"/>
              </a:rPr>
              <a:t>: 32</a:t>
            </a:r>
          </a:p>
          <a:p>
            <a:pPr marL="0" indent="0">
              <a:buNone/>
            </a:pPr>
            <a:r>
              <a:rPr lang="en-US" dirty="0">
                <a:latin typeface="Courier New" panose="02070309020205020404" pitchFamily="49" charset="0"/>
                <a:cs typeface="Courier New" panose="02070309020205020404" pitchFamily="49" charset="0"/>
              </a:rPr>
              <a:t>Elapsed time = </a:t>
            </a:r>
            <a:r>
              <a:rPr lang="en-US" dirty="0">
                <a:highlight>
                  <a:srgbClr val="FFFF00"/>
                </a:highlight>
                <a:latin typeface="Courier New" panose="02070309020205020404" pitchFamily="49" charset="0"/>
                <a:cs typeface="Courier New" panose="02070309020205020404" pitchFamily="49" charset="0"/>
              </a:rPr>
              <a:t>277361</a:t>
            </a:r>
            <a:r>
              <a:rPr lang="en-US" dirty="0">
                <a:latin typeface="Courier New" panose="02070309020205020404" pitchFamily="49" charset="0"/>
                <a:cs typeface="Courier New" panose="02070309020205020404" pitchFamily="49" charset="0"/>
              </a:rPr>
              <a:t>[us]</a:t>
            </a:r>
          </a:p>
          <a:p>
            <a:pPr marL="0" indent="0">
              <a:buNone/>
            </a:pPr>
            <a:r>
              <a:rPr lang="en-US" dirty="0">
                <a:latin typeface="Courier New" panose="02070309020205020404" pitchFamily="49" charset="0"/>
                <a:cs typeface="Courier New" panose="02070309020205020404" pitchFamily="49" charset="0"/>
              </a:rPr>
              <a:t>approximation: 0.785399, error: 4.809711e-07</a:t>
            </a:r>
          </a:p>
          <a:p>
            <a:pPr marL="0" indent="0">
              <a:buNone/>
            </a:pPr>
            <a:r>
              <a:rPr lang="en-US" dirty="0" err="1">
                <a:latin typeface="Courier New" panose="02070309020205020404" pitchFamily="49" charset="0"/>
                <a:cs typeface="Courier New" panose="02070309020205020404" pitchFamily="49" charset="0"/>
              </a:rPr>
              <a:t>paolini@dgx</a:t>
            </a:r>
            <a:r>
              <a:rPr lang="en-US" dirty="0">
                <a:latin typeface="Courier New" panose="02070309020205020404" pitchFamily="49" charset="0"/>
                <a:cs typeface="Courier New" panose="02070309020205020404" pitchFamily="49" charset="0"/>
              </a:rPr>
              <a:t>:~/compe160$</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4373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E930-9561-459F-8530-6C8E6C873D08}"/>
              </a:ext>
            </a:extLst>
          </p:cNvPr>
          <p:cNvSpPr>
            <a:spLocks noGrp="1"/>
          </p:cNvSpPr>
          <p:nvPr>
            <p:ph type="title"/>
          </p:nvPr>
        </p:nvSpPr>
        <p:spPr/>
        <p:txBody>
          <a:bodyPr/>
          <a:lstStyle/>
          <a:p>
            <a:r>
              <a:rPr lang="en-US" dirty="0"/>
              <a:t>Example: Multithreaded Composite ⅓ Simpson’s Method</a:t>
            </a:r>
          </a:p>
        </p:txBody>
      </p:sp>
      <p:sp>
        <p:nvSpPr>
          <p:cNvPr id="3" name="Content Placeholder 2">
            <a:extLst>
              <a:ext uri="{FF2B5EF4-FFF2-40B4-BE49-F238E27FC236}">
                <a16:creationId xmlns:a16="http://schemas.microsoft.com/office/drawing/2014/main" id="{1B49BFAA-D816-44FA-AEE8-7DC3BCAE19EF}"/>
              </a:ext>
            </a:extLst>
          </p:cNvPr>
          <p:cNvSpPr>
            <a:spLocks noGrp="1"/>
          </p:cNvSpPr>
          <p:nvPr>
            <p:ph idx="1"/>
          </p:nvPr>
        </p:nvSpPr>
        <p:spPr/>
        <p:txBody>
          <a:bodyPr>
            <a:normAutofit/>
          </a:bodyPr>
          <a:lstStyle/>
          <a:p>
            <a:r>
              <a:rPr lang="en-US" sz="2400" dirty="0"/>
              <a:t>Code: </a:t>
            </a:r>
            <a:r>
              <a:rPr lang="en-US" sz="2400" dirty="0">
                <a:latin typeface="Courier New" panose="02070309020205020404" pitchFamily="49" charset="0"/>
                <a:cs typeface="Courier New" panose="02070309020205020404" pitchFamily="49" charset="0"/>
              </a:rPr>
              <a:t>Simpson.cpp</a:t>
            </a:r>
          </a:p>
          <a:p>
            <a:r>
              <a:rPr lang="en-US" sz="2400" dirty="0">
                <a:cs typeface="Courier New" panose="02070309020205020404" pitchFamily="49" charset="0"/>
              </a:rPr>
              <a:t>Include OpenMP function prototypes</a:t>
            </a:r>
          </a:p>
          <a:p>
            <a:pPr marL="0" indent="0">
              <a:buNone/>
            </a:pPr>
            <a:r>
              <a:rPr lang="en-US" sz="2400" dirty="0">
                <a:latin typeface="Courier New" panose="02070309020205020404" pitchFamily="49" charset="0"/>
                <a:cs typeface="Courier New" panose="02070309020205020404" pitchFamily="49" charset="0"/>
              </a:rPr>
              <a:t>#include &lt;</a:t>
            </a:r>
            <a:r>
              <a:rPr lang="en-US" sz="2400" dirty="0" err="1">
                <a:latin typeface="Courier New" panose="02070309020205020404" pitchFamily="49" charset="0"/>
                <a:cs typeface="Courier New" panose="02070309020205020404" pitchFamily="49" charset="0"/>
              </a:rPr>
              <a:t>omp.h</a:t>
            </a:r>
            <a:r>
              <a:rPr lang="en-US" sz="2400" dirty="0">
                <a:latin typeface="Courier New" panose="02070309020205020404" pitchFamily="49" charset="0"/>
                <a:cs typeface="Courier New" panose="02070309020205020404" pitchFamily="49" charset="0"/>
              </a:rPr>
              <a:t>&gt;</a:t>
            </a:r>
          </a:p>
          <a:p>
            <a:pPr marL="0" indent="0">
              <a:buNone/>
            </a:pPr>
            <a:r>
              <a:rPr lang="en-US" sz="1800" dirty="0">
                <a:latin typeface="Courier New" panose="02070309020205020404" pitchFamily="49" charset="0"/>
                <a:cs typeface="Courier New" panose="02070309020205020404" pitchFamily="49" charset="0"/>
              </a:rPr>
              <a:t> </a:t>
            </a:r>
          </a:p>
          <a:p>
            <a:r>
              <a:rPr lang="en-US" sz="2400" dirty="0">
                <a:cs typeface="Courier New" panose="02070309020205020404" pitchFamily="49" charset="0"/>
              </a:rPr>
              <a:t>Disable system from dynamically varying the number of threads per parallel construct and specify a constant number of threads</a:t>
            </a:r>
          </a:p>
          <a:p>
            <a:pPr marL="0" indent="0">
              <a:buNone/>
            </a:pPr>
            <a:r>
              <a:rPr lang="en-US" sz="1800" dirty="0" err="1">
                <a:latin typeface="Courier New" panose="02070309020205020404" pitchFamily="49" charset="0"/>
                <a:cs typeface="Courier New" panose="02070309020205020404" pitchFamily="49" charset="0"/>
              </a:rPr>
              <a:t>sscanf</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argv</a:t>
            </a:r>
            <a:r>
              <a:rPr lang="en-US" sz="1800" dirty="0">
                <a:latin typeface="Courier New" panose="02070309020205020404" pitchFamily="49" charset="0"/>
                <a:cs typeface="Courier New" panose="02070309020205020404" pitchFamily="49" charset="0"/>
              </a:rPr>
              <a:t>[1],"%d",&amp;</a:t>
            </a:r>
            <a:r>
              <a:rPr lang="en-US" sz="1800" dirty="0" err="1">
                <a:latin typeface="Courier New" panose="02070309020205020404" pitchFamily="49" charset="0"/>
                <a:cs typeface="Courier New" panose="02070309020205020404" pitchFamily="49" charset="0"/>
              </a:rPr>
              <a:t>Nthrds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std::</a:t>
            </a:r>
            <a:r>
              <a:rPr lang="en-US" sz="1800" dirty="0" err="1">
                <a:latin typeface="Courier New" panose="02070309020205020404" pitchFamily="49" charset="0"/>
                <a:cs typeface="Courier New" panose="02070309020205020404" pitchFamily="49" charset="0"/>
              </a:rPr>
              <a:t>cout</a:t>
            </a:r>
            <a:r>
              <a:rPr lang="en-US" sz="1800" dirty="0">
                <a:latin typeface="Courier New" panose="02070309020205020404" pitchFamily="49" charset="0"/>
                <a:cs typeface="Courier New" panose="02070309020205020404" pitchFamily="49" charset="0"/>
              </a:rPr>
              <a:t> &lt;&lt; "requesting " &lt;&lt; </a:t>
            </a:r>
            <a:r>
              <a:rPr lang="en-US" sz="1800" dirty="0" err="1">
                <a:latin typeface="Courier New" panose="02070309020205020404" pitchFamily="49" charset="0"/>
                <a:cs typeface="Courier New" panose="02070309020205020404" pitchFamily="49" charset="0"/>
              </a:rPr>
              <a:t>Nthrds</a:t>
            </a:r>
            <a:r>
              <a:rPr lang="en-US" sz="1800" dirty="0">
                <a:latin typeface="Courier New" panose="02070309020205020404" pitchFamily="49" charset="0"/>
                <a:cs typeface="Courier New" panose="02070309020205020404" pitchFamily="49" charset="0"/>
              </a:rPr>
              <a:t> &lt;&lt; " threads" &lt;&lt; std::</a:t>
            </a:r>
            <a:r>
              <a:rPr lang="en-US" sz="1800" dirty="0" err="1">
                <a:latin typeface="Courier New" panose="02070309020205020404" pitchFamily="49" charset="0"/>
                <a:cs typeface="Courier New" panose="02070309020205020404" pitchFamily="49" charset="0"/>
              </a:rPr>
              <a:t>endl</a:t>
            </a:r>
            <a:r>
              <a:rPr lang="en-US" sz="1800" dirty="0">
                <a:latin typeface="Courier New" panose="02070309020205020404" pitchFamily="49" charset="0"/>
                <a:cs typeface="Courier New" panose="02070309020205020404" pitchFamily="49" charset="0"/>
              </a:rPr>
              <a:t>;</a:t>
            </a:r>
          </a:p>
          <a:p>
            <a:pPr marL="0" indent="0">
              <a:buNone/>
            </a:pPr>
            <a:r>
              <a:rPr lang="en-US" sz="1800" dirty="0" err="1">
                <a:latin typeface="Courier New" panose="02070309020205020404" pitchFamily="49" charset="0"/>
                <a:cs typeface="Courier New" panose="02070309020205020404" pitchFamily="49" charset="0"/>
              </a:rPr>
              <a:t>omp_set_dynamic</a:t>
            </a:r>
            <a:r>
              <a:rPr lang="en-US" sz="1800" dirty="0">
                <a:latin typeface="Courier New" panose="02070309020205020404" pitchFamily="49" charset="0"/>
                <a:cs typeface="Courier New" panose="02070309020205020404" pitchFamily="49" charset="0"/>
              </a:rPr>
              <a:t>(0);</a:t>
            </a:r>
          </a:p>
          <a:p>
            <a:pPr marL="0" indent="0">
              <a:buNone/>
            </a:pPr>
            <a:r>
              <a:rPr lang="en-US" sz="1800" dirty="0" err="1">
                <a:latin typeface="Courier New" panose="02070309020205020404" pitchFamily="49" charset="0"/>
                <a:cs typeface="Courier New" panose="02070309020205020404" pitchFamily="49" charset="0"/>
              </a:rPr>
              <a:t>omp_set_num_threads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Nthrds</a:t>
            </a:r>
            <a:r>
              <a:rPr lang="en-US" sz="18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47360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A284-6C3B-40D0-99F8-31921A9DD374}"/>
              </a:ext>
            </a:extLst>
          </p:cNvPr>
          <p:cNvSpPr>
            <a:spLocks noGrp="1"/>
          </p:cNvSpPr>
          <p:nvPr>
            <p:ph type="title"/>
          </p:nvPr>
        </p:nvSpPr>
        <p:spPr/>
        <p:txBody>
          <a:bodyPr/>
          <a:lstStyle/>
          <a:p>
            <a:r>
              <a:rPr lang="en-US" dirty="0"/>
              <a:t>Example: Multithreaded Composite ⅓ Simpson’s Method</a:t>
            </a:r>
          </a:p>
        </p:txBody>
      </p:sp>
      <p:sp>
        <p:nvSpPr>
          <p:cNvPr id="3" name="Content Placeholder 2">
            <a:extLst>
              <a:ext uri="{FF2B5EF4-FFF2-40B4-BE49-F238E27FC236}">
                <a16:creationId xmlns:a16="http://schemas.microsoft.com/office/drawing/2014/main" id="{4F6B96B0-8F27-4F23-87CD-A08408A2EE40}"/>
              </a:ext>
            </a:extLst>
          </p:cNvPr>
          <p:cNvSpPr>
            <a:spLocks noGrp="1"/>
          </p:cNvSpPr>
          <p:nvPr>
            <p:ph idx="1"/>
          </p:nvPr>
        </p:nvSpPr>
        <p:spPr>
          <a:xfrm>
            <a:off x="261257" y="1825625"/>
            <a:ext cx="11930743" cy="4351338"/>
          </a:xfrm>
        </p:spPr>
        <p:txBody>
          <a:bodyPr>
            <a:normAutofit lnSpcReduction="10000"/>
          </a:bodyPr>
          <a:lstStyle/>
          <a:p>
            <a:pPr marL="0" indent="0">
              <a:lnSpc>
                <a:spcPct val="60000"/>
              </a:lnSpc>
              <a:buNone/>
            </a:pPr>
            <a:r>
              <a:rPr lang="en-US" sz="1800" b="1" dirty="0">
                <a:latin typeface="Courier New" panose="02070309020205020404" pitchFamily="49" charset="0"/>
                <a:cs typeface="Courier New" panose="02070309020205020404" pitchFamily="49" charset="0"/>
              </a:rPr>
              <a:t>#pragma </a:t>
            </a:r>
            <a:r>
              <a:rPr lang="en-US" sz="1800" b="1" dirty="0" err="1">
                <a:latin typeface="Courier New" panose="02070309020205020404" pitchFamily="49" charset="0"/>
                <a:cs typeface="Courier New" panose="02070309020205020404" pitchFamily="49" charset="0"/>
              </a:rPr>
              <a:t>omp</a:t>
            </a:r>
            <a:r>
              <a:rPr lang="en-US" sz="1800" b="1" dirty="0">
                <a:latin typeface="Courier New" panose="02070309020205020404" pitchFamily="49" charset="0"/>
                <a:cs typeface="Courier New" panose="02070309020205020404" pitchFamily="49" charset="0"/>
              </a:rPr>
              <a:t> parallel</a:t>
            </a:r>
          </a:p>
          <a:p>
            <a:pPr marL="0" indent="0">
              <a:lnSpc>
                <a:spcPct val="60000"/>
              </a:lnSpc>
              <a:buNone/>
            </a:pPr>
            <a:r>
              <a:rPr lang="en-US" sz="1800" b="1" dirty="0">
                <a:latin typeface="Courier New" panose="02070309020205020404" pitchFamily="49" charset="0"/>
                <a:cs typeface="Courier New" panose="02070309020205020404" pitchFamily="49" charset="0"/>
              </a:rPr>
              <a:t>{</a:t>
            </a:r>
          </a:p>
          <a:p>
            <a:pPr marL="0" indent="0">
              <a:lnSpc>
                <a:spcPct val="60000"/>
              </a:lnSpc>
              <a:buNone/>
            </a:pPr>
            <a:r>
              <a:rPr lang="en-US" sz="1800" b="1" dirty="0">
                <a:latin typeface="Courier New" panose="02070309020205020404" pitchFamily="49" charset="0"/>
                <a:cs typeface="Courier New" panose="02070309020205020404" pitchFamily="49" charset="0"/>
              </a:rPr>
              <a:t>  unsigned int </a:t>
            </a:r>
            <a:r>
              <a:rPr lang="en-US" sz="1800" b="1" dirty="0" err="1">
                <a:latin typeface="Courier New" panose="02070309020205020404" pitchFamily="49" charset="0"/>
                <a:cs typeface="Courier New" panose="02070309020205020404" pitchFamily="49" charset="0"/>
              </a:rPr>
              <a:t>istart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a:t>
            </a:r>
          </a:p>
          <a:p>
            <a:pPr marL="0" indent="0">
              <a:lnSpc>
                <a:spcPct val="60000"/>
              </a:lnSpc>
              <a:buNone/>
            </a:pPr>
            <a:r>
              <a:rPr lang="en-US" sz="1800" b="1" dirty="0">
                <a:latin typeface="Courier New" panose="02070309020205020404" pitchFamily="49" charset="0"/>
                <a:cs typeface="Courier New" panose="02070309020205020404" pitchFamily="49" charset="0"/>
              </a:rPr>
              <a:t>  int id, N = (int)n / 2;</a:t>
            </a:r>
          </a:p>
          <a:p>
            <a:pPr marL="0" indent="0">
              <a:lnSpc>
                <a:spcPct val="60000"/>
              </a:lnSpc>
              <a:buNone/>
            </a:pPr>
            <a:r>
              <a:rPr lang="en-US" sz="1800" b="1" dirty="0">
                <a:latin typeface="Courier New" panose="02070309020205020404" pitchFamily="49" charset="0"/>
                <a:cs typeface="Courier New" panose="02070309020205020404" pitchFamily="49" charset="0"/>
              </a:rPr>
              <a:t>  id = </a:t>
            </a:r>
            <a:r>
              <a:rPr lang="en-US" sz="1800" b="1" dirty="0" err="1">
                <a:latin typeface="Courier New" panose="02070309020205020404" pitchFamily="49" charset="0"/>
                <a:cs typeface="Courier New" panose="02070309020205020404" pitchFamily="49" charset="0"/>
              </a:rPr>
              <a:t>omp_get_thread_num</a:t>
            </a:r>
            <a:r>
              <a:rPr lang="en-US" sz="1800" b="1" dirty="0">
                <a:latin typeface="Courier New" panose="02070309020205020404" pitchFamily="49" charset="0"/>
                <a:cs typeface="Courier New" panose="02070309020205020404" pitchFamily="49" charset="0"/>
              </a:rPr>
              <a:t>();</a:t>
            </a:r>
          </a:p>
          <a:p>
            <a:pPr marL="0" indent="0">
              <a:lnSpc>
                <a:spcPct val="60000"/>
              </a:lnSpc>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istart</a:t>
            </a:r>
            <a:r>
              <a:rPr lang="en-US" sz="1800" b="1" dirty="0">
                <a:latin typeface="Courier New" panose="02070309020205020404" pitchFamily="49" charset="0"/>
                <a:cs typeface="Courier New" panose="02070309020205020404" pitchFamily="49" charset="0"/>
              </a:rPr>
              <a:t> = id * N / </a:t>
            </a:r>
            <a:r>
              <a:rPr lang="en-US" sz="1800" b="1" dirty="0" err="1">
                <a:latin typeface="Courier New" panose="02070309020205020404" pitchFamily="49" charset="0"/>
                <a:cs typeface="Courier New" panose="02070309020205020404" pitchFamily="49" charset="0"/>
              </a:rPr>
              <a:t>Nthrds</a:t>
            </a:r>
            <a:r>
              <a:rPr lang="en-US" sz="1800" b="1" dirty="0">
                <a:latin typeface="Courier New" panose="02070309020205020404" pitchFamily="49" charset="0"/>
                <a:cs typeface="Courier New" panose="02070309020205020404" pitchFamily="49" charset="0"/>
              </a:rPr>
              <a:t>;</a:t>
            </a:r>
          </a:p>
          <a:p>
            <a:pPr marL="0" indent="0">
              <a:lnSpc>
                <a:spcPct val="60000"/>
              </a:lnSpc>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 = (id + 1) * N / </a:t>
            </a:r>
            <a:r>
              <a:rPr lang="en-US" sz="1800" b="1" dirty="0" err="1">
                <a:latin typeface="Courier New" panose="02070309020205020404" pitchFamily="49" charset="0"/>
                <a:cs typeface="Courier New" panose="02070309020205020404" pitchFamily="49" charset="0"/>
              </a:rPr>
              <a:t>Nthrds</a:t>
            </a:r>
            <a:r>
              <a:rPr lang="en-US" sz="1800" b="1" dirty="0">
                <a:latin typeface="Courier New" panose="02070309020205020404" pitchFamily="49" charset="0"/>
                <a:cs typeface="Courier New" panose="02070309020205020404" pitchFamily="49" charset="0"/>
              </a:rPr>
              <a:t>;</a:t>
            </a:r>
          </a:p>
          <a:p>
            <a:pPr marL="0" indent="0">
              <a:lnSpc>
                <a:spcPct val="60000"/>
              </a:lnSpc>
              <a:buNone/>
            </a:pPr>
            <a:r>
              <a:rPr lang="en-US" sz="1800" b="1" dirty="0">
                <a:latin typeface="Courier New" panose="02070309020205020404" pitchFamily="49" charset="0"/>
                <a:cs typeface="Courier New" panose="02070309020205020404" pitchFamily="49" charset="0"/>
              </a:rPr>
              <a:t>  if (id == </a:t>
            </a:r>
            <a:r>
              <a:rPr lang="en-US" sz="1800" b="1" dirty="0" err="1">
                <a:latin typeface="Courier New" panose="02070309020205020404" pitchFamily="49" charset="0"/>
                <a:cs typeface="Courier New" panose="02070309020205020404" pitchFamily="49" charset="0"/>
              </a:rPr>
              <a:t>Nthrds</a:t>
            </a:r>
            <a:r>
              <a:rPr lang="en-US" sz="1800" b="1" dirty="0">
                <a:latin typeface="Courier New" panose="02070309020205020404" pitchFamily="49" charset="0"/>
                <a:cs typeface="Courier New" panose="02070309020205020404" pitchFamily="49" charset="0"/>
              </a:rPr>
              <a:t> - 1)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 = N;</a:t>
            </a:r>
          </a:p>
          <a:p>
            <a:pPr marL="0" indent="0">
              <a:lnSpc>
                <a:spcPct val="60000"/>
              </a:lnSpc>
              <a:buNone/>
            </a:pPr>
            <a:r>
              <a:rPr lang="en-US" sz="1800" b="1" dirty="0">
                <a:latin typeface="Courier New" panose="02070309020205020404" pitchFamily="49" charset="0"/>
                <a:cs typeface="Courier New" panose="02070309020205020404" pitchFamily="49" charset="0"/>
              </a:rPr>
              <a:t>  for (unsigned int j = istart+1; j &lt;=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 ++j)</a:t>
            </a:r>
          </a:p>
          <a:p>
            <a:pPr marL="0" indent="0">
              <a:lnSpc>
                <a:spcPct val="60000"/>
              </a:lnSpc>
              <a:buNone/>
            </a:pPr>
            <a:r>
              <a:rPr lang="en-US" sz="1800" b="1" dirty="0">
                <a:latin typeface="Courier New" panose="02070309020205020404" pitchFamily="49" charset="0"/>
                <a:cs typeface="Courier New" panose="02070309020205020404" pitchFamily="49" charset="0"/>
              </a:rPr>
              <a:t>  {</a:t>
            </a:r>
          </a:p>
          <a:p>
            <a:pPr marL="0" indent="0">
              <a:lnSpc>
                <a:spcPct val="60000"/>
              </a:lnSpc>
              <a:buNone/>
            </a:pP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xj</a:t>
            </a:r>
            <a:r>
              <a:rPr lang="en-US" sz="1800" b="1" dirty="0">
                <a:latin typeface="Courier New" panose="02070309020205020404" pitchFamily="49" charset="0"/>
                <a:cs typeface="Courier New" panose="02070309020205020404" pitchFamily="49" charset="0"/>
              </a:rPr>
              <a:t> = a + j * h;</a:t>
            </a:r>
          </a:p>
          <a:p>
            <a:pPr marL="0" indent="0">
              <a:lnSpc>
                <a:spcPct val="60000"/>
              </a:lnSpc>
              <a:buNone/>
            </a:pPr>
            <a:r>
              <a:rPr lang="en-US" sz="1800" b="1" dirty="0">
                <a:latin typeface="Courier New" panose="02070309020205020404" pitchFamily="49" charset="0"/>
                <a:cs typeface="Courier New" panose="02070309020205020404" pitchFamily="49" charset="0"/>
              </a:rPr>
              <a:t>    s[id] += f(a + (2 * j - 2) * h) + 4 * f(a + (2 * j - 1) * h) + f(a + (2 * j) * h);</a:t>
            </a:r>
          </a:p>
          <a:p>
            <a:pPr marL="0" indent="0">
              <a:lnSpc>
                <a:spcPct val="60000"/>
              </a:lnSpc>
              <a:buNone/>
            </a:pPr>
            <a:r>
              <a:rPr lang="en-US" sz="1800" b="1" dirty="0">
                <a:latin typeface="Courier New" panose="02070309020205020404" pitchFamily="49" charset="0"/>
                <a:cs typeface="Courier New" panose="02070309020205020404" pitchFamily="49" charset="0"/>
              </a:rPr>
              <a:t>  }</a:t>
            </a:r>
          </a:p>
          <a:p>
            <a:pPr marL="0" indent="0">
              <a:lnSpc>
                <a:spcPct val="60000"/>
              </a:lnSpc>
              <a:buNone/>
            </a:pPr>
            <a:r>
              <a:rPr lang="en-US" sz="1800" b="1" dirty="0">
                <a:latin typeface="Courier New" panose="02070309020205020404" pitchFamily="49" charset="0"/>
                <a:cs typeface="Courier New" panose="02070309020205020404" pitchFamily="49" charset="0"/>
              </a:rPr>
              <a:t>  s[id] *= h / 3;</a:t>
            </a:r>
          </a:p>
          <a:p>
            <a:pPr marL="0" indent="0">
              <a:lnSpc>
                <a:spcPct val="60000"/>
              </a:lnSpc>
              <a:buNone/>
            </a:pPr>
            <a:r>
              <a:rPr lang="en-US" sz="1800" b="1" dirty="0">
                <a:latin typeface="Courier New" panose="02070309020205020404" pitchFamily="49" charset="0"/>
                <a:cs typeface="Courier New" panose="02070309020205020404" pitchFamily="49" charset="0"/>
              </a:rPr>
              <a:t>}</a:t>
            </a:r>
          </a:p>
        </p:txBody>
      </p:sp>
      <p:sp>
        <p:nvSpPr>
          <p:cNvPr id="4" name="Speech Bubble: Rectangle 3">
            <a:extLst>
              <a:ext uri="{FF2B5EF4-FFF2-40B4-BE49-F238E27FC236}">
                <a16:creationId xmlns:a16="http://schemas.microsoft.com/office/drawing/2014/main" id="{4CE2B7DE-F681-47BC-9B55-134F969EBE29}"/>
              </a:ext>
            </a:extLst>
          </p:cNvPr>
          <p:cNvSpPr/>
          <p:nvPr/>
        </p:nvSpPr>
        <p:spPr>
          <a:xfrm>
            <a:off x="4702632" y="1669539"/>
            <a:ext cx="3194460" cy="408643"/>
          </a:xfrm>
          <a:prstGeom prst="wedgeRectCallout">
            <a:avLst>
              <a:gd name="adj1" fmla="val -99001"/>
              <a:gd name="adj2" fmla="val 750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u="none" strike="noStrike" baseline="0" dirty="0">
                <a:solidFill>
                  <a:schemeClr val="tx1"/>
                </a:solidFill>
              </a:rPr>
              <a:t>OpenMP compiler directive</a:t>
            </a:r>
            <a:endParaRPr lang="en-US" sz="2000" dirty="0">
              <a:solidFill>
                <a:schemeClr val="tx1"/>
              </a:solidFill>
            </a:endParaRPr>
          </a:p>
        </p:txBody>
      </p:sp>
      <p:sp>
        <p:nvSpPr>
          <p:cNvPr id="6" name="Speech Bubble: Rectangle 5">
            <a:extLst>
              <a:ext uri="{FF2B5EF4-FFF2-40B4-BE49-F238E27FC236}">
                <a16:creationId xmlns:a16="http://schemas.microsoft.com/office/drawing/2014/main" id="{42754D3E-BEFB-4F88-91EA-9FCE41972283}"/>
              </a:ext>
            </a:extLst>
          </p:cNvPr>
          <p:cNvSpPr/>
          <p:nvPr/>
        </p:nvSpPr>
        <p:spPr>
          <a:xfrm>
            <a:off x="5068791" y="2194383"/>
            <a:ext cx="4170215" cy="408643"/>
          </a:xfrm>
          <a:prstGeom prst="wedgeRectCallout">
            <a:avLst>
              <a:gd name="adj1" fmla="val -157377"/>
              <a:gd name="adj2" fmla="val -5352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u="none" strike="noStrike" baseline="0" dirty="0">
                <a:solidFill>
                  <a:schemeClr val="tx1"/>
                </a:solidFill>
              </a:rPr>
              <a:t>OpenMP parallel block construct</a:t>
            </a:r>
            <a:endParaRPr lang="en-US" sz="2000" dirty="0">
              <a:solidFill>
                <a:schemeClr val="tx1"/>
              </a:solidFill>
            </a:endParaRPr>
          </a:p>
        </p:txBody>
      </p:sp>
      <p:sp>
        <p:nvSpPr>
          <p:cNvPr id="7" name="Speech Bubble: Rectangle 6">
            <a:extLst>
              <a:ext uri="{FF2B5EF4-FFF2-40B4-BE49-F238E27FC236}">
                <a16:creationId xmlns:a16="http://schemas.microsoft.com/office/drawing/2014/main" id="{4179F6B4-3CD5-48A5-A785-61C54C781B9E}"/>
              </a:ext>
            </a:extLst>
          </p:cNvPr>
          <p:cNvSpPr/>
          <p:nvPr/>
        </p:nvSpPr>
        <p:spPr>
          <a:xfrm>
            <a:off x="5399321" y="2655542"/>
            <a:ext cx="4170215" cy="408643"/>
          </a:xfrm>
          <a:prstGeom prst="wedgeRectCallout">
            <a:avLst>
              <a:gd name="adj1" fmla="val -77357"/>
              <a:gd name="adj2" fmla="val 191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u="none" strike="noStrike" baseline="0" dirty="0">
                <a:solidFill>
                  <a:schemeClr val="tx1"/>
                </a:solidFill>
              </a:rPr>
              <a:t>Current thread ID in range [0,Nthrds]</a:t>
            </a:r>
            <a:endParaRPr lang="en-US" sz="2000" dirty="0">
              <a:solidFill>
                <a:schemeClr val="tx1"/>
              </a:solidFill>
            </a:endParaRPr>
          </a:p>
        </p:txBody>
      </p:sp>
      <p:sp>
        <p:nvSpPr>
          <p:cNvPr id="8" name="Speech Bubble: Rectangle 7">
            <a:extLst>
              <a:ext uri="{FF2B5EF4-FFF2-40B4-BE49-F238E27FC236}">
                <a16:creationId xmlns:a16="http://schemas.microsoft.com/office/drawing/2014/main" id="{4883D010-8FE2-4A0F-B26E-4D6BAF8B2788}"/>
              </a:ext>
            </a:extLst>
          </p:cNvPr>
          <p:cNvSpPr/>
          <p:nvPr/>
        </p:nvSpPr>
        <p:spPr>
          <a:xfrm>
            <a:off x="5551721" y="3128577"/>
            <a:ext cx="4170215" cy="659654"/>
          </a:xfrm>
          <a:prstGeom prst="wedgeRectCallout">
            <a:avLst>
              <a:gd name="adj1" fmla="val -75934"/>
              <a:gd name="adj2" fmla="val -2155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dirty="0">
                <a:solidFill>
                  <a:schemeClr val="tx1"/>
                </a:solidFill>
              </a:rPr>
              <a:t>Assign a group of consecutive intervals to one unique thread</a:t>
            </a:r>
          </a:p>
        </p:txBody>
      </p:sp>
      <p:sp>
        <p:nvSpPr>
          <p:cNvPr id="9" name="Speech Bubble: Rectangle 8">
            <a:extLst>
              <a:ext uri="{FF2B5EF4-FFF2-40B4-BE49-F238E27FC236}">
                <a16:creationId xmlns:a16="http://schemas.microsoft.com/office/drawing/2014/main" id="{0F1F0E6A-71C3-4ACF-837F-CA1D28D591EF}"/>
              </a:ext>
            </a:extLst>
          </p:cNvPr>
          <p:cNvSpPr/>
          <p:nvPr/>
        </p:nvSpPr>
        <p:spPr>
          <a:xfrm>
            <a:off x="7484428" y="3852623"/>
            <a:ext cx="4170215" cy="841507"/>
          </a:xfrm>
          <a:prstGeom prst="wedgeRectCallout">
            <a:avLst>
              <a:gd name="adj1" fmla="val -66536"/>
              <a:gd name="adj2" fmla="val -2845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dirty="0">
                <a:solidFill>
                  <a:schemeClr val="tx1"/>
                </a:solidFill>
              </a:rPr>
              <a:t>Each thread simultaneously accumulates sum of approximate interval integrals</a:t>
            </a:r>
          </a:p>
        </p:txBody>
      </p:sp>
    </p:spTree>
    <p:extLst>
      <p:ext uri="{BB962C8B-B14F-4D97-AF65-F5344CB8AC3E}">
        <p14:creationId xmlns:p14="http://schemas.microsoft.com/office/powerpoint/2010/main" val="170916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A284-6C3B-40D0-99F8-31921A9DD374}"/>
              </a:ext>
            </a:extLst>
          </p:cNvPr>
          <p:cNvSpPr>
            <a:spLocks noGrp="1"/>
          </p:cNvSpPr>
          <p:nvPr>
            <p:ph type="title"/>
          </p:nvPr>
        </p:nvSpPr>
        <p:spPr/>
        <p:txBody>
          <a:bodyPr/>
          <a:lstStyle/>
          <a:p>
            <a:r>
              <a:rPr lang="en-US" dirty="0"/>
              <a:t>Example: Multithreaded Composite ⅓ Simpson’s Method</a:t>
            </a:r>
          </a:p>
        </p:txBody>
      </p:sp>
      <p:sp>
        <p:nvSpPr>
          <p:cNvPr id="3" name="Content Placeholder 2">
            <a:extLst>
              <a:ext uri="{FF2B5EF4-FFF2-40B4-BE49-F238E27FC236}">
                <a16:creationId xmlns:a16="http://schemas.microsoft.com/office/drawing/2014/main" id="{4F6B96B0-8F27-4F23-87CD-A08408A2EE40}"/>
              </a:ext>
            </a:extLst>
          </p:cNvPr>
          <p:cNvSpPr>
            <a:spLocks noGrp="1"/>
          </p:cNvSpPr>
          <p:nvPr>
            <p:ph idx="1"/>
          </p:nvPr>
        </p:nvSpPr>
        <p:spPr>
          <a:xfrm>
            <a:off x="261257" y="1825625"/>
            <a:ext cx="11930743" cy="4351338"/>
          </a:xfrm>
        </p:spPr>
        <p:txBody>
          <a:bodyPr>
            <a:normAutofit/>
          </a:bodyPr>
          <a:lstStyle/>
          <a:p>
            <a:pPr marL="0" indent="0">
              <a:lnSpc>
                <a:spcPct val="60000"/>
              </a:lnSpc>
              <a:buNone/>
            </a:pPr>
            <a:r>
              <a:rPr lang="en-US" sz="1800" b="1" dirty="0">
                <a:latin typeface="Courier New" panose="02070309020205020404" pitchFamily="49" charset="0"/>
                <a:cs typeface="Courier New" panose="02070309020205020404" pitchFamily="49" charset="0"/>
              </a:rPr>
              <a:t>#pragma </a:t>
            </a:r>
            <a:r>
              <a:rPr lang="en-US" sz="1800" b="1" dirty="0" err="1">
                <a:latin typeface="Courier New" panose="02070309020205020404" pitchFamily="49" charset="0"/>
                <a:cs typeface="Courier New" panose="02070309020205020404" pitchFamily="49" charset="0"/>
              </a:rPr>
              <a:t>omp</a:t>
            </a:r>
            <a:r>
              <a:rPr lang="en-US" sz="1800" b="1" dirty="0">
                <a:latin typeface="Courier New" panose="02070309020205020404" pitchFamily="49" charset="0"/>
                <a:cs typeface="Courier New" panose="02070309020205020404" pitchFamily="49" charset="0"/>
              </a:rPr>
              <a:t> critical</a:t>
            </a:r>
          </a:p>
          <a:p>
            <a:pPr marL="0" indent="0">
              <a:lnSpc>
                <a:spcPct val="60000"/>
              </a:lnSpc>
              <a:buNone/>
            </a:pPr>
            <a:r>
              <a:rPr lang="en-US" sz="1800" b="1" dirty="0">
                <a:latin typeface="Courier New" panose="02070309020205020404" pitchFamily="49" charset="0"/>
                <a:cs typeface="Courier New" panose="02070309020205020404" pitchFamily="49" charset="0"/>
              </a:rPr>
              <a:t>   std::</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"id: " &lt;&lt; id &lt;&lt; ", </a:t>
            </a:r>
            <a:r>
              <a:rPr lang="en-US" sz="1800" b="1" dirty="0" err="1">
                <a:latin typeface="Courier New" panose="02070309020205020404" pitchFamily="49" charset="0"/>
                <a:cs typeface="Courier New" panose="02070309020205020404" pitchFamily="49" charset="0"/>
              </a:rPr>
              <a:t>istart</a:t>
            </a:r>
            <a:r>
              <a:rPr lang="en-US" sz="1800" b="1" dirty="0">
                <a:latin typeface="Courier New" panose="02070309020205020404" pitchFamily="49" charset="0"/>
                <a:cs typeface="Courier New" panose="02070309020205020404" pitchFamily="49" charset="0"/>
              </a:rPr>
              <a:t>: " &lt;&lt; </a:t>
            </a:r>
            <a:r>
              <a:rPr lang="en-US" sz="1800" b="1" dirty="0" err="1">
                <a:latin typeface="Courier New" panose="02070309020205020404" pitchFamily="49" charset="0"/>
                <a:cs typeface="Courier New" panose="02070309020205020404" pitchFamily="49" charset="0"/>
              </a:rPr>
              <a:t>istart</a:t>
            </a:r>
            <a:r>
              <a:rPr lang="en-US" sz="1800" b="1" dirty="0">
                <a:latin typeface="Courier New" panose="02070309020205020404" pitchFamily="49" charset="0"/>
                <a:cs typeface="Courier New" panose="02070309020205020404" pitchFamily="49" charset="0"/>
              </a:rPr>
              <a:t> &lt;&lt; ",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 " &lt;&lt; </a:t>
            </a:r>
            <a:r>
              <a:rPr lang="en-US" sz="1800" b="1" dirty="0" err="1">
                <a:latin typeface="Courier New" panose="02070309020205020404" pitchFamily="49" charset="0"/>
                <a:cs typeface="Courier New" panose="02070309020205020404" pitchFamily="49" charset="0"/>
              </a:rPr>
              <a:t>iend</a:t>
            </a:r>
            <a:r>
              <a:rPr lang="en-US" sz="1800" b="1" dirty="0">
                <a:latin typeface="Courier New" panose="02070309020205020404" pitchFamily="49" charset="0"/>
                <a:cs typeface="Courier New" panose="02070309020205020404" pitchFamily="49" charset="0"/>
              </a:rPr>
              <a:t> &lt;&lt; std::</a:t>
            </a:r>
            <a:r>
              <a:rPr lang="en-US" sz="1800" b="1" dirty="0" err="1">
                <a:latin typeface="Courier New" panose="02070309020205020404" pitchFamily="49" charset="0"/>
                <a:cs typeface="Courier New" panose="02070309020205020404" pitchFamily="49" charset="0"/>
              </a:rPr>
              <a:t>endl</a:t>
            </a:r>
            <a:r>
              <a:rPr lang="en-US" sz="1800" b="1" dirty="0">
                <a:latin typeface="Courier New" panose="02070309020205020404" pitchFamily="49" charset="0"/>
                <a:cs typeface="Courier New" panose="02070309020205020404" pitchFamily="49" charset="0"/>
              </a:rPr>
              <a:t>;}</a:t>
            </a:r>
          </a:p>
        </p:txBody>
      </p:sp>
      <p:sp>
        <p:nvSpPr>
          <p:cNvPr id="4" name="Speech Bubble: Rectangle 3">
            <a:extLst>
              <a:ext uri="{FF2B5EF4-FFF2-40B4-BE49-F238E27FC236}">
                <a16:creationId xmlns:a16="http://schemas.microsoft.com/office/drawing/2014/main" id="{4CE2B7DE-F681-47BC-9B55-134F969EBE29}"/>
              </a:ext>
            </a:extLst>
          </p:cNvPr>
          <p:cNvSpPr/>
          <p:nvPr/>
        </p:nvSpPr>
        <p:spPr>
          <a:xfrm>
            <a:off x="4702632" y="1669539"/>
            <a:ext cx="4975758" cy="408643"/>
          </a:xfrm>
          <a:prstGeom prst="wedgeRectCallout">
            <a:avLst>
              <a:gd name="adj1" fmla="val -81579"/>
              <a:gd name="adj2" fmla="val 1331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u="none" strike="noStrike" baseline="0" dirty="0">
                <a:solidFill>
                  <a:schemeClr val="tx1"/>
                </a:solidFill>
              </a:rPr>
              <a:t>OpenMP Synchronization compiler directive</a:t>
            </a:r>
            <a:endParaRPr lang="en-US" sz="2000" dirty="0">
              <a:solidFill>
                <a:schemeClr val="tx1"/>
              </a:solidFill>
            </a:endParaRPr>
          </a:p>
        </p:txBody>
      </p:sp>
      <p:sp>
        <p:nvSpPr>
          <p:cNvPr id="6" name="Speech Bubble: Rectangle 5">
            <a:extLst>
              <a:ext uri="{FF2B5EF4-FFF2-40B4-BE49-F238E27FC236}">
                <a16:creationId xmlns:a16="http://schemas.microsoft.com/office/drawing/2014/main" id="{42754D3E-BEFB-4F88-91EA-9FCE41972283}"/>
              </a:ext>
            </a:extLst>
          </p:cNvPr>
          <p:cNvSpPr/>
          <p:nvPr/>
        </p:nvSpPr>
        <p:spPr>
          <a:xfrm>
            <a:off x="2617524" y="2825959"/>
            <a:ext cx="6775858" cy="1282903"/>
          </a:xfrm>
          <a:prstGeom prst="wedgeRectCallout">
            <a:avLst>
              <a:gd name="adj1" fmla="val -42530"/>
              <a:gd name="adj2" fmla="val -8613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u="none" strike="noStrike" baseline="0" dirty="0">
                <a:solidFill>
                  <a:schemeClr val="tx1"/>
                </a:solidFill>
              </a:rPr>
              <a:t>Show mapping between intervals and threads. Critical </a:t>
            </a:r>
            <a:r>
              <a:rPr lang="en-US" sz="2000" b="1" dirty="0">
                <a:solidFill>
                  <a:schemeClr val="tx1"/>
                </a:solidFill>
              </a:rPr>
              <a:t>forces each thread to execute the following statement (or block) </a:t>
            </a:r>
            <a:r>
              <a:rPr lang="en-US" sz="2000" b="1" i="0" u="none" strike="noStrike" baseline="0" dirty="0">
                <a:solidFill>
                  <a:schemeClr val="tx1"/>
                </a:solidFill>
              </a:rPr>
              <a:t>one thread at a time (threads wait their turn). Prevents output mangling.</a:t>
            </a:r>
            <a:endParaRPr lang="en-US" sz="2000" dirty="0">
              <a:solidFill>
                <a:schemeClr val="tx1"/>
              </a:solidFill>
            </a:endParaRPr>
          </a:p>
        </p:txBody>
      </p:sp>
    </p:spTree>
    <p:extLst>
      <p:ext uri="{BB962C8B-B14F-4D97-AF65-F5344CB8AC3E}">
        <p14:creationId xmlns:p14="http://schemas.microsoft.com/office/powerpoint/2010/main" val="1706223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State-of-theArt CPU</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8"/>
            <a:ext cx="10515600" cy="4773565"/>
          </a:xfrm>
        </p:spPr>
        <p:txBody>
          <a:bodyPr>
            <a:normAutofit fontScale="92500" lnSpcReduction="10000"/>
          </a:bodyPr>
          <a:lstStyle/>
          <a:p>
            <a:r>
              <a:rPr lang="it-IT" dirty="0"/>
              <a:t>AMD EPYC </a:t>
            </a:r>
            <a:r>
              <a:rPr lang="en-US" b="0" i="0" dirty="0">
                <a:solidFill>
                  <a:srgbClr val="000000"/>
                </a:solidFill>
                <a:effectLst/>
                <a:latin typeface="Inter"/>
              </a:rPr>
              <a:t>7A53 </a:t>
            </a:r>
            <a:r>
              <a:rPr lang="it-IT" dirty="0"/>
              <a:t>‘Trento’ 64 Core CPU, based on an </a:t>
            </a:r>
            <a:r>
              <a:rPr lang="en-US" dirty="0"/>
              <a:t>optimized version of the Milan chip</a:t>
            </a:r>
            <a:endParaRPr lang="it-IT" dirty="0"/>
          </a:p>
          <a:p>
            <a:r>
              <a:rPr lang="en-US" b="0" i="0" dirty="0">
                <a:solidFill>
                  <a:srgbClr val="000000"/>
                </a:solidFill>
                <a:effectLst/>
                <a:latin typeface="Inter"/>
              </a:rPr>
              <a:t>3rd Gen Optimized EPYC CPU architecture</a:t>
            </a:r>
          </a:p>
          <a:p>
            <a:r>
              <a:rPr lang="en-US" dirty="0"/>
              <a:t>64 cores and 128 threads (2 hardware threads/core) but optimizations to clocks and power efficiency. </a:t>
            </a:r>
          </a:p>
          <a:p>
            <a:r>
              <a:rPr lang="en-US" dirty="0"/>
              <a:t>Each CPU has access to 512 GB of DDR4 (Double Data Rate 4 Synchronous Dynamic Random-Access) memory.</a:t>
            </a:r>
            <a:endParaRPr lang="it-IT" dirty="0"/>
          </a:p>
          <a:p>
            <a:r>
              <a:rPr lang="en-US" dirty="0"/>
              <a:t>Oak Ridge National Laboratory </a:t>
            </a:r>
            <a:r>
              <a:rPr lang="en-US" i="1" dirty="0"/>
              <a:t>Crusher</a:t>
            </a:r>
            <a:r>
              <a:rPr lang="en-US" dirty="0"/>
              <a:t> HPC system</a:t>
            </a:r>
          </a:p>
          <a:p>
            <a:r>
              <a:rPr lang="en-US" dirty="0"/>
              <a:t>Crusher is a test platform for ORNL's upcoming </a:t>
            </a:r>
            <a:r>
              <a:rPr lang="en-US" i="1" dirty="0"/>
              <a:t>Frontier</a:t>
            </a:r>
            <a:r>
              <a:rPr lang="en-US" dirty="0"/>
              <a:t> supercomputer (first to system break the exaflop ceiling at </a:t>
            </a:r>
            <a:r>
              <a:rPr lang="en-US" b="0" i="0" dirty="0">
                <a:solidFill>
                  <a:srgbClr val="3D3C3F"/>
                </a:solidFill>
                <a:effectLst/>
                <a:latin typeface="DIN"/>
              </a:rPr>
              <a:t>1.102 exaflop/s - 10</a:t>
            </a:r>
            <a:r>
              <a:rPr lang="en-US" b="0" i="0" baseline="30000" dirty="0">
                <a:solidFill>
                  <a:srgbClr val="3D3C3F"/>
                </a:solidFill>
                <a:effectLst/>
                <a:latin typeface="DIN"/>
              </a:rPr>
              <a:t>18</a:t>
            </a:r>
            <a:r>
              <a:rPr lang="en-US" b="0" i="0" dirty="0">
                <a:solidFill>
                  <a:srgbClr val="3D3C3F"/>
                </a:solidFill>
                <a:effectLst/>
                <a:latin typeface="DIN"/>
              </a:rPr>
              <a:t> IEEE 754 double </a:t>
            </a:r>
            <a:r>
              <a:rPr lang="en-US" dirty="0">
                <a:solidFill>
                  <a:srgbClr val="3D3C3F"/>
                </a:solidFill>
                <a:latin typeface="DIN"/>
              </a:rPr>
              <a:t>p</a:t>
            </a:r>
            <a:r>
              <a:rPr lang="en-US" b="0" i="0" dirty="0">
                <a:solidFill>
                  <a:srgbClr val="3D3C3F"/>
                </a:solidFill>
                <a:effectLst/>
                <a:latin typeface="DIN"/>
              </a:rPr>
              <a:t>recision (64-bit) operations (multiplications and/or additions) per second. As of June 2022, it is the world's fastest supercomputer.</a:t>
            </a:r>
            <a:r>
              <a:rPr lang="en-US" dirty="0"/>
              <a:t>)</a:t>
            </a:r>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ne">
            <a:extLst>
              <a:ext uri="{FF2B5EF4-FFF2-40B4-BE49-F238E27FC236}">
                <a16:creationId xmlns:a16="http://schemas.microsoft.com/office/drawing/2014/main" id="{E1302182-F71F-6790-4A8E-D1D1C9EC6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896" y="5909414"/>
            <a:ext cx="2103120" cy="91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897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Example: Multithreaded Composite ⅓ Simpson’s Method</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p:txBody>
          <a:bodyPr/>
          <a:lstStyle/>
          <a:p>
            <a:r>
              <a:rPr lang="en-US" dirty="0"/>
              <a:t>Lab exercise: implement composite ⅓ Simpson’s Method in template code and experiment with number of intervals </a:t>
            </a:r>
            <a:r>
              <a:rPr lang="en-US" i="1" dirty="0"/>
              <a:t>n</a:t>
            </a:r>
            <a:r>
              <a:rPr lang="en-US" dirty="0"/>
              <a:t> and number of threads </a:t>
            </a:r>
            <a:r>
              <a:rPr lang="en-US" i="1" dirty="0" err="1"/>
              <a:t>Nthrds</a:t>
            </a:r>
            <a:r>
              <a:rPr lang="en-US" dirty="0"/>
              <a:t> to find best </a:t>
            </a:r>
            <a:r>
              <a:rPr lang="en-US" i="1" dirty="0" err="1"/>
              <a:t>Nthrds</a:t>
            </a:r>
            <a:r>
              <a:rPr lang="en-US" i="1" dirty="0"/>
              <a:t> </a:t>
            </a:r>
            <a:r>
              <a:rPr lang="en-US" dirty="0"/>
              <a:t>for a given </a:t>
            </a:r>
            <a:r>
              <a:rPr lang="en-US" i="1" dirty="0"/>
              <a:t>n</a:t>
            </a:r>
          </a:p>
          <a:p>
            <a:r>
              <a:rPr lang="en-US" dirty="0"/>
              <a:t>Code: </a:t>
            </a:r>
            <a:r>
              <a:rPr lang="en-US" sz="2400" dirty="0">
                <a:latin typeface="Courier New" panose="02070309020205020404" pitchFamily="49" charset="0"/>
                <a:cs typeface="Courier New" panose="02070309020205020404" pitchFamily="49" charset="0"/>
              </a:rPr>
              <a:t>Simpson.cpp</a:t>
            </a: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904731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2613-20BF-4286-8816-8D50562F0D06}"/>
              </a:ext>
            </a:extLst>
          </p:cNvPr>
          <p:cNvSpPr>
            <a:spLocks noGrp="1"/>
          </p:cNvSpPr>
          <p:nvPr>
            <p:ph type="title"/>
          </p:nvPr>
        </p:nvSpPr>
        <p:spPr/>
        <p:txBody>
          <a:bodyPr/>
          <a:lstStyle/>
          <a:p>
            <a:r>
              <a:rPr lang="en-US" dirty="0"/>
              <a:t>Riemann summation</a:t>
            </a:r>
          </a:p>
        </p:txBody>
      </p:sp>
      <p:sp>
        <p:nvSpPr>
          <p:cNvPr id="3" name="Content Placeholder 2">
            <a:extLst>
              <a:ext uri="{FF2B5EF4-FFF2-40B4-BE49-F238E27FC236}">
                <a16:creationId xmlns:a16="http://schemas.microsoft.com/office/drawing/2014/main" id="{DA01625F-9DF9-4310-B696-5962DEEED082}"/>
              </a:ext>
            </a:extLst>
          </p:cNvPr>
          <p:cNvSpPr>
            <a:spLocks noGrp="1"/>
          </p:cNvSpPr>
          <p:nvPr>
            <p:ph idx="1"/>
          </p:nvPr>
        </p:nvSpPr>
        <p:spPr>
          <a:xfrm>
            <a:off x="838200" y="1825625"/>
            <a:ext cx="10515600" cy="4242666"/>
          </a:xfrm>
        </p:spPr>
        <p:txBody>
          <a:bodyPr>
            <a:normAutofit lnSpcReduction="10000"/>
          </a:bodyPr>
          <a:lstStyle/>
          <a:p>
            <a:r>
              <a:rPr lang="en-US" dirty="0"/>
              <a:t>Recall, by definition</a:t>
            </a:r>
          </a:p>
          <a:p>
            <a:endParaRPr lang="en-US" dirty="0"/>
          </a:p>
          <a:p>
            <a:pPr marL="0" indent="0">
              <a:buNone/>
            </a:pPr>
            <a:endParaRPr lang="en-US" dirty="0"/>
          </a:p>
          <a:p>
            <a:r>
              <a:rPr lang="en-US" dirty="0"/>
              <a:t>We can find an approximation to the integral of </a:t>
            </a:r>
            <a:r>
              <a:rPr lang="en-US" i="1" dirty="0"/>
              <a:t>f</a:t>
            </a:r>
            <a:r>
              <a:rPr lang="en-US" dirty="0"/>
              <a:t> (assuming </a:t>
            </a:r>
            <a:r>
              <a:rPr lang="en-US" i="1" dirty="0"/>
              <a:t>f</a:t>
            </a:r>
            <a:r>
              <a:rPr lang="en-US" dirty="0"/>
              <a:t> is integrable) by just performing </a:t>
            </a:r>
            <a:r>
              <a:rPr lang="en-US" i="1" dirty="0"/>
              <a:t>n</a:t>
            </a:r>
            <a:r>
              <a:rPr lang="en-US" dirty="0"/>
              <a:t> (independent) function evaluations and then summing </a:t>
            </a:r>
            <a:r>
              <a:rPr lang="en-US" i="1" dirty="0"/>
              <a:t>n </a:t>
            </a:r>
            <a:r>
              <a:rPr lang="en-US" dirty="0"/>
              <a:t>(independent) results </a:t>
            </a:r>
          </a:p>
          <a:p>
            <a:r>
              <a:rPr lang="en-US" dirty="0"/>
              <a:t>This raises a performance issue: how can we perform the summation of many evaluation values </a:t>
            </a:r>
            <a:r>
              <a:rPr lang="en-US" i="1" dirty="0"/>
              <a:t>(for large n) </a:t>
            </a:r>
            <a:r>
              <a:rPr lang="en-US" dirty="0"/>
              <a:t>faster (i.e., better than linear time complexity O(n))?</a:t>
            </a:r>
          </a:p>
          <a:p>
            <a:r>
              <a:rPr lang="en-US" dirty="0"/>
              <a:t>Solution is to perform a </a:t>
            </a:r>
            <a:r>
              <a:rPr lang="en-US" i="1" dirty="0"/>
              <a:t>reduction operation</a:t>
            </a:r>
            <a:endParaRPr lang="en-US" dirty="0"/>
          </a:p>
          <a:p>
            <a:endParaRPr lang="en-US" dirty="0"/>
          </a:p>
        </p:txBody>
      </p:sp>
      <p:graphicFrame>
        <p:nvGraphicFramePr>
          <p:cNvPr id="4" name="Object 3">
            <a:extLst>
              <a:ext uri="{FF2B5EF4-FFF2-40B4-BE49-F238E27FC236}">
                <a16:creationId xmlns:a16="http://schemas.microsoft.com/office/drawing/2014/main" id="{C3A9EC5D-7DE1-4463-81C7-46CBBE9E050F}"/>
              </a:ext>
            </a:extLst>
          </p:cNvPr>
          <p:cNvGraphicFramePr>
            <a:graphicFrameLocks noChangeAspect="1"/>
          </p:cNvGraphicFramePr>
          <p:nvPr>
            <p:extLst>
              <p:ext uri="{D42A27DB-BD31-4B8C-83A1-F6EECF244321}">
                <p14:modId xmlns:p14="http://schemas.microsoft.com/office/powerpoint/2010/main" val="3234853674"/>
              </p:ext>
            </p:extLst>
          </p:nvPr>
        </p:nvGraphicFramePr>
        <p:xfrm>
          <a:off x="2782095" y="2046909"/>
          <a:ext cx="6627810" cy="1325562"/>
        </p:xfrm>
        <a:graphic>
          <a:graphicData uri="http://schemas.openxmlformats.org/presentationml/2006/ole">
            <mc:AlternateContent xmlns:mc="http://schemas.openxmlformats.org/markup-compatibility/2006">
              <mc:Choice xmlns:v="urn:schemas-microsoft-com:vml" Requires="v">
                <p:oleObj spid="_x0000_s8202" name="Equation" r:id="rId3" imgW="2349360" imgH="469800" progId="Equation.DSMT4">
                  <p:embed/>
                </p:oleObj>
              </mc:Choice>
              <mc:Fallback>
                <p:oleObj name="Equation" r:id="rId3" imgW="2349360" imgH="469800" progId="Equation.DSMT4">
                  <p:embed/>
                  <p:pic>
                    <p:nvPicPr>
                      <p:cNvPr id="4" name="Object 3">
                        <a:extLst>
                          <a:ext uri="{FF2B5EF4-FFF2-40B4-BE49-F238E27FC236}">
                            <a16:creationId xmlns:a16="http://schemas.microsoft.com/office/drawing/2014/main" id="{C3A9EC5D-7DE1-4463-81C7-46CBBE9E050F}"/>
                          </a:ext>
                        </a:extLst>
                      </p:cNvPr>
                      <p:cNvPicPr/>
                      <p:nvPr/>
                    </p:nvPicPr>
                    <p:blipFill>
                      <a:blip r:embed="rId4"/>
                      <a:stretch>
                        <a:fillRect/>
                      </a:stretch>
                    </p:blipFill>
                    <p:spPr>
                      <a:xfrm>
                        <a:off x="2782095" y="2046909"/>
                        <a:ext cx="6627810" cy="1325562"/>
                      </a:xfrm>
                      <a:prstGeom prst="rect">
                        <a:avLst/>
                      </a:prstGeom>
                    </p:spPr>
                  </p:pic>
                </p:oleObj>
              </mc:Fallback>
            </mc:AlternateContent>
          </a:graphicData>
        </a:graphic>
      </p:graphicFrame>
      <p:pic>
        <p:nvPicPr>
          <p:cNvPr id="5" name="Picture 2" descr="OpenMP Logo">
            <a:extLst>
              <a:ext uri="{FF2B5EF4-FFF2-40B4-BE49-F238E27FC236}">
                <a16:creationId xmlns:a16="http://schemas.microsoft.com/office/drawing/2014/main" id="{1781DF49-8D22-4816-9CAC-026164611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55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9278-463A-4BD9-9CB3-AC33EBE94280}"/>
              </a:ext>
            </a:extLst>
          </p:cNvPr>
          <p:cNvSpPr>
            <a:spLocks noGrp="1"/>
          </p:cNvSpPr>
          <p:nvPr>
            <p:ph type="title"/>
          </p:nvPr>
        </p:nvSpPr>
        <p:spPr/>
        <p:txBody>
          <a:bodyPr/>
          <a:lstStyle/>
          <a:p>
            <a:r>
              <a:rPr lang="en-US" sz="4400" dirty="0"/>
              <a:t>Parallel reduction</a:t>
            </a:r>
            <a:endParaRPr lang="en-US" dirty="0"/>
          </a:p>
        </p:txBody>
      </p:sp>
      <p:grpSp>
        <p:nvGrpSpPr>
          <p:cNvPr id="3" name="Group 2">
            <a:extLst>
              <a:ext uri="{FF2B5EF4-FFF2-40B4-BE49-F238E27FC236}">
                <a16:creationId xmlns:a16="http://schemas.microsoft.com/office/drawing/2014/main" id="{E6AB72D0-BCF3-4E32-816D-888FF710F443}"/>
              </a:ext>
            </a:extLst>
          </p:cNvPr>
          <p:cNvGrpSpPr/>
          <p:nvPr/>
        </p:nvGrpSpPr>
        <p:grpSpPr>
          <a:xfrm>
            <a:off x="1516284" y="1560566"/>
            <a:ext cx="7281922" cy="4839175"/>
            <a:chOff x="1516284" y="1560566"/>
            <a:chExt cx="7281922" cy="4839175"/>
          </a:xfrm>
        </p:grpSpPr>
        <p:sp>
          <p:nvSpPr>
            <p:cNvPr id="5" name="TextBox 4">
              <a:extLst>
                <a:ext uri="{FF2B5EF4-FFF2-40B4-BE49-F238E27FC236}">
                  <a16:creationId xmlns:a16="http://schemas.microsoft.com/office/drawing/2014/main" id="{E41F0735-55EA-47E3-9F42-3F908830D73F}"/>
                </a:ext>
              </a:extLst>
            </p:cNvPr>
            <p:cNvSpPr txBox="1"/>
            <p:nvPr/>
          </p:nvSpPr>
          <p:spPr>
            <a:xfrm>
              <a:off x="1516284" y="1562582"/>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6" name="TextBox 5">
              <a:extLst>
                <a:ext uri="{FF2B5EF4-FFF2-40B4-BE49-F238E27FC236}">
                  <a16:creationId xmlns:a16="http://schemas.microsoft.com/office/drawing/2014/main" id="{F0541916-DFB7-4C06-AEED-2EAD5EFBEC96}"/>
                </a:ext>
              </a:extLst>
            </p:cNvPr>
            <p:cNvSpPr txBox="1"/>
            <p:nvPr/>
          </p:nvSpPr>
          <p:spPr>
            <a:xfrm>
              <a:off x="2469266" y="1564598"/>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7" name="TextBox 6">
              <a:extLst>
                <a:ext uri="{FF2B5EF4-FFF2-40B4-BE49-F238E27FC236}">
                  <a16:creationId xmlns:a16="http://schemas.microsoft.com/office/drawing/2014/main" id="{F7975F27-725E-4A62-A7C3-4A504E860753}"/>
                </a:ext>
              </a:extLst>
            </p:cNvPr>
            <p:cNvSpPr txBox="1"/>
            <p:nvPr/>
          </p:nvSpPr>
          <p:spPr>
            <a:xfrm>
              <a:off x="3402957" y="1562582"/>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8" name="TextBox 7">
              <a:extLst>
                <a:ext uri="{FF2B5EF4-FFF2-40B4-BE49-F238E27FC236}">
                  <a16:creationId xmlns:a16="http://schemas.microsoft.com/office/drawing/2014/main" id="{C50CDE7C-E1BD-4D4D-B736-32C9EE613C19}"/>
                </a:ext>
              </a:extLst>
            </p:cNvPr>
            <p:cNvSpPr txBox="1"/>
            <p:nvPr/>
          </p:nvSpPr>
          <p:spPr>
            <a:xfrm>
              <a:off x="4355939" y="1564598"/>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9" name="TextBox 8">
              <a:extLst>
                <a:ext uri="{FF2B5EF4-FFF2-40B4-BE49-F238E27FC236}">
                  <a16:creationId xmlns:a16="http://schemas.microsoft.com/office/drawing/2014/main" id="{F4B7EF96-DCE3-4EB8-9699-8595146B430F}"/>
                </a:ext>
              </a:extLst>
            </p:cNvPr>
            <p:cNvSpPr txBox="1"/>
            <p:nvPr/>
          </p:nvSpPr>
          <p:spPr>
            <a:xfrm>
              <a:off x="5310369" y="1560566"/>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10" name="TextBox 9">
              <a:extLst>
                <a:ext uri="{FF2B5EF4-FFF2-40B4-BE49-F238E27FC236}">
                  <a16:creationId xmlns:a16="http://schemas.microsoft.com/office/drawing/2014/main" id="{CFA51656-777C-4652-917C-D26DDB677BF6}"/>
                </a:ext>
              </a:extLst>
            </p:cNvPr>
            <p:cNvSpPr txBox="1"/>
            <p:nvPr/>
          </p:nvSpPr>
          <p:spPr>
            <a:xfrm>
              <a:off x="6263351" y="1562582"/>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11" name="TextBox 10">
              <a:extLst>
                <a:ext uri="{FF2B5EF4-FFF2-40B4-BE49-F238E27FC236}">
                  <a16:creationId xmlns:a16="http://schemas.microsoft.com/office/drawing/2014/main" id="{DFEF4204-ADE2-4B33-8BA3-E08D8FDA643A}"/>
                </a:ext>
              </a:extLst>
            </p:cNvPr>
            <p:cNvSpPr txBox="1"/>
            <p:nvPr/>
          </p:nvSpPr>
          <p:spPr>
            <a:xfrm>
              <a:off x="7197042" y="1560566"/>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12" name="TextBox 11">
              <a:extLst>
                <a:ext uri="{FF2B5EF4-FFF2-40B4-BE49-F238E27FC236}">
                  <a16:creationId xmlns:a16="http://schemas.microsoft.com/office/drawing/2014/main" id="{CEAF39D8-49A2-4B94-AFE3-CAFB3AFD8BD5}"/>
                </a:ext>
              </a:extLst>
            </p:cNvPr>
            <p:cNvSpPr txBox="1"/>
            <p:nvPr/>
          </p:nvSpPr>
          <p:spPr>
            <a:xfrm>
              <a:off x="8150024" y="1562582"/>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13" name="Flowchart: Connector 12">
              <a:extLst>
                <a:ext uri="{FF2B5EF4-FFF2-40B4-BE49-F238E27FC236}">
                  <a16:creationId xmlns:a16="http://schemas.microsoft.com/office/drawing/2014/main" id="{8EC88D7E-227E-417D-8749-41D1ECD63A19}"/>
                </a:ext>
              </a:extLst>
            </p:cNvPr>
            <p:cNvSpPr/>
            <p:nvPr/>
          </p:nvSpPr>
          <p:spPr>
            <a:xfrm>
              <a:off x="2071865" y="2407534"/>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6669D4-1C8A-4ABB-BCAA-564940078CE5}"/>
                </a:ext>
              </a:extLst>
            </p:cNvPr>
            <p:cNvSpPr txBox="1"/>
            <p:nvPr/>
          </p:nvSpPr>
          <p:spPr>
            <a:xfrm>
              <a:off x="2083440" y="2428318"/>
              <a:ext cx="457200" cy="369332"/>
            </a:xfrm>
            <a:prstGeom prst="rect">
              <a:avLst/>
            </a:prstGeom>
            <a:noFill/>
          </p:spPr>
          <p:txBody>
            <a:bodyPr wrap="square" rtlCol="0">
              <a:spAutoFit/>
            </a:bodyPr>
            <a:lstStyle/>
            <a:p>
              <a:r>
                <a:rPr lang="en-US" b="1" dirty="0"/>
                <a:t>op</a:t>
              </a:r>
            </a:p>
          </p:txBody>
        </p:sp>
        <p:sp>
          <p:nvSpPr>
            <p:cNvPr id="17" name="Flowchart: Connector 16">
              <a:extLst>
                <a:ext uri="{FF2B5EF4-FFF2-40B4-BE49-F238E27FC236}">
                  <a16:creationId xmlns:a16="http://schemas.microsoft.com/office/drawing/2014/main" id="{912BBA49-5E66-4454-84F8-E937232CB2C4}"/>
                </a:ext>
              </a:extLst>
            </p:cNvPr>
            <p:cNvSpPr/>
            <p:nvPr/>
          </p:nvSpPr>
          <p:spPr>
            <a:xfrm>
              <a:off x="3983617" y="2432612"/>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F4A5F32-346B-45A5-B92C-54315B89FB07}"/>
                </a:ext>
              </a:extLst>
            </p:cNvPr>
            <p:cNvSpPr txBox="1"/>
            <p:nvPr/>
          </p:nvSpPr>
          <p:spPr>
            <a:xfrm>
              <a:off x="3995192" y="2453396"/>
              <a:ext cx="457200" cy="369332"/>
            </a:xfrm>
            <a:prstGeom prst="rect">
              <a:avLst/>
            </a:prstGeom>
            <a:noFill/>
          </p:spPr>
          <p:txBody>
            <a:bodyPr wrap="square" rtlCol="0">
              <a:spAutoFit/>
            </a:bodyPr>
            <a:lstStyle/>
            <a:p>
              <a:r>
                <a:rPr lang="en-US" b="1" dirty="0"/>
                <a:t>op</a:t>
              </a:r>
            </a:p>
          </p:txBody>
        </p:sp>
        <p:sp>
          <p:nvSpPr>
            <p:cNvPr id="21" name="Flowchart: Connector 20">
              <a:extLst>
                <a:ext uri="{FF2B5EF4-FFF2-40B4-BE49-F238E27FC236}">
                  <a16:creationId xmlns:a16="http://schemas.microsoft.com/office/drawing/2014/main" id="{E9B10BE9-2CA5-4F59-A5A9-5C66BB2C60F5}"/>
                </a:ext>
              </a:extLst>
            </p:cNvPr>
            <p:cNvSpPr/>
            <p:nvPr/>
          </p:nvSpPr>
          <p:spPr>
            <a:xfrm>
              <a:off x="5893440" y="2421037"/>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B5EAE4-07CE-4DDD-BE7C-77C549979F95}"/>
                </a:ext>
              </a:extLst>
            </p:cNvPr>
            <p:cNvSpPr txBox="1"/>
            <p:nvPr/>
          </p:nvSpPr>
          <p:spPr>
            <a:xfrm>
              <a:off x="5905015" y="2441821"/>
              <a:ext cx="457200" cy="369332"/>
            </a:xfrm>
            <a:prstGeom prst="rect">
              <a:avLst/>
            </a:prstGeom>
            <a:noFill/>
          </p:spPr>
          <p:txBody>
            <a:bodyPr wrap="square" rtlCol="0">
              <a:spAutoFit/>
            </a:bodyPr>
            <a:lstStyle/>
            <a:p>
              <a:r>
                <a:rPr lang="en-US" b="1" dirty="0"/>
                <a:t>op</a:t>
              </a:r>
            </a:p>
          </p:txBody>
        </p:sp>
        <p:sp>
          <p:nvSpPr>
            <p:cNvPr id="25" name="Flowchart: Connector 24">
              <a:extLst>
                <a:ext uri="{FF2B5EF4-FFF2-40B4-BE49-F238E27FC236}">
                  <a16:creationId xmlns:a16="http://schemas.microsoft.com/office/drawing/2014/main" id="{EF484826-BF95-418B-B88B-26368472DDA8}"/>
                </a:ext>
              </a:extLst>
            </p:cNvPr>
            <p:cNvSpPr/>
            <p:nvPr/>
          </p:nvSpPr>
          <p:spPr>
            <a:xfrm>
              <a:off x="7805192" y="2446115"/>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45867C4-B29B-4182-ACD6-54408A90BE22}"/>
                </a:ext>
              </a:extLst>
            </p:cNvPr>
            <p:cNvSpPr txBox="1"/>
            <p:nvPr/>
          </p:nvSpPr>
          <p:spPr>
            <a:xfrm>
              <a:off x="7816767" y="2466899"/>
              <a:ext cx="457200" cy="369332"/>
            </a:xfrm>
            <a:prstGeom prst="rect">
              <a:avLst/>
            </a:prstGeom>
            <a:noFill/>
          </p:spPr>
          <p:txBody>
            <a:bodyPr wrap="square" rtlCol="0">
              <a:spAutoFit/>
            </a:bodyPr>
            <a:lstStyle/>
            <a:p>
              <a:r>
                <a:rPr lang="en-US" b="1" dirty="0"/>
                <a:t>op</a:t>
              </a:r>
            </a:p>
          </p:txBody>
        </p:sp>
        <p:sp>
          <p:nvSpPr>
            <p:cNvPr id="29" name="TextBox 28">
              <a:extLst>
                <a:ext uri="{FF2B5EF4-FFF2-40B4-BE49-F238E27FC236}">
                  <a16:creationId xmlns:a16="http://schemas.microsoft.com/office/drawing/2014/main" id="{246F0063-4A8A-4868-ADDE-47366A036D33}"/>
                </a:ext>
              </a:extLst>
            </p:cNvPr>
            <p:cNvSpPr txBox="1"/>
            <p:nvPr/>
          </p:nvSpPr>
          <p:spPr>
            <a:xfrm>
              <a:off x="1979750" y="3214965"/>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0" name="TextBox 29">
              <a:extLst>
                <a:ext uri="{FF2B5EF4-FFF2-40B4-BE49-F238E27FC236}">
                  <a16:creationId xmlns:a16="http://schemas.microsoft.com/office/drawing/2014/main" id="{17B382B3-B7E5-4008-B5B2-03E5F9F70A3D}"/>
                </a:ext>
              </a:extLst>
            </p:cNvPr>
            <p:cNvSpPr txBox="1"/>
            <p:nvPr/>
          </p:nvSpPr>
          <p:spPr>
            <a:xfrm>
              <a:off x="3877998" y="3214965"/>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1" name="TextBox 30">
              <a:extLst>
                <a:ext uri="{FF2B5EF4-FFF2-40B4-BE49-F238E27FC236}">
                  <a16:creationId xmlns:a16="http://schemas.microsoft.com/office/drawing/2014/main" id="{1DF6F215-6A2A-4932-8184-7A3BA6236C2C}"/>
                </a:ext>
              </a:extLst>
            </p:cNvPr>
            <p:cNvSpPr txBox="1"/>
            <p:nvPr/>
          </p:nvSpPr>
          <p:spPr>
            <a:xfrm>
              <a:off x="5785410" y="3212949"/>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2" name="TextBox 31">
              <a:extLst>
                <a:ext uri="{FF2B5EF4-FFF2-40B4-BE49-F238E27FC236}">
                  <a16:creationId xmlns:a16="http://schemas.microsoft.com/office/drawing/2014/main" id="{0F4A4289-FAA4-46A0-85F8-CAB1B829A175}"/>
                </a:ext>
              </a:extLst>
            </p:cNvPr>
            <p:cNvSpPr txBox="1"/>
            <p:nvPr/>
          </p:nvSpPr>
          <p:spPr>
            <a:xfrm>
              <a:off x="7695233" y="3212949"/>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3" name="Flowchart: Connector 32">
              <a:extLst>
                <a:ext uri="{FF2B5EF4-FFF2-40B4-BE49-F238E27FC236}">
                  <a16:creationId xmlns:a16="http://schemas.microsoft.com/office/drawing/2014/main" id="{6E5A7E7D-4B86-42CC-A668-C02F8F8991D8}"/>
                </a:ext>
              </a:extLst>
            </p:cNvPr>
            <p:cNvSpPr/>
            <p:nvPr/>
          </p:nvSpPr>
          <p:spPr>
            <a:xfrm>
              <a:off x="2941896" y="3937317"/>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1C0A76-7AEF-4D8E-9BEE-E428C4BBACDF}"/>
                </a:ext>
              </a:extLst>
            </p:cNvPr>
            <p:cNvSpPr txBox="1"/>
            <p:nvPr/>
          </p:nvSpPr>
          <p:spPr>
            <a:xfrm>
              <a:off x="2953471" y="3958101"/>
              <a:ext cx="457200" cy="369332"/>
            </a:xfrm>
            <a:prstGeom prst="rect">
              <a:avLst/>
            </a:prstGeom>
            <a:noFill/>
          </p:spPr>
          <p:txBody>
            <a:bodyPr wrap="square" rtlCol="0">
              <a:spAutoFit/>
            </a:bodyPr>
            <a:lstStyle/>
            <a:p>
              <a:r>
                <a:rPr lang="en-US" b="1" dirty="0"/>
                <a:t>op</a:t>
              </a:r>
            </a:p>
          </p:txBody>
        </p:sp>
        <p:sp>
          <p:nvSpPr>
            <p:cNvPr id="35" name="Flowchart: Connector 34">
              <a:extLst>
                <a:ext uri="{FF2B5EF4-FFF2-40B4-BE49-F238E27FC236}">
                  <a16:creationId xmlns:a16="http://schemas.microsoft.com/office/drawing/2014/main" id="{27D666B6-5292-4252-B1BF-C1CD57514D77}"/>
                </a:ext>
              </a:extLst>
            </p:cNvPr>
            <p:cNvSpPr/>
            <p:nvPr/>
          </p:nvSpPr>
          <p:spPr>
            <a:xfrm>
              <a:off x="6775046" y="3962395"/>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EECD1D8-DDAA-4BAB-9E70-63CB15E6443D}"/>
                </a:ext>
              </a:extLst>
            </p:cNvPr>
            <p:cNvSpPr txBox="1"/>
            <p:nvPr/>
          </p:nvSpPr>
          <p:spPr>
            <a:xfrm>
              <a:off x="6786621" y="3983179"/>
              <a:ext cx="457200" cy="369332"/>
            </a:xfrm>
            <a:prstGeom prst="rect">
              <a:avLst/>
            </a:prstGeom>
            <a:noFill/>
          </p:spPr>
          <p:txBody>
            <a:bodyPr wrap="square" rtlCol="0">
              <a:spAutoFit/>
            </a:bodyPr>
            <a:lstStyle/>
            <a:p>
              <a:r>
                <a:rPr lang="en-US" b="1" dirty="0"/>
                <a:t>op</a:t>
              </a:r>
            </a:p>
          </p:txBody>
        </p:sp>
        <p:sp>
          <p:nvSpPr>
            <p:cNvPr id="37" name="TextBox 36">
              <a:extLst>
                <a:ext uri="{FF2B5EF4-FFF2-40B4-BE49-F238E27FC236}">
                  <a16:creationId xmlns:a16="http://schemas.microsoft.com/office/drawing/2014/main" id="{0DD450E8-904F-486F-BC02-6115A344ABA5}"/>
                </a:ext>
              </a:extLst>
            </p:cNvPr>
            <p:cNvSpPr txBox="1"/>
            <p:nvPr/>
          </p:nvSpPr>
          <p:spPr>
            <a:xfrm>
              <a:off x="2839657" y="4710015"/>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8" name="TextBox 37">
              <a:extLst>
                <a:ext uri="{FF2B5EF4-FFF2-40B4-BE49-F238E27FC236}">
                  <a16:creationId xmlns:a16="http://schemas.microsoft.com/office/drawing/2014/main" id="{8ADDD4D0-596C-4207-9978-24C528A9EFD6}"/>
                </a:ext>
              </a:extLst>
            </p:cNvPr>
            <p:cNvSpPr txBox="1"/>
            <p:nvPr/>
          </p:nvSpPr>
          <p:spPr>
            <a:xfrm>
              <a:off x="6670875" y="4710015"/>
              <a:ext cx="648182" cy="369332"/>
            </a:xfrm>
            <a:prstGeom prst="rect">
              <a:avLst/>
            </a:prstGeom>
            <a:noFill/>
            <a:ln w="38100">
              <a:solidFill>
                <a:schemeClr val="tx1"/>
              </a:solidFill>
            </a:ln>
          </p:spPr>
          <p:txBody>
            <a:bodyPr wrap="square" rtlCol="0">
              <a:spAutoFit/>
            </a:bodyPr>
            <a:lstStyle/>
            <a:p>
              <a:pPr algn="ctr"/>
              <a:r>
                <a:rPr lang="en-US" dirty="0"/>
                <a:t>data</a:t>
              </a:r>
            </a:p>
          </p:txBody>
        </p:sp>
        <p:sp>
          <p:nvSpPr>
            <p:cNvPr id="39" name="Flowchart: Connector 38">
              <a:extLst>
                <a:ext uri="{FF2B5EF4-FFF2-40B4-BE49-F238E27FC236}">
                  <a16:creationId xmlns:a16="http://schemas.microsoft.com/office/drawing/2014/main" id="{05631C65-1E35-49DA-8442-C7191E4D9DE5}"/>
                </a:ext>
              </a:extLst>
            </p:cNvPr>
            <p:cNvSpPr/>
            <p:nvPr/>
          </p:nvSpPr>
          <p:spPr>
            <a:xfrm>
              <a:off x="4888370" y="5293481"/>
              <a:ext cx="457200" cy="457200"/>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ED3506B-B974-412E-8758-F39891C46143}"/>
                </a:ext>
              </a:extLst>
            </p:cNvPr>
            <p:cNvSpPr txBox="1"/>
            <p:nvPr/>
          </p:nvSpPr>
          <p:spPr>
            <a:xfrm>
              <a:off x="4899945" y="5314265"/>
              <a:ext cx="457200" cy="369332"/>
            </a:xfrm>
            <a:prstGeom prst="rect">
              <a:avLst/>
            </a:prstGeom>
            <a:noFill/>
          </p:spPr>
          <p:txBody>
            <a:bodyPr wrap="square" rtlCol="0">
              <a:spAutoFit/>
            </a:bodyPr>
            <a:lstStyle/>
            <a:p>
              <a:r>
                <a:rPr lang="en-US" b="1" dirty="0"/>
                <a:t>op</a:t>
              </a:r>
            </a:p>
          </p:txBody>
        </p:sp>
        <p:sp>
          <p:nvSpPr>
            <p:cNvPr id="41" name="TextBox 40">
              <a:extLst>
                <a:ext uri="{FF2B5EF4-FFF2-40B4-BE49-F238E27FC236}">
                  <a16:creationId xmlns:a16="http://schemas.microsoft.com/office/drawing/2014/main" id="{3F57ECB4-B604-4F96-B0FC-CEBE4D425258}"/>
                </a:ext>
              </a:extLst>
            </p:cNvPr>
            <p:cNvSpPr txBox="1"/>
            <p:nvPr/>
          </p:nvSpPr>
          <p:spPr>
            <a:xfrm>
              <a:off x="4792879" y="6030409"/>
              <a:ext cx="648182" cy="369332"/>
            </a:xfrm>
            <a:prstGeom prst="rect">
              <a:avLst/>
            </a:prstGeom>
            <a:noFill/>
            <a:ln w="38100">
              <a:solidFill>
                <a:schemeClr val="tx1"/>
              </a:solidFill>
            </a:ln>
          </p:spPr>
          <p:txBody>
            <a:bodyPr wrap="square" rtlCol="0">
              <a:spAutoFit/>
            </a:bodyPr>
            <a:lstStyle/>
            <a:p>
              <a:pPr algn="ctr"/>
              <a:r>
                <a:rPr lang="en-US" dirty="0"/>
                <a:t>data</a:t>
              </a:r>
            </a:p>
          </p:txBody>
        </p:sp>
        <p:cxnSp>
          <p:nvCxnSpPr>
            <p:cNvPr id="43" name="Straight Arrow Connector 42">
              <a:extLst>
                <a:ext uri="{FF2B5EF4-FFF2-40B4-BE49-F238E27FC236}">
                  <a16:creationId xmlns:a16="http://schemas.microsoft.com/office/drawing/2014/main" id="{80FBBC3E-4EF8-44F3-8099-430A5F255970}"/>
                </a:ext>
              </a:extLst>
            </p:cNvPr>
            <p:cNvCxnSpPr>
              <a:cxnSpLocks/>
              <a:stCxn id="5" idx="2"/>
              <a:endCxn id="14" idx="0"/>
            </p:cNvCxnSpPr>
            <p:nvPr/>
          </p:nvCxnSpPr>
          <p:spPr>
            <a:xfrm>
              <a:off x="1840375" y="1931914"/>
              <a:ext cx="471665" cy="4964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0D21F59-E66D-4C37-93D4-DDDFB5430C59}"/>
                </a:ext>
              </a:extLst>
            </p:cNvPr>
            <p:cNvCxnSpPr>
              <a:cxnSpLocks/>
              <a:stCxn id="6" idx="2"/>
              <a:endCxn id="14" idx="0"/>
            </p:cNvCxnSpPr>
            <p:nvPr/>
          </p:nvCxnSpPr>
          <p:spPr>
            <a:xfrm flipH="1">
              <a:off x="2312040" y="1933930"/>
              <a:ext cx="481317" cy="4943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E214A9-5220-4184-A208-FBD887EA6DA5}"/>
                </a:ext>
              </a:extLst>
            </p:cNvPr>
            <p:cNvCxnSpPr>
              <a:cxnSpLocks/>
              <a:stCxn id="7" idx="2"/>
              <a:endCxn id="18" idx="0"/>
            </p:cNvCxnSpPr>
            <p:nvPr/>
          </p:nvCxnSpPr>
          <p:spPr>
            <a:xfrm>
              <a:off x="3727048" y="1931914"/>
              <a:ext cx="496744" cy="5214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0339C4-1A15-4068-AA89-DBA4D45C014A}"/>
                </a:ext>
              </a:extLst>
            </p:cNvPr>
            <p:cNvCxnSpPr>
              <a:cxnSpLocks/>
              <a:stCxn id="8" idx="2"/>
              <a:endCxn id="18" idx="0"/>
            </p:cNvCxnSpPr>
            <p:nvPr/>
          </p:nvCxnSpPr>
          <p:spPr>
            <a:xfrm flipH="1">
              <a:off x="4223792" y="1933930"/>
              <a:ext cx="456238" cy="5194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05DA973C-FAEC-4735-ABD4-2B20C5CEBE8F}"/>
                </a:ext>
              </a:extLst>
            </p:cNvPr>
            <p:cNvCxnSpPr>
              <a:cxnSpLocks/>
              <a:stCxn id="9" idx="2"/>
              <a:endCxn id="22" idx="0"/>
            </p:cNvCxnSpPr>
            <p:nvPr/>
          </p:nvCxnSpPr>
          <p:spPr>
            <a:xfrm>
              <a:off x="5634460" y="1929898"/>
              <a:ext cx="499155" cy="511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163F01F2-B6F1-47C3-863B-DBC5A66D73F5}"/>
                </a:ext>
              </a:extLst>
            </p:cNvPr>
            <p:cNvCxnSpPr>
              <a:cxnSpLocks/>
              <a:stCxn id="10" idx="2"/>
              <a:endCxn id="21" idx="0"/>
            </p:cNvCxnSpPr>
            <p:nvPr/>
          </p:nvCxnSpPr>
          <p:spPr>
            <a:xfrm flipH="1">
              <a:off x="6122040" y="1931914"/>
              <a:ext cx="465402" cy="4891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EA65CAEC-448E-4688-9EF5-1C56A656256F}"/>
                </a:ext>
              </a:extLst>
            </p:cNvPr>
            <p:cNvCxnSpPr>
              <a:cxnSpLocks/>
              <a:stCxn id="11" idx="2"/>
              <a:endCxn id="26" idx="0"/>
            </p:cNvCxnSpPr>
            <p:nvPr/>
          </p:nvCxnSpPr>
          <p:spPr>
            <a:xfrm>
              <a:off x="7521133" y="1929898"/>
              <a:ext cx="524234" cy="5370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268A495-0823-40A9-A8B0-4612D56E4E06}"/>
                </a:ext>
              </a:extLst>
            </p:cNvPr>
            <p:cNvCxnSpPr>
              <a:cxnSpLocks/>
              <a:stCxn id="12" idx="2"/>
              <a:endCxn id="26" idx="0"/>
            </p:cNvCxnSpPr>
            <p:nvPr/>
          </p:nvCxnSpPr>
          <p:spPr>
            <a:xfrm flipH="1">
              <a:off x="8045367" y="1931914"/>
              <a:ext cx="428748" cy="5349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45508A5-2C3D-4D3F-8313-FD1677AB2EC1}"/>
                </a:ext>
              </a:extLst>
            </p:cNvPr>
            <p:cNvCxnSpPr>
              <a:cxnSpLocks/>
              <a:stCxn id="29" idx="2"/>
              <a:endCxn id="33" idx="0"/>
            </p:cNvCxnSpPr>
            <p:nvPr/>
          </p:nvCxnSpPr>
          <p:spPr>
            <a:xfrm>
              <a:off x="2303841" y="3584297"/>
              <a:ext cx="866655" cy="3530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8D7D80DA-5F78-4E81-B2BD-E39A2450F521}"/>
                </a:ext>
              </a:extLst>
            </p:cNvPr>
            <p:cNvCxnSpPr>
              <a:cxnSpLocks/>
              <a:stCxn id="30" idx="2"/>
              <a:endCxn id="33" idx="0"/>
            </p:cNvCxnSpPr>
            <p:nvPr/>
          </p:nvCxnSpPr>
          <p:spPr>
            <a:xfrm flipH="1">
              <a:off x="3170496" y="3584297"/>
              <a:ext cx="1031593" cy="3530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D07A571-8EF8-4E4D-A22F-B7A98C18B0CE}"/>
                </a:ext>
              </a:extLst>
            </p:cNvPr>
            <p:cNvCxnSpPr>
              <a:cxnSpLocks/>
              <a:stCxn id="31" idx="2"/>
              <a:endCxn id="36" idx="0"/>
            </p:cNvCxnSpPr>
            <p:nvPr/>
          </p:nvCxnSpPr>
          <p:spPr>
            <a:xfrm>
              <a:off x="6109501" y="3582281"/>
              <a:ext cx="905720" cy="4008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4A94CE43-B987-4C12-9675-2C4B64EF7C51}"/>
                </a:ext>
              </a:extLst>
            </p:cNvPr>
            <p:cNvCxnSpPr>
              <a:cxnSpLocks/>
              <a:stCxn id="32" idx="2"/>
              <a:endCxn id="35" idx="0"/>
            </p:cNvCxnSpPr>
            <p:nvPr/>
          </p:nvCxnSpPr>
          <p:spPr>
            <a:xfrm flipH="1">
              <a:off x="7003646" y="3582281"/>
              <a:ext cx="1015678" cy="3801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7E277450-0B5C-4924-9A4E-444A7739E84F}"/>
                </a:ext>
              </a:extLst>
            </p:cNvPr>
            <p:cNvCxnSpPr>
              <a:cxnSpLocks/>
              <a:stCxn id="37" idx="2"/>
              <a:endCxn id="39" idx="0"/>
            </p:cNvCxnSpPr>
            <p:nvPr/>
          </p:nvCxnSpPr>
          <p:spPr>
            <a:xfrm>
              <a:off x="3163748" y="5079347"/>
              <a:ext cx="1953222" cy="214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6551C7B3-64F3-423A-ADA4-CDC5B55AE119}"/>
                </a:ext>
              </a:extLst>
            </p:cNvPr>
            <p:cNvCxnSpPr>
              <a:cxnSpLocks/>
              <a:stCxn id="38" idx="2"/>
              <a:endCxn id="39" idx="0"/>
            </p:cNvCxnSpPr>
            <p:nvPr/>
          </p:nvCxnSpPr>
          <p:spPr>
            <a:xfrm flipH="1">
              <a:off x="5116970" y="5079347"/>
              <a:ext cx="1877996" cy="214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6E6E273F-06D7-4BC0-B0B0-DBD878643154}"/>
                </a:ext>
              </a:extLst>
            </p:cNvPr>
            <p:cNvCxnSpPr>
              <a:cxnSpLocks/>
              <a:stCxn id="13" idx="4"/>
              <a:endCxn id="29" idx="0"/>
            </p:cNvCxnSpPr>
            <p:nvPr/>
          </p:nvCxnSpPr>
          <p:spPr>
            <a:xfrm>
              <a:off x="2300465" y="2864734"/>
              <a:ext cx="3376" cy="3502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0B2E8277-E968-4309-8331-CC1AE9BDADB4}"/>
                </a:ext>
              </a:extLst>
            </p:cNvPr>
            <p:cNvCxnSpPr>
              <a:cxnSpLocks/>
              <a:stCxn id="17" idx="4"/>
              <a:endCxn id="30" idx="0"/>
            </p:cNvCxnSpPr>
            <p:nvPr/>
          </p:nvCxnSpPr>
          <p:spPr>
            <a:xfrm flipH="1">
              <a:off x="4202089" y="2889812"/>
              <a:ext cx="10128" cy="32515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556D0406-2460-4B30-A0EB-0047236D1B12}"/>
                </a:ext>
              </a:extLst>
            </p:cNvPr>
            <p:cNvCxnSpPr>
              <a:cxnSpLocks/>
              <a:stCxn id="21" idx="4"/>
              <a:endCxn id="31" idx="0"/>
            </p:cNvCxnSpPr>
            <p:nvPr/>
          </p:nvCxnSpPr>
          <p:spPr>
            <a:xfrm flipH="1">
              <a:off x="6109501" y="2878237"/>
              <a:ext cx="12539" cy="3347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41BDA3ED-8108-486D-9FFB-DDB10A62F1C9}"/>
                </a:ext>
              </a:extLst>
            </p:cNvPr>
            <p:cNvCxnSpPr>
              <a:cxnSpLocks/>
              <a:stCxn id="25" idx="4"/>
              <a:endCxn id="32" idx="0"/>
            </p:cNvCxnSpPr>
            <p:nvPr/>
          </p:nvCxnSpPr>
          <p:spPr>
            <a:xfrm flipH="1">
              <a:off x="8019324" y="2903315"/>
              <a:ext cx="14468" cy="3096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020CA69D-11A8-4CFE-A50A-74C79BDE4C26}"/>
                </a:ext>
              </a:extLst>
            </p:cNvPr>
            <p:cNvCxnSpPr>
              <a:cxnSpLocks/>
              <a:stCxn id="33" idx="4"/>
              <a:endCxn id="37" idx="0"/>
            </p:cNvCxnSpPr>
            <p:nvPr/>
          </p:nvCxnSpPr>
          <p:spPr>
            <a:xfrm flipH="1">
              <a:off x="3163748" y="4394517"/>
              <a:ext cx="6748" cy="3154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5DF1D6BB-0AF9-41E9-B4D7-6A987CA016B8}"/>
                </a:ext>
              </a:extLst>
            </p:cNvPr>
            <p:cNvCxnSpPr>
              <a:cxnSpLocks/>
              <a:stCxn id="35" idx="4"/>
              <a:endCxn id="38" idx="0"/>
            </p:cNvCxnSpPr>
            <p:nvPr/>
          </p:nvCxnSpPr>
          <p:spPr>
            <a:xfrm flipH="1">
              <a:off x="6994966" y="4419595"/>
              <a:ext cx="8680" cy="2904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7FD33617-C4E6-4895-B2BE-95FAF8ACAB1F}"/>
                </a:ext>
              </a:extLst>
            </p:cNvPr>
            <p:cNvCxnSpPr>
              <a:cxnSpLocks/>
              <a:stCxn id="39" idx="4"/>
              <a:endCxn id="41" idx="0"/>
            </p:cNvCxnSpPr>
            <p:nvPr/>
          </p:nvCxnSpPr>
          <p:spPr>
            <a:xfrm>
              <a:off x="5116970" y="5750681"/>
              <a:ext cx="0" cy="2797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19" name="Speech Bubble: Rectangle 118">
            <a:extLst>
              <a:ext uri="{FF2B5EF4-FFF2-40B4-BE49-F238E27FC236}">
                <a16:creationId xmlns:a16="http://schemas.microsoft.com/office/drawing/2014/main" id="{9E4B709A-6225-4890-B040-42AB16ECCC85}"/>
              </a:ext>
            </a:extLst>
          </p:cNvPr>
          <p:cNvSpPr/>
          <p:nvPr/>
        </p:nvSpPr>
        <p:spPr>
          <a:xfrm>
            <a:off x="8487149" y="4926087"/>
            <a:ext cx="2770660" cy="1624655"/>
          </a:xfrm>
          <a:prstGeom prst="wedgeRectCallout">
            <a:avLst>
              <a:gd name="adj1" fmla="val -77382"/>
              <a:gd name="adj2" fmla="val -4108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performs N-1 operations (e.g., summation) in log(N) steps</a:t>
            </a:r>
          </a:p>
        </p:txBody>
      </p:sp>
    </p:spTree>
    <p:extLst>
      <p:ext uri="{BB962C8B-B14F-4D97-AF65-F5344CB8AC3E}">
        <p14:creationId xmlns:p14="http://schemas.microsoft.com/office/powerpoint/2010/main" val="2520873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FC3-8E42-4EDB-BE26-DB95A5EBB908}"/>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907763D1-44B0-4FC5-A604-DCF7DF9548BE}"/>
              </a:ext>
            </a:extLst>
          </p:cNvPr>
          <p:cNvSpPr>
            <a:spLocks noGrp="1"/>
          </p:cNvSpPr>
          <p:nvPr>
            <p:ph idx="1"/>
          </p:nvPr>
        </p:nvSpPr>
        <p:spPr>
          <a:xfrm>
            <a:off x="838199" y="1825625"/>
            <a:ext cx="10863805" cy="4351338"/>
          </a:xfrm>
        </p:spPr>
        <p:txBody>
          <a:bodyPr/>
          <a:lstStyle/>
          <a:p>
            <a:r>
              <a:rPr lang="en-US" dirty="0"/>
              <a:t>Question: What kinds of operations (</a:t>
            </a:r>
            <a:r>
              <a:rPr lang="en-US" sz="2800" dirty="0"/>
              <a:t>◦</a:t>
            </a:r>
            <a:r>
              <a:rPr lang="en-US" dirty="0"/>
              <a:t>) are supported by a reduction?</a:t>
            </a:r>
          </a:p>
          <a:p>
            <a:r>
              <a:rPr lang="en-US" dirty="0"/>
              <a:t>Answer: </a:t>
            </a:r>
            <a:r>
              <a:rPr lang="en-US" sz="2800" i="1" dirty="0"/>
              <a:t>associative</a:t>
            </a:r>
            <a:r>
              <a:rPr lang="en-US" sz="2800" dirty="0"/>
              <a:t> and </a:t>
            </a:r>
            <a:r>
              <a:rPr lang="en-US" sz="2800" i="1" dirty="0"/>
              <a:t>commutative</a:t>
            </a:r>
            <a:r>
              <a:rPr lang="en-US" sz="2800" dirty="0"/>
              <a:t> </a:t>
            </a:r>
            <a:r>
              <a:rPr lang="en-US" dirty="0"/>
              <a:t>operations</a:t>
            </a:r>
          </a:p>
          <a:p>
            <a:r>
              <a:rPr lang="en-US" dirty="0"/>
              <a:t>Recall </a:t>
            </a:r>
            <a:r>
              <a:rPr lang="en-US" sz="2800" dirty="0"/>
              <a:t>associative property requires (a ◦ b) ◦ c = a ◦ (b ◦ c) for operation ◦</a:t>
            </a:r>
          </a:p>
          <a:p>
            <a:r>
              <a:rPr lang="en-US" dirty="0"/>
              <a:t>Recall</a:t>
            </a:r>
            <a:r>
              <a:rPr lang="en-US" sz="2800" dirty="0"/>
              <a:t> commutative property requires a ◦ b = b ◦ a</a:t>
            </a:r>
          </a:p>
          <a:p>
            <a:r>
              <a:rPr lang="en-US" dirty="0"/>
              <a:t>Examples of supported operations: scalar multiplication (*), scalar addition (+), max, min</a:t>
            </a:r>
          </a:p>
          <a:p>
            <a:r>
              <a:rPr lang="en-US" dirty="0"/>
              <a:t>Examples of unsupported operations: matrix multiplication (</a:t>
            </a:r>
            <a:r>
              <a:rPr lang="en-US" b="1" dirty="0"/>
              <a:t>AB</a:t>
            </a:r>
            <a:r>
              <a:rPr lang="en-US" dirty="0"/>
              <a:t> ≠ </a:t>
            </a:r>
            <a:r>
              <a:rPr lang="en-US" b="1" dirty="0"/>
              <a:t>BA</a:t>
            </a:r>
            <a:r>
              <a:rPr lang="en-US" dirty="0"/>
              <a:t> for all </a:t>
            </a:r>
            <a:r>
              <a:rPr lang="en-US" b="1" dirty="0"/>
              <a:t>A, B</a:t>
            </a:r>
            <a:r>
              <a:rPr lang="en-US" dirty="0"/>
              <a:t>)</a:t>
            </a:r>
          </a:p>
        </p:txBody>
      </p:sp>
    </p:spTree>
    <p:extLst>
      <p:ext uri="{BB962C8B-B14F-4D97-AF65-F5344CB8AC3E}">
        <p14:creationId xmlns:p14="http://schemas.microsoft.com/office/powerpoint/2010/main" val="3490230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dirty="0"/>
              <a:t>First summation uses 16 (i.e., N/2) threads to sum 16 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extLst>
              <p:ext uri="{D42A27DB-BD31-4B8C-83A1-F6EECF244321}">
                <p14:modId xmlns:p14="http://schemas.microsoft.com/office/powerpoint/2010/main" val="684041179"/>
              </p:ext>
            </p:extLst>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5" name="Table 4">
            <a:extLst>
              <a:ext uri="{FF2B5EF4-FFF2-40B4-BE49-F238E27FC236}">
                <a16:creationId xmlns:a16="http://schemas.microsoft.com/office/drawing/2014/main" id="{FD00464D-9318-4A60-A648-DA68FDA5D2EA}"/>
              </a:ext>
            </a:extLst>
          </p:cNvPr>
          <p:cNvGraphicFramePr>
            <a:graphicFrameLocks noGrp="1"/>
          </p:cNvGraphicFramePr>
          <p:nvPr>
            <p:extLst>
              <p:ext uri="{D42A27DB-BD31-4B8C-83A1-F6EECF244321}">
                <p14:modId xmlns:p14="http://schemas.microsoft.com/office/powerpoint/2010/main" val="3689694017"/>
              </p:ext>
            </p:extLst>
          </p:nvPr>
        </p:nvGraphicFramePr>
        <p:xfrm>
          <a:off x="431736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6" name="Table 5">
            <a:extLst>
              <a:ext uri="{FF2B5EF4-FFF2-40B4-BE49-F238E27FC236}">
                <a16:creationId xmlns:a16="http://schemas.microsoft.com/office/drawing/2014/main" id="{42945762-71F4-4871-8707-A968AF64F62F}"/>
              </a:ext>
            </a:extLst>
          </p:cNvPr>
          <p:cNvGraphicFramePr>
            <a:graphicFrameLocks noGrp="1"/>
          </p:cNvGraphicFramePr>
          <p:nvPr>
            <p:extLst>
              <p:ext uri="{D42A27DB-BD31-4B8C-83A1-F6EECF244321}">
                <p14:modId xmlns:p14="http://schemas.microsoft.com/office/powerpoint/2010/main" val="2192429507"/>
              </p:ext>
            </p:extLst>
          </p:nvPr>
        </p:nvGraphicFramePr>
        <p:xfrm>
          <a:off x="779652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8" name="Table 8">
            <a:extLst>
              <a:ext uri="{FF2B5EF4-FFF2-40B4-BE49-F238E27FC236}">
                <a16:creationId xmlns:a16="http://schemas.microsoft.com/office/drawing/2014/main" id="{6F812773-3978-43CA-A65F-CC1BFA0BACAF}"/>
              </a:ext>
            </a:extLst>
          </p:cNvPr>
          <p:cNvGraphicFramePr>
            <a:graphicFrameLocks noGrp="1"/>
          </p:cNvGraphicFramePr>
          <p:nvPr>
            <p:extLst>
              <p:ext uri="{D42A27DB-BD31-4B8C-83A1-F6EECF244321}">
                <p14:modId xmlns:p14="http://schemas.microsoft.com/office/powerpoint/2010/main" val="2490122825"/>
              </p:ext>
            </p:extLst>
          </p:nvPr>
        </p:nvGraphicFramePr>
        <p:xfrm>
          <a:off x="11275680" y="3185073"/>
          <a:ext cx="689658" cy="370840"/>
        </p:xfrm>
        <a:graphic>
          <a:graphicData uri="http://schemas.openxmlformats.org/drawingml/2006/table">
            <a:tbl>
              <a:tblPr firstRow="1" bandRow="1">
                <a:tableStyleId>{5940675A-B579-460E-94D1-54222C63F5DA}</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025816198"/>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extLst>
              <p:ext uri="{D42A27DB-BD31-4B8C-83A1-F6EECF244321}">
                <p14:modId xmlns:p14="http://schemas.microsoft.com/office/powerpoint/2010/main" val="1163342165"/>
              </p:ext>
            </p:extLst>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0" name="Table 9">
            <a:extLst>
              <a:ext uri="{FF2B5EF4-FFF2-40B4-BE49-F238E27FC236}">
                <a16:creationId xmlns:a16="http://schemas.microsoft.com/office/drawing/2014/main" id="{E5F408AC-99BC-404B-86D5-D979637AE7CC}"/>
              </a:ext>
            </a:extLst>
          </p:cNvPr>
          <p:cNvGraphicFramePr>
            <a:graphicFrameLocks noGrp="1"/>
          </p:cNvGraphicFramePr>
          <p:nvPr>
            <p:extLst>
              <p:ext uri="{D42A27DB-BD31-4B8C-83A1-F6EECF244321}">
                <p14:modId xmlns:p14="http://schemas.microsoft.com/office/powerpoint/2010/main" val="1481588590"/>
              </p:ext>
            </p:extLst>
          </p:nvPr>
        </p:nvGraphicFramePr>
        <p:xfrm>
          <a:off x="431736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1" name="Table 10">
            <a:extLst>
              <a:ext uri="{FF2B5EF4-FFF2-40B4-BE49-F238E27FC236}">
                <a16:creationId xmlns:a16="http://schemas.microsoft.com/office/drawing/2014/main" id="{638A818C-1F76-4FAB-AAB7-DCF683B957EA}"/>
              </a:ext>
            </a:extLst>
          </p:cNvPr>
          <p:cNvGraphicFramePr>
            <a:graphicFrameLocks noGrp="1"/>
          </p:cNvGraphicFramePr>
          <p:nvPr>
            <p:extLst>
              <p:ext uri="{D42A27DB-BD31-4B8C-83A1-F6EECF244321}">
                <p14:modId xmlns:p14="http://schemas.microsoft.com/office/powerpoint/2010/main" val="1290998595"/>
              </p:ext>
            </p:extLst>
          </p:nvPr>
        </p:nvGraphicFramePr>
        <p:xfrm>
          <a:off x="779652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2" name="Table 8">
            <a:extLst>
              <a:ext uri="{FF2B5EF4-FFF2-40B4-BE49-F238E27FC236}">
                <a16:creationId xmlns:a16="http://schemas.microsoft.com/office/drawing/2014/main" id="{B2647CAE-41FE-41DE-B063-AED9012CC44D}"/>
              </a:ext>
            </a:extLst>
          </p:cNvPr>
          <p:cNvGraphicFramePr>
            <a:graphicFrameLocks noGrp="1"/>
          </p:cNvGraphicFramePr>
          <p:nvPr>
            <p:extLst>
              <p:ext uri="{D42A27DB-BD31-4B8C-83A1-F6EECF244321}">
                <p14:modId xmlns:p14="http://schemas.microsoft.com/office/powerpoint/2010/main" val="26474966"/>
              </p:ext>
            </p:extLst>
          </p:nvPr>
        </p:nvGraphicFramePr>
        <p:xfrm>
          <a:off x="11275680" y="5628190"/>
          <a:ext cx="689658" cy="370840"/>
        </p:xfrm>
        <a:graphic>
          <a:graphicData uri="http://schemas.openxmlformats.org/drawingml/2006/table">
            <a:tbl>
              <a:tblPr firstRow="1" bandRow="1">
                <a:tableStyleId>{5940675A-B579-460E-94D1-54222C63F5DA}</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025816198"/>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D38599E-F4BF-4375-BFBD-55E34BD0BA25}"/>
              </a:ext>
            </a:extLst>
          </p:cNvPr>
          <p:cNvCxnSpPr>
            <a:cxnSpLocks/>
          </p:cNvCxnSpPr>
          <p:nvPr/>
        </p:nvCxnSpPr>
        <p:spPr>
          <a:xfrm flipH="1">
            <a:off x="1018571" y="3555913"/>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extLst>
              <p:ext uri="{D42A27DB-BD31-4B8C-83A1-F6EECF244321}">
                <p14:modId xmlns:p14="http://schemas.microsoft.com/office/powerpoint/2010/main" val="2605488771"/>
              </p:ext>
            </p:extLst>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graphicFrame>
        <p:nvGraphicFramePr>
          <p:cNvPr id="18" name="Table 17">
            <a:extLst>
              <a:ext uri="{FF2B5EF4-FFF2-40B4-BE49-F238E27FC236}">
                <a16:creationId xmlns:a16="http://schemas.microsoft.com/office/drawing/2014/main" id="{F89E7F25-E7E1-4DC6-8153-63E9642790EC}"/>
              </a:ext>
            </a:extLst>
          </p:cNvPr>
          <p:cNvGraphicFramePr>
            <a:graphicFrameLocks noGrp="1"/>
          </p:cNvGraphicFramePr>
          <p:nvPr>
            <p:extLst>
              <p:ext uri="{D42A27DB-BD31-4B8C-83A1-F6EECF244321}">
                <p14:modId xmlns:p14="http://schemas.microsoft.com/office/powerpoint/2010/main" val="3054187681"/>
              </p:ext>
            </p:extLst>
          </p:nvPr>
        </p:nvGraphicFramePr>
        <p:xfrm>
          <a:off x="431736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10</a:t>
                      </a:r>
                    </a:p>
                  </a:txBody>
                  <a:tcPr/>
                </a:tc>
                <a:tc>
                  <a:txBody>
                    <a:bodyPr/>
                    <a:lstStyle/>
                    <a:p>
                      <a:r>
                        <a:rPr lang="en-US" sz="1200" dirty="0"/>
                        <a:t>11</a:t>
                      </a:r>
                    </a:p>
                  </a:txBody>
                  <a:tcPr/>
                </a:tc>
                <a:tc>
                  <a:txBody>
                    <a:bodyPr/>
                    <a:lstStyle/>
                    <a:p>
                      <a:r>
                        <a:rPr lang="en-US" sz="1200" dirty="0"/>
                        <a:t>12</a:t>
                      </a:r>
                    </a:p>
                  </a:txBody>
                  <a:tcPr/>
                </a:tc>
                <a:tc>
                  <a:txBody>
                    <a:bodyPr/>
                    <a:lstStyle/>
                    <a:p>
                      <a:r>
                        <a:rPr lang="en-US" sz="1200" dirty="0"/>
                        <a:t>13</a:t>
                      </a:r>
                    </a:p>
                  </a:txBody>
                  <a:tcPr/>
                </a:tc>
                <a:tc>
                  <a:txBody>
                    <a:bodyPr/>
                    <a:lstStyle/>
                    <a:p>
                      <a:r>
                        <a:rPr lang="en-US" sz="1200" dirty="0"/>
                        <a:t>14</a:t>
                      </a:r>
                    </a:p>
                  </a:txBody>
                  <a:tcPr/>
                </a:tc>
                <a:tc>
                  <a:txBody>
                    <a:bodyPr/>
                    <a:lstStyle/>
                    <a:p>
                      <a:r>
                        <a:rPr lang="en-US" sz="1200" dirty="0"/>
                        <a:t>15</a:t>
                      </a:r>
                    </a:p>
                  </a:txBody>
                  <a:tcPr/>
                </a:tc>
                <a:tc>
                  <a:txBody>
                    <a:bodyPr/>
                    <a:lstStyle/>
                    <a:p>
                      <a:r>
                        <a:rPr lang="en-US" sz="1200" dirty="0"/>
                        <a:t>16</a:t>
                      </a:r>
                    </a:p>
                  </a:txBody>
                  <a:tcPr/>
                </a:tc>
                <a:tc>
                  <a:txBody>
                    <a:bodyPr/>
                    <a:lstStyle/>
                    <a:p>
                      <a:r>
                        <a:rPr lang="en-US" sz="1200" dirty="0"/>
                        <a:t>17</a:t>
                      </a:r>
                    </a:p>
                  </a:txBody>
                  <a:tcPr/>
                </a:tc>
                <a:tc>
                  <a:txBody>
                    <a:bodyPr/>
                    <a:lstStyle/>
                    <a:p>
                      <a:r>
                        <a:rPr lang="en-US" sz="1200" dirty="0"/>
                        <a:t>18</a:t>
                      </a:r>
                    </a:p>
                  </a:txBody>
                  <a:tcPr/>
                </a:tc>
                <a:tc>
                  <a:txBody>
                    <a:bodyPr/>
                    <a:lstStyle/>
                    <a:p>
                      <a:r>
                        <a:rPr lang="en-US" sz="1200" dirty="0"/>
                        <a:t>19</a:t>
                      </a:r>
                    </a:p>
                  </a:txBody>
                  <a:tcPr/>
                </a:tc>
                <a:extLst>
                  <a:ext uri="{0D108BD9-81ED-4DB2-BD59-A6C34878D82A}">
                    <a16:rowId xmlns:a16="http://schemas.microsoft.com/office/drawing/2014/main" val="4241035976"/>
                  </a:ext>
                </a:extLst>
              </a:tr>
            </a:tbl>
          </a:graphicData>
        </a:graphic>
      </p:graphicFrame>
      <p:graphicFrame>
        <p:nvGraphicFramePr>
          <p:cNvPr id="19" name="Table 18">
            <a:extLst>
              <a:ext uri="{FF2B5EF4-FFF2-40B4-BE49-F238E27FC236}">
                <a16:creationId xmlns:a16="http://schemas.microsoft.com/office/drawing/2014/main" id="{73DF3B80-33BD-4B53-818B-5B0E3FCB0077}"/>
              </a:ext>
            </a:extLst>
          </p:cNvPr>
          <p:cNvGraphicFramePr>
            <a:graphicFrameLocks noGrp="1"/>
          </p:cNvGraphicFramePr>
          <p:nvPr>
            <p:extLst>
              <p:ext uri="{D42A27DB-BD31-4B8C-83A1-F6EECF244321}">
                <p14:modId xmlns:p14="http://schemas.microsoft.com/office/powerpoint/2010/main" val="2311184268"/>
              </p:ext>
            </p:extLst>
          </p:nvPr>
        </p:nvGraphicFramePr>
        <p:xfrm>
          <a:off x="779652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20</a:t>
                      </a:r>
                    </a:p>
                  </a:txBody>
                  <a:tcPr/>
                </a:tc>
                <a:tc>
                  <a:txBody>
                    <a:bodyPr/>
                    <a:lstStyle/>
                    <a:p>
                      <a:r>
                        <a:rPr lang="en-US" sz="1200" dirty="0"/>
                        <a:t>21</a:t>
                      </a:r>
                    </a:p>
                  </a:txBody>
                  <a:tcPr/>
                </a:tc>
                <a:tc>
                  <a:txBody>
                    <a:bodyPr/>
                    <a:lstStyle/>
                    <a:p>
                      <a:r>
                        <a:rPr lang="en-US" sz="1200" dirty="0"/>
                        <a:t>22</a:t>
                      </a:r>
                    </a:p>
                  </a:txBody>
                  <a:tcPr/>
                </a:tc>
                <a:tc>
                  <a:txBody>
                    <a:bodyPr/>
                    <a:lstStyle/>
                    <a:p>
                      <a:r>
                        <a:rPr lang="en-US" sz="1200" dirty="0"/>
                        <a:t>23</a:t>
                      </a:r>
                    </a:p>
                  </a:txBody>
                  <a:tcPr/>
                </a:tc>
                <a:tc>
                  <a:txBody>
                    <a:bodyPr/>
                    <a:lstStyle/>
                    <a:p>
                      <a:r>
                        <a:rPr lang="en-US" sz="1200" dirty="0"/>
                        <a:t>24</a:t>
                      </a:r>
                    </a:p>
                  </a:txBody>
                  <a:tcPr/>
                </a:tc>
                <a:tc>
                  <a:txBody>
                    <a:bodyPr/>
                    <a:lstStyle/>
                    <a:p>
                      <a:r>
                        <a:rPr lang="en-US" sz="1200" dirty="0"/>
                        <a:t>25</a:t>
                      </a:r>
                    </a:p>
                  </a:txBody>
                  <a:tcPr/>
                </a:tc>
                <a:tc>
                  <a:txBody>
                    <a:bodyPr/>
                    <a:lstStyle/>
                    <a:p>
                      <a:r>
                        <a:rPr lang="en-US" sz="1200" dirty="0"/>
                        <a:t>26</a:t>
                      </a:r>
                    </a:p>
                  </a:txBody>
                  <a:tcPr/>
                </a:tc>
                <a:tc>
                  <a:txBody>
                    <a:bodyPr/>
                    <a:lstStyle/>
                    <a:p>
                      <a:r>
                        <a:rPr lang="en-US" sz="1200" dirty="0"/>
                        <a:t>27</a:t>
                      </a:r>
                    </a:p>
                  </a:txBody>
                  <a:tcPr/>
                </a:tc>
                <a:tc>
                  <a:txBody>
                    <a:bodyPr/>
                    <a:lstStyle/>
                    <a:p>
                      <a:r>
                        <a:rPr lang="en-US" sz="1200" dirty="0"/>
                        <a:t>28</a:t>
                      </a:r>
                    </a:p>
                  </a:txBody>
                  <a:tcPr/>
                </a:tc>
                <a:tc>
                  <a:txBody>
                    <a:bodyPr/>
                    <a:lstStyle/>
                    <a:p>
                      <a:r>
                        <a:rPr lang="en-US" sz="1200" dirty="0"/>
                        <a:t>29</a:t>
                      </a:r>
                    </a:p>
                  </a:txBody>
                  <a:tcPr/>
                </a:tc>
                <a:extLst>
                  <a:ext uri="{0D108BD9-81ED-4DB2-BD59-A6C34878D82A}">
                    <a16:rowId xmlns:a16="http://schemas.microsoft.com/office/drawing/2014/main" val="4241035976"/>
                  </a:ext>
                </a:extLst>
              </a:tr>
            </a:tbl>
          </a:graphicData>
        </a:graphic>
      </p:graphicFrame>
      <p:graphicFrame>
        <p:nvGraphicFramePr>
          <p:cNvPr id="20" name="Table 8">
            <a:extLst>
              <a:ext uri="{FF2B5EF4-FFF2-40B4-BE49-F238E27FC236}">
                <a16:creationId xmlns:a16="http://schemas.microsoft.com/office/drawing/2014/main" id="{8D5D911F-2618-4C5E-A1B1-56AA2C1B4A84}"/>
              </a:ext>
            </a:extLst>
          </p:cNvPr>
          <p:cNvGraphicFramePr>
            <a:graphicFrameLocks noGrp="1"/>
          </p:cNvGraphicFramePr>
          <p:nvPr>
            <p:extLst>
              <p:ext uri="{D42A27DB-BD31-4B8C-83A1-F6EECF244321}">
                <p14:modId xmlns:p14="http://schemas.microsoft.com/office/powerpoint/2010/main" val="1365854158"/>
              </p:ext>
            </p:extLst>
          </p:nvPr>
        </p:nvGraphicFramePr>
        <p:xfrm>
          <a:off x="11275680" y="2928058"/>
          <a:ext cx="689658" cy="370840"/>
        </p:xfrm>
        <a:graphic>
          <a:graphicData uri="http://schemas.openxmlformats.org/drawingml/2006/table">
            <a:tbl>
              <a:tblPr firstRow="1" bandRow="1">
                <a:tableStyleId>{2D5ABB26-0587-4C30-8999-92F81FD0307C}</a:tableStyleId>
              </a:tblPr>
              <a:tblGrid>
                <a:gridCol w="344829">
                  <a:extLst>
                    <a:ext uri="{9D8B030D-6E8A-4147-A177-3AD203B41FA5}">
                      <a16:colId xmlns:a16="http://schemas.microsoft.com/office/drawing/2014/main" val="1202288457"/>
                    </a:ext>
                  </a:extLst>
                </a:gridCol>
                <a:gridCol w="344829">
                  <a:extLst>
                    <a:ext uri="{9D8B030D-6E8A-4147-A177-3AD203B41FA5}">
                      <a16:colId xmlns:a16="http://schemas.microsoft.com/office/drawing/2014/main" val="4280345824"/>
                    </a:ext>
                  </a:extLst>
                </a:gridCol>
              </a:tblGrid>
              <a:tr h="370840">
                <a:tc>
                  <a:txBody>
                    <a:bodyPr/>
                    <a:lstStyle/>
                    <a:p>
                      <a:r>
                        <a:rPr lang="en-US" sz="1200" dirty="0"/>
                        <a:t>30</a:t>
                      </a:r>
                    </a:p>
                  </a:txBody>
                  <a:tcPr/>
                </a:tc>
                <a:tc>
                  <a:txBody>
                    <a:bodyPr/>
                    <a:lstStyle/>
                    <a:p>
                      <a:r>
                        <a:rPr lang="en-US" sz="1200" dirty="0"/>
                        <a:t>31</a:t>
                      </a:r>
                    </a:p>
                  </a:txBody>
                  <a:tcPr/>
                </a:tc>
                <a:extLst>
                  <a:ext uri="{0D108BD9-81ED-4DB2-BD59-A6C34878D82A}">
                    <a16:rowId xmlns:a16="http://schemas.microsoft.com/office/drawing/2014/main" val="2025816198"/>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789EF00-3249-492F-B6EA-F03932424128}"/>
              </a:ext>
            </a:extLst>
          </p:cNvPr>
          <p:cNvCxnSpPr>
            <a:cxnSpLocks/>
          </p:cNvCxnSpPr>
          <p:nvPr/>
        </p:nvCxnSpPr>
        <p:spPr>
          <a:xfrm flipH="1">
            <a:off x="1333019" y="3557838"/>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a:off x="1682187" y="3548189"/>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9DCAFC1-AA7C-467A-97BF-0F960A59C44F}"/>
              </a:ext>
            </a:extLst>
          </p:cNvPr>
          <p:cNvCxnSpPr>
            <a:cxnSpLocks/>
          </p:cNvCxnSpPr>
          <p:nvPr/>
        </p:nvCxnSpPr>
        <p:spPr>
          <a:xfrm flipH="1">
            <a:off x="1682187" y="3548189"/>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a:off x="2064152" y="353661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709F3D7-6635-476C-A881-A0038D225D8A}"/>
              </a:ext>
            </a:extLst>
          </p:cNvPr>
          <p:cNvCxnSpPr>
            <a:cxnSpLocks/>
          </p:cNvCxnSpPr>
          <p:nvPr/>
        </p:nvCxnSpPr>
        <p:spPr>
          <a:xfrm flipH="1">
            <a:off x="2064152" y="3536615"/>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21525F1-3386-45F0-B7BD-6C834D7AC180}"/>
              </a:ext>
            </a:extLst>
          </p:cNvPr>
          <p:cNvCxnSpPr>
            <a:cxnSpLocks/>
          </p:cNvCxnSpPr>
          <p:nvPr/>
        </p:nvCxnSpPr>
        <p:spPr>
          <a:xfrm>
            <a:off x="2409464" y="3557840"/>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09CB7D7-19CB-49D2-9C1F-51B5300802E4}"/>
              </a:ext>
            </a:extLst>
          </p:cNvPr>
          <p:cNvCxnSpPr>
            <a:cxnSpLocks/>
          </p:cNvCxnSpPr>
          <p:nvPr/>
        </p:nvCxnSpPr>
        <p:spPr>
          <a:xfrm flipH="1">
            <a:off x="2409463" y="3557840"/>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263F007-18CB-4A50-BC69-98938EDA7B93}"/>
              </a:ext>
            </a:extLst>
          </p:cNvPr>
          <p:cNvCxnSpPr>
            <a:cxnSpLocks/>
          </p:cNvCxnSpPr>
          <p:nvPr/>
        </p:nvCxnSpPr>
        <p:spPr>
          <a:xfrm>
            <a:off x="2723911" y="355976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7E6EE972-B46F-47C6-A8C3-EC0E8ABECE79}"/>
              </a:ext>
            </a:extLst>
          </p:cNvPr>
          <p:cNvCxnSpPr>
            <a:cxnSpLocks/>
          </p:cNvCxnSpPr>
          <p:nvPr/>
        </p:nvCxnSpPr>
        <p:spPr>
          <a:xfrm flipH="1">
            <a:off x="2723911" y="3559765"/>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C7DAE56-4D0D-4767-9E18-8BBF82A76FC8}"/>
              </a:ext>
            </a:extLst>
          </p:cNvPr>
          <p:cNvCxnSpPr>
            <a:cxnSpLocks/>
          </p:cNvCxnSpPr>
          <p:nvPr/>
        </p:nvCxnSpPr>
        <p:spPr>
          <a:xfrm>
            <a:off x="3073079" y="3550116"/>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C934B90-7250-4BF8-AE41-AEA9D3DE6795}"/>
              </a:ext>
            </a:extLst>
          </p:cNvPr>
          <p:cNvCxnSpPr>
            <a:cxnSpLocks/>
          </p:cNvCxnSpPr>
          <p:nvPr/>
        </p:nvCxnSpPr>
        <p:spPr>
          <a:xfrm flipH="1">
            <a:off x="3073079" y="3550116"/>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81C8F7F-7BC0-4B73-857D-C25C35F4E11C}"/>
              </a:ext>
            </a:extLst>
          </p:cNvPr>
          <p:cNvCxnSpPr>
            <a:cxnSpLocks/>
          </p:cNvCxnSpPr>
          <p:nvPr/>
        </p:nvCxnSpPr>
        <p:spPr>
          <a:xfrm>
            <a:off x="3455044" y="3538542"/>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2F1F664-2B34-4A97-818F-3CBA6A03039B}"/>
              </a:ext>
            </a:extLst>
          </p:cNvPr>
          <p:cNvCxnSpPr>
            <a:cxnSpLocks/>
          </p:cNvCxnSpPr>
          <p:nvPr/>
        </p:nvCxnSpPr>
        <p:spPr>
          <a:xfrm flipH="1">
            <a:off x="3455044" y="355011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BDDA2A5-6FAA-4AC2-9EB7-F665CE1F1B90}"/>
              </a:ext>
            </a:extLst>
          </p:cNvPr>
          <p:cNvCxnSpPr>
            <a:cxnSpLocks/>
          </p:cNvCxnSpPr>
          <p:nvPr/>
        </p:nvCxnSpPr>
        <p:spPr>
          <a:xfrm>
            <a:off x="3798424" y="3546265"/>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8D6991D-C171-4D16-A043-ED8F944D96EA}"/>
              </a:ext>
            </a:extLst>
          </p:cNvPr>
          <p:cNvCxnSpPr>
            <a:cxnSpLocks/>
          </p:cNvCxnSpPr>
          <p:nvPr/>
        </p:nvCxnSpPr>
        <p:spPr>
          <a:xfrm flipH="1">
            <a:off x="3798423" y="3557840"/>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3EE831C-E5D4-4941-8BC9-98CC3D0A55CD}"/>
              </a:ext>
            </a:extLst>
          </p:cNvPr>
          <p:cNvCxnSpPr>
            <a:cxnSpLocks/>
          </p:cNvCxnSpPr>
          <p:nvPr/>
        </p:nvCxnSpPr>
        <p:spPr>
          <a:xfrm>
            <a:off x="4112871" y="3548190"/>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0C58087-B0B8-4DC9-9235-775C05371A6C}"/>
              </a:ext>
            </a:extLst>
          </p:cNvPr>
          <p:cNvCxnSpPr>
            <a:cxnSpLocks/>
          </p:cNvCxnSpPr>
          <p:nvPr/>
        </p:nvCxnSpPr>
        <p:spPr>
          <a:xfrm flipH="1">
            <a:off x="4112871" y="3548190"/>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41ACC03-F39B-4AC4-B72D-8830A50CC827}"/>
              </a:ext>
            </a:extLst>
          </p:cNvPr>
          <p:cNvCxnSpPr>
            <a:cxnSpLocks/>
          </p:cNvCxnSpPr>
          <p:nvPr/>
        </p:nvCxnSpPr>
        <p:spPr>
          <a:xfrm>
            <a:off x="4462039" y="3538541"/>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DD73D87-4EA3-43D1-8AA2-A2AF5CBF6ED7}"/>
              </a:ext>
            </a:extLst>
          </p:cNvPr>
          <p:cNvCxnSpPr>
            <a:cxnSpLocks/>
          </p:cNvCxnSpPr>
          <p:nvPr/>
        </p:nvCxnSpPr>
        <p:spPr>
          <a:xfrm flipH="1">
            <a:off x="4462039" y="3550116"/>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7482DC7-9B19-4417-BE66-6D085EA77C83}"/>
              </a:ext>
            </a:extLst>
          </p:cNvPr>
          <p:cNvCxnSpPr>
            <a:cxnSpLocks/>
          </p:cNvCxnSpPr>
          <p:nvPr/>
        </p:nvCxnSpPr>
        <p:spPr>
          <a:xfrm>
            <a:off x="4844004" y="3526967"/>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9A66FEB6-1DF5-4087-88E7-5AD57A4BC57B}"/>
              </a:ext>
            </a:extLst>
          </p:cNvPr>
          <p:cNvCxnSpPr>
            <a:cxnSpLocks/>
          </p:cNvCxnSpPr>
          <p:nvPr/>
        </p:nvCxnSpPr>
        <p:spPr>
          <a:xfrm flipH="1">
            <a:off x="4844004" y="355011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8F0F599-A0FD-4AB3-96A6-E6FD72ADB685}"/>
              </a:ext>
            </a:extLst>
          </p:cNvPr>
          <p:cNvCxnSpPr>
            <a:cxnSpLocks/>
          </p:cNvCxnSpPr>
          <p:nvPr/>
        </p:nvCxnSpPr>
        <p:spPr>
          <a:xfrm>
            <a:off x="5175815" y="3580991"/>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7F5F1E7-EC76-49F2-AE51-CBB40C2788D9}"/>
              </a:ext>
            </a:extLst>
          </p:cNvPr>
          <p:cNvCxnSpPr>
            <a:cxnSpLocks/>
          </p:cNvCxnSpPr>
          <p:nvPr/>
        </p:nvCxnSpPr>
        <p:spPr>
          <a:xfrm flipH="1">
            <a:off x="5175814" y="3580991"/>
            <a:ext cx="5557779" cy="2070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0C22206-0DFE-4C14-A834-FA03A4CAB00F}"/>
              </a:ext>
            </a:extLst>
          </p:cNvPr>
          <p:cNvCxnSpPr>
            <a:cxnSpLocks/>
          </p:cNvCxnSpPr>
          <p:nvPr/>
        </p:nvCxnSpPr>
        <p:spPr>
          <a:xfrm>
            <a:off x="5490262" y="3582916"/>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F7B4449-DF6D-4AD3-BA1C-3CAF18710225}"/>
              </a:ext>
            </a:extLst>
          </p:cNvPr>
          <p:cNvCxnSpPr>
            <a:cxnSpLocks/>
          </p:cNvCxnSpPr>
          <p:nvPr/>
        </p:nvCxnSpPr>
        <p:spPr>
          <a:xfrm flipH="1">
            <a:off x="5490262" y="3571341"/>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7AAFF9B-746A-4711-B1D8-836C8CD82E1E}"/>
              </a:ext>
            </a:extLst>
          </p:cNvPr>
          <p:cNvCxnSpPr>
            <a:cxnSpLocks/>
          </p:cNvCxnSpPr>
          <p:nvPr/>
        </p:nvCxnSpPr>
        <p:spPr>
          <a:xfrm>
            <a:off x="5839430" y="3573267"/>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5ADB8ABC-BA73-42F9-89CA-4264F5340B47}"/>
              </a:ext>
            </a:extLst>
          </p:cNvPr>
          <p:cNvCxnSpPr>
            <a:cxnSpLocks/>
          </p:cNvCxnSpPr>
          <p:nvPr/>
        </p:nvCxnSpPr>
        <p:spPr>
          <a:xfrm flipH="1">
            <a:off x="5839430" y="3573267"/>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3FB85FA-E668-4157-831A-6559BE7FD5C8}"/>
              </a:ext>
            </a:extLst>
          </p:cNvPr>
          <p:cNvCxnSpPr>
            <a:cxnSpLocks/>
          </p:cNvCxnSpPr>
          <p:nvPr/>
        </p:nvCxnSpPr>
        <p:spPr>
          <a:xfrm>
            <a:off x="6221395" y="3561693"/>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A84B48-4AE1-468C-87CB-11411D0CBE37}"/>
              </a:ext>
            </a:extLst>
          </p:cNvPr>
          <p:cNvCxnSpPr>
            <a:cxnSpLocks/>
          </p:cNvCxnSpPr>
          <p:nvPr/>
        </p:nvCxnSpPr>
        <p:spPr>
          <a:xfrm flipH="1">
            <a:off x="6221395" y="3561693"/>
            <a:ext cx="5557778"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2090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dirty="0"/>
              <a:t>Second summation uses 8 (i.e., N/4) threads to sum 8 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5" name="Table 4">
            <a:extLst>
              <a:ext uri="{FF2B5EF4-FFF2-40B4-BE49-F238E27FC236}">
                <a16:creationId xmlns:a16="http://schemas.microsoft.com/office/drawing/2014/main" id="{FD00464D-9318-4A60-A648-DA68FDA5D2EA}"/>
              </a:ext>
            </a:extLst>
          </p:cNvPr>
          <p:cNvGraphicFramePr>
            <a:graphicFrameLocks noGrp="1"/>
          </p:cNvGraphicFramePr>
          <p:nvPr/>
        </p:nvGraphicFramePr>
        <p:xfrm>
          <a:off x="431736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10" name="Table 9">
            <a:extLst>
              <a:ext uri="{FF2B5EF4-FFF2-40B4-BE49-F238E27FC236}">
                <a16:creationId xmlns:a16="http://schemas.microsoft.com/office/drawing/2014/main" id="{E5F408AC-99BC-404B-86D5-D979637AE7CC}"/>
              </a:ext>
            </a:extLst>
          </p:cNvPr>
          <p:cNvGraphicFramePr>
            <a:graphicFrameLocks noGrp="1"/>
          </p:cNvGraphicFramePr>
          <p:nvPr/>
        </p:nvGraphicFramePr>
        <p:xfrm>
          <a:off x="431736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graphicFrame>
        <p:nvGraphicFramePr>
          <p:cNvPr id="18" name="Table 17">
            <a:extLst>
              <a:ext uri="{FF2B5EF4-FFF2-40B4-BE49-F238E27FC236}">
                <a16:creationId xmlns:a16="http://schemas.microsoft.com/office/drawing/2014/main" id="{F89E7F25-E7E1-4DC6-8153-63E9642790EC}"/>
              </a:ext>
            </a:extLst>
          </p:cNvPr>
          <p:cNvGraphicFramePr>
            <a:graphicFrameLocks noGrp="1"/>
          </p:cNvGraphicFramePr>
          <p:nvPr/>
        </p:nvGraphicFramePr>
        <p:xfrm>
          <a:off x="431736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10</a:t>
                      </a:r>
                    </a:p>
                  </a:txBody>
                  <a:tcPr/>
                </a:tc>
                <a:tc>
                  <a:txBody>
                    <a:bodyPr/>
                    <a:lstStyle/>
                    <a:p>
                      <a:r>
                        <a:rPr lang="en-US" sz="1200" dirty="0"/>
                        <a:t>11</a:t>
                      </a:r>
                    </a:p>
                  </a:txBody>
                  <a:tcPr/>
                </a:tc>
                <a:tc>
                  <a:txBody>
                    <a:bodyPr/>
                    <a:lstStyle/>
                    <a:p>
                      <a:r>
                        <a:rPr lang="en-US" sz="1200" dirty="0"/>
                        <a:t>12</a:t>
                      </a:r>
                    </a:p>
                  </a:txBody>
                  <a:tcPr/>
                </a:tc>
                <a:tc>
                  <a:txBody>
                    <a:bodyPr/>
                    <a:lstStyle/>
                    <a:p>
                      <a:r>
                        <a:rPr lang="en-US" sz="1200" dirty="0"/>
                        <a:t>13</a:t>
                      </a:r>
                    </a:p>
                  </a:txBody>
                  <a:tcPr/>
                </a:tc>
                <a:tc>
                  <a:txBody>
                    <a:bodyPr/>
                    <a:lstStyle/>
                    <a:p>
                      <a:r>
                        <a:rPr lang="en-US" sz="1200" dirty="0"/>
                        <a:t>14</a:t>
                      </a:r>
                    </a:p>
                  </a:txBody>
                  <a:tcPr/>
                </a:tc>
                <a:tc>
                  <a:txBody>
                    <a:bodyPr/>
                    <a:lstStyle/>
                    <a:p>
                      <a:r>
                        <a:rPr lang="en-US" sz="1200" dirty="0"/>
                        <a:t>15</a:t>
                      </a:r>
                    </a:p>
                  </a:txBody>
                  <a:tcPr/>
                </a:tc>
                <a:tc>
                  <a:txBody>
                    <a:bodyPr/>
                    <a:lstStyle/>
                    <a:p>
                      <a:r>
                        <a:rPr lang="en-US" sz="1200" dirty="0"/>
                        <a:t>16</a:t>
                      </a:r>
                    </a:p>
                  </a:txBody>
                  <a:tcPr/>
                </a:tc>
                <a:tc>
                  <a:txBody>
                    <a:bodyPr/>
                    <a:lstStyle/>
                    <a:p>
                      <a:r>
                        <a:rPr lang="en-US" sz="1200" dirty="0"/>
                        <a:t>17</a:t>
                      </a:r>
                    </a:p>
                  </a:txBody>
                  <a:tcPr/>
                </a:tc>
                <a:tc>
                  <a:txBody>
                    <a:bodyPr/>
                    <a:lstStyle/>
                    <a:p>
                      <a:r>
                        <a:rPr lang="en-US" sz="1200" dirty="0"/>
                        <a:t>18</a:t>
                      </a:r>
                    </a:p>
                  </a:txBody>
                  <a:tcPr/>
                </a:tc>
                <a:tc>
                  <a:txBody>
                    <a:bodyPr/>
                    <a:lstStyle/>
                    <a:p>
                      <a:r>
                        <a:rPr lang="en-US" sz="1200" dirty="0"/>
                        <a:t>19</a:t>
                      </a:r>
                    </a:p>
                  </a:txBody>
                  <a:tcPr/>
                </a:tc>
                <a:extLst>
                  <a:ext uri="{0D108BD9-81ED-4DB2-BD59-A6C34878D82A}">
                    <a16:rowId xmlns:a16="http://schemas.microsoft.com/office/drawing/2014/main" val="4241035976"/>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a:off x="1682187" y="3548189"/>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a:off x="2064152" y="353661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21525F1-3386-45F0-B7BD-6C834D7AC180}"/>
              </a:ext>
            </a:extLst>
          </p:cNvPr>
          <p:cNvCxnSpPr>
            <a:cxnSpLocks/>
          </p:cNvCxnSpPr>
          <p:nvPr/>
        </p:nvCxnSpPr>
        <p:spPr>
          <a:xfrm>
            <a:off x="2409464" y="3557840"/>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263F007-18CB-4A50-BC69-98938EDA7B93}"/>
              </a:ext>
            </a:extLst>
          </p:cNvPr>
          <p:cNvCxnSpPr>
            <a:cxnSpLocks/>
          </p:cNvCxnSpPr>
          <p:nvPr/>
        </p:nvCxnSpPr>
        <p:spPr>
          <a:xfrm>
            <a:off x="2723911" y="355976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C7DAE56-4D0D-4767-9E18-8BBF82A76FC8}"/>
              </a:ext>
            </a:extLst>
          </p:cNvPr>
          <p:cNvCxnSpPr>
            <a:cxnSpLocks/>
          </p:cNvCxnSpPr>
          <p:nvPr/>
        </p:nvCxnSpPr>
        <p:spPr>
          <a:xfrm>
            <a:off x="3073079" y="3550116"/>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81C8F7F-7BC0-4B73-857D-C25C35F4E11C}"/>
              </a:ext>
            </a:extLst>
          </p:cNvPr>
          <p:cNvCxnSpPr>
            <a:cxnSpLocks/>
          </p:cNvCxnSpPr>
          <p:nvPr/>
        </p:nvCxnSpPr>
        <p:spPr>
          <a:xfrm>
            <a:off x="3455044" y="3538542"/>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BDDA2A5-6FAA-4AC2-9EB7-F665CE1F1B90}"/>
              </a:ext>
            </a:extLst>
          </p:cNvPr>
          <p:cNvCxnSpPr>
            <a:cxnSpLocks/>
          </p:cNvCxnSpPr>
          <p:nvPr/>
        </p:nvCxnSpPr>
        <p:spPr>
          <a:xfrm flipH="1">
            <a:off x="1018572" y="3546265"/>
            <a:ext cx="2779852" cy="2080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3EE831C-E5D4-4941-8BC9-98CC3D0A55CD}"/>
              </a:ext>
            </a:extLst>
          </p:cNvPr>
          <p:cNvCxnSpPr>
            <a:cxnSpLocks/>
          </p:cNvCxnSpPr>
          <p:nvPr/>
        </p:nvCxnSpPr>
        <p:spPr>
          <a:xfrm flipH="1">
            <a:off x="1333019" y="3548190"/>
            <a:ext cx="2779852" cy="2056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41ACC03-F39B-4AC4-B72D-8830A50CC827}"/>
              </a:ext>
            </a:extLst>
          </p:cNvPr>
          <p:cNvCxnSpPr>
            <a:cxnSpLocks/>
          </p:cNvCxnSpPr>
          <p:nvPr/>
        </p:nvCxnSpPr>
        <p:spPr>
          <a:xfrm flipH="1">
            <a:off x="1682187" y="3538541"/>
            <a:ext cx="2779852" cy="2056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7482DC7-9B19-4417-BE66-6D085EA77C83}"/>
              </a:ext>
            </a:extLst>
          </p:cNvPr>
          <p:cNvCxnSpPr>
            <a:cxnSpLocks/>
          </p:cNvCxnSpPr>
          <p:nvPr/>
        </p:nvCxnSpPr>
        <p:spPr>
          <a:xfrm flipH="1">
            <a:off x="2064152" y="3550117"/>
            <a:ext cx="2779852"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8F0F599-A0FD-4AB3-96A6-E6FD72ADB685}"/>
              </a:ext>
            </a:extLst>
          </p:cNvPr>
          <p:cNvCxnSpPr>
            <a:cxnSpLocks/>
          </p:cNvCxnSpPr>
          <p:nvPr/>
        </p:nvCxnSpPr>
        <p:spPr>
          <a:xfrm flipH="1">
            <a:off x="2409464" y="3569416"/>
            <a:ext cx="2766351" cy="2045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0C22206-0DFE-4C14-A834-FA03A4CAB00F}"/>
              </a:ext>
            </a:extLst>
          </p:cNvPr>
          <p:cNvCxnSpPr>
            <a:cxnSpLocks/>
          </p:cNvCxnSpPr>
          <p:nvPr/>
        </p:nvCxnSpPr>
        <p:spPr>
          <a:xfrm flipH="1">
            <a:off x="2723911" y="3571341"/>
            <a:ext cx="2766351" cy="20221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7AAFF9B-746A-4711-B1D8-836C8CD82E1E}"/>
              </a:ext>
            </a:extLst>
          </p:cNvPr>
          <p:cNvCxnSpPr>
            <a:cxnSpLocks/>
          </p:cNvCxnSpPr>
          <p:nvPr/>
        </p:nvCxnSpPr>
        <p:spPr>
          <a:xfrm flipH="1">
            <a:off x="3073079" y="3573267"/>
            <a:ext cx="2766351" cy="20317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3FB85FA-E668-4157-831A-6559BE7FD5C8}"/>
              </a:ext>
            </a:extLst>
          </p:cNvPr>
          <p:cNvCxnSpPr>
            <a:cxnSpLocks/>
          </p:cNvCxnSpPr>
          <p:nvPr/>
        </p:nvCxnSpPr>
        <p:spPr>
          <a:xfrm flipH="1">
            <a:off x="3455044" y="3561693"/>
            <a:ext cx="2766351" cy="20337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C1CE6B95-E4C2-4D29-B4CC-83F87759BF8F}"/>
              </a:ext>
            </a:extLst>
          </p:cNvPr>
          <p:cNvSpPr/>
          <p:nvPr/>
        </p:nvSpPr>
        <p:spPr>
          <a:xfrm>
            <a:off x="6429261" y="2926131"/>
            <a:ext cx="1377388"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F4063A-8A4E-472B-8C7C-915E8FCC7D16}"/>
              </a:ext>
            </a:extLst>
          </p:cNvPr>
          <p:cNvSpPr/>
          <p:nvPr/>
        </p:nvSpPr>
        <p:spPr>
          <a:xfrm>
            <a:off x="6421054" y="5522370"/>
            <a:ext cx="1377388"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71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dirty="0"/>
              <a:t>Third summation uses 4 (i.e., N/8) threads to sum 4 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a:off x="1682187" y="3548189"/>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a:off x="2064152" y="3536615"/>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21525F1-3386-45F0-B7BD-6C834D7AC180}"/>
              </a:ext>
            </a:extLst>
          </p:cNvPr>
          <p:cNvCxnSpPr>
            <a:cxnSpLocks/>
          </p:cNvCxnSpPr>
          <p:nvPr/>
        </p:nvCxnSpPr>
        <p:spPr>
          <a:xfrm flipH="1">
            <a:off x="1018572" y="3557840"/>
            <a:ext cx="1390892" cy="20684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263F007-18CB-4A50-BC69-98938EDA7B93}"/>
              </a:ext>
            </a:extLst>
          </p:cNvPr>
          <p:cNvCxnSpPr>
            <a:cxnSpLocks/>
          </p:cNvCxnSpPr>
          <p:nvPr/>
        </p:nvCxnSpPr>
        <p:spPr>
          <a:xfrm flipH="1">
            <a:off x="1333019" y="3559765"/>
            <a:ext cx="1390892" cy="20568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C7DAE56-4D0D-4767-9E18-8BBF82A76FC8}"/>
              </a:ext>
            </a:extLst>
          </p:cNvPr>
          <p:cNvCxnSpPr>
            <a:cxnSpLocks/>
          </p:cNvCxnSpPr>
          <p:nvPr/>
        </p:nvCxnSpPr>
        <p:spPr>
          <a:xfrm flipH="1">
            <a:off x="1714018" y="3550116"/>
            <a:ext cx="1359061" cy="20549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81C8F7F-7BC0-4B73-857D-C25C35F4E11C}"/>
              </a:ext>
            </a:extLst>
          </p:cNvPr>
          <p:cNvCxnSpPr>
            <a:cxnSpLocks/>
          </p:cNvCxnSpPr>
          <p:nvPr/>
        </p:nvCxnSpPr>
        <p:spPr>
          <a:xfrm flipH="1">
            <a:off x="2028465" y="3538542"/>
            <a:ext cx="1426579" cy="20665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C1CE6B95-E4C2-4D29-B4CC-83F87759BF8F}"/>
              </a:ext>
            </a:extLst>
          </p:cNvPr>
          <p:cNvSpPr/>
          <p:nvPr/>
        </p:nvSpPr>
        <p:spPr>
          <a:xfrm>
            <a:off x="3633483" y="2912707"/>
            <a:ext cx="1377388"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F4063A-8A4E-472B-8C7C-915E8FCC7D16}"/>
              </a:ext>
            </a:extLst>
          </p:cNvPr>
          <p:cNvSpPr/>
          <p:nvPr/>
        </p:nvSpPr>
        <p:spPr>
          <a:xfrm>
            <a:off x="3631551" y="5522370"/>
            <a:ext cx="1377388"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31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39BA-0876-4B48-84DF-D42C9C75CBC2}"/>
              </a:ext>
            </a:extLst>
          </p:cNvPr>
          <p:cNvSpPr>
            <a:spLocks noGrp="1"/>
          </p:cNvSpPr>
          <p:nvPr>
            <p:ph type="title"/>
          </p:nvPr>
        </p:nvSpPr>
        <p:spPr/>
        <p:txBody>
          <a:bodyPr/>
          <a:lstStyle/>
          <a:p>
            <a:r>
              <a:rPr lang="en-US" sz="4400" dirty="0"/>
              <a:t>Parallel reduction</a:t>
            </a:r>
            <a:endParaRPr lang="en-US" dirty="0"/>
          </a:p>
        </p:txBody>
      </p:sp>
      <p:sp>
        <p:nvSpPr>
          <p:cNvPr id="3" name="Content Placeholder 2">
            <a:extLst>
              <a:ext uri="{FF2B5EF4-FFF2-40B4-BE49-F238E27FC236}">
                <a16:creationId xmlns:a16="http://schemas.microsoft.com/office/drawing/2014/main" id="{220E3AE1-B38C-481A-A6BF-1D65B5D7BBA8}"/>
              </a:ext>
            </a:extLst>
          </p:cNvPr>
          <p:cNvSpPr>
            <a:spLocks noGrp="1"/>
          </p:cNvSpPr>
          <p:nvPr>
            <p:ph idx="1"/>
          </p:nvPr>
        </p:nvSpPr>
        <p:spPr/>
        <p:txBody>
          <a:bodyPr/>
          <a:lstStyle/>
          <a:p>
            <a:r>
              <a:rPr lang="en-US" dirty="0"/>
              <a:t>Consider the summation of an array of 32 elements</a:t>
            </a:r>
          </a:p>
          <a:p>
            <a:r>
              <a:rPr lang="en-US" i="1" dirty="0" err="1"/>
              <a:t>i</a:t>
            </a:r>
            <a:r>
              <a:rPr lang="en-US" i="1" baseline="30000" dirty="0" err="1"/>
              <a:t>th</a:t>
            </a:r>
            <a:r>
              <a:rPr lang="en-US" dirty="0"/>
              <a:t> summation uses </a:t>
            </a:r>
            <a:r>
              <a:rPr lang="en-US" i="1" dirty="0"/>
              <a:t>N/2</a:t>
            </a:r>
            <a:r>
              <a:rPr lang="en-US" i="1" baseline="30000" dirty="0"/>
              <a:t>i</a:t>
            </a:r>
            <a:r>
              <a:rPr lang="en-US" i="1" dirty="0"/>
              <a:t> </a:t>
            </a:r>
            <a:r>
              <a:rPr lang="en-US" dirty="0"/>
              <a:t>threads to sum</a:t>
            </a:r>
            <a:r>
              <a:rPr lang="en-US" i="1" dirty="0"/>
              <a:t> </a:t>
            </a:r>
            <a:r>
              <a:rPr lang="en-US" i="1" dirty="0" err="1"/>
              <a:t>i</a:t>
            </a:r>
            <a:r>
              <a:rPr lang="en-US" i="1" dirty="0"/>
              <a:t> </a:t>
            </a:r>
            <a:r>
              <a:rPr lang="en-US" dirty="0"/>
              <a:t>different pairs</a:t>
            </a:r>
          </a:p>
          <a:p>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26C494EF-9561-4461-A9AC-06EE1F00D157}"/>
              </a:ext>
            </a:extLst>
          </p:cNvPr>
          <p:cNvGraphicFramePr>
            <a:graphicFrameLocks noGrp="1"/>
          </p:cNvGraphicFramePr>
          <p:nvPr/>
        </p:nvGraphicFramePr>
        <p:xfrm>
          <a:off x="838200"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9" name="Table 4">
            <a:extLst>
              <a:ext uri="{FF2B5EF4-FFF2-40B4-BE49-F238E27FC236}">
                <a16:creationId xmlns:a16="http://schemas.microsoft.com/office/drawing/2014/main" id="{3F7999EA-426E-41F4-8119-92C067F1301D}"/>
              </a:ext>
            </a:extLst>
          </p:cNvPr>
          <p:cNvGraphicFramePr>
            <a:graphicFrameLocks noGrp="1"/>
          </p:cNvGraphicFramePr>
          <p:nvPr/>
        </p:nvGraphicFramePr>
        <p:xfrm>
          <a:off x="838200"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13" name="Straight Arrow Connector 12">
            <a:extLst>
              <a:ext uri="{FF2B5EF4-FFF2-40B4-BE49-F238E27FC236}">
                <a16:creationId xmlns:a16="http://schemas.microsoft.com/office/drawing/2014/main" id="{84287622-40D7-4884-A781-11C60B8B8372}"/>
              </a:ext>
            </a:extLst>
          </p:cNvPr>
          <p:cNvCxnSpPr>
            <a:cxnSpLocks/>
          </p:cNvCxnSpPr>
          <p:nvPr/>
        </p:nvCxnSpPr>
        <p:spPr>
          <a:xfrm>
            <a:off x="1018572"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4">
            <a:extLst>
              <a:ext uri="{FF2B5EF4-FFF2-40B4-BE49-F238E27FC236}">
                <a16:creationId xmlns:a16="http://schemas.microsoft.com/office/drawing/2014/main" id="{B7DC143B-5338-4F02-BF13-253602820705}"/>
              </a:ext>
            </a:extLst>
          </p:cNvPr>
          <p:cNvGraphicFramePr>
            <a:graphicFrameLocks noGrp="1"/>
          </p:cNvGraphicFramePr>
          <p:nvPr/>
        </p:nvGraphicFramePr>
        <p:xfrm>
          <a:off x="838200"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cxnSp>
        <p:nvCxnSpPr>
          <p:cNvPr id="22" name="Straight Arrow Connector 21">
            <a:extLst>
              <a:ext uri="{FF2B5EF4-FFF2-40B4-BE49-F238E27FC236}">
                <a16:creationId xmlns:a16="http://schemas.microsoft.com/office/drawing/2014/main" id="{0F12CE3C-3C44-41AD-B6D1-BC73E8923C08}"/>
              </a:ext>
            </a:extLst>
          </p:cNvPr>
          <p:cNvCxnSpPr>
            <a:cxnSpLocks/>
          </p:cNvCxnSpPr>
          <p:nvPr/>
        </p:nvCxnSpPr>
        <p:spPr>
          <a:xfrm>
            <a:off x="1333019" y="3557838"/>
            <a:ext cx="0"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3348AC-96CC-4116-AAEC-F68FE73DE9C7}"/>
              </a:ext>
            </a:extLst>
          </p:cNvPr>
          <p:cNvCxnSpPr>
            <a:cxnSpLocks/>
          </p:cNvCxnSpPr>
          <p:nvPr/>
        </p:nvCxnSpPr>
        <p:spPr>
          <a:xfrm flipH="1">
            <a:off x="1018572" y="3548189"/>
            <a:ext cx="663615" cy="20780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90A3786-1EE7-4FE1-8D0E-B287EC3D24C3}"/>
              </a:ext>
            </a:extLst>
          </p:cNvPr>
          <p:cNvCxnSpPr>
            <a:cxnSpLocks/>
          </p:cNvCxnSpPr>
          <p:nvPr/>
        </p:nvCxnSpPr>
        <p:spPr>
          <a:xfrm flipH="1">
            <a:off x="1333019" y="3536615"/>
            <a:ext cx="731133" cy="20896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C1CE6B95-E4C2-4D29-B4CC-83F87759BF8F}"/>
              </a:ext>
            </a:extLst>
          </p:cNvPr>
          <p:cNvSpPr/>
          <p:nvPr/>
        </p:nvSpPr>
        <p:spPr>
          <a:xfrm>
            <a:off x="2244526" y="2912707"/>
            <a:ext cx="2766346"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F4063A-8A4E-472B-8C7C-915E8FCC7D16}"/>
              </a:ext>
            </a:extLst>
          </p:cNvPr>
          <p:cNvSpPr/>
          <p:nvPr/>
        </p:nvSpPr>
        <p:spPr>
          <a:xfrm>
            <a:off x="2242593" y="5522370"/>
            <a:ext cx="2766346"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4">
            <a:extLst>
              <a:ext uri="{FF2B5EF4-FFF2-40B4-BE49-F238E27FC236}">
                <a16:creationId xmlns:a16="http://schemas.microsoft.com/office/drawing/2014/main" id="{5558E066-7ADE-4720-9AC3-D94A5471C852}"/>
              </a:ext>
            </a:extLst>
          </p:cNvPr>
          <p:cNvGraphicFramePr>
            <a:graphicFrameLocks noGrp="1"/>
          </p:cNvGraphicFramePr>
          <p:nvPr>
            <p:extLst>
              <p:ext uri="{D42A27DB-BD31-4B8C-83A1-F6EECF244321}">
                <p14:modId xmlns:p14="http://schemas.microsoft.com/office/powerpoint/2010/main" val="2931619683"/>
              </p:ext>
            </p:extLst>
          </p:nvPr>
        </p:nvGraphicFramePr>
        <p:xfrm>
          <a:off x="2437434" y="3185073"/>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graphicFrame>
        <p:nvGraphicFramePr>
          <p:cNvPr id="20" name="Table 4">
            <a:extLst>
              <a:ext uri="{FF2B5EF4-FFF2-40B4-BE49-F238E27FC236}">
                <a16:creationId xmlns:a16="http://schemas.microsoft.com/office/drawing/2014/main" id="{2D11067A-AEAB-497E-B85A-8562CCE1E6E7}"/>
              </a:ext>
            </a:extLst>
          </p:cNvPr>
          <p:cNvGraphicFramePr>
            <a:graphicFrameLocks noGrp="1"/>
          </p:cNvGraphicFramePr>
          <p:nvPr>
            <p:extLst>
              <p:ext uri="{D42A27DB-BD31-4B8C-83A1-F6EECF244321}">
                <p14:modId xmlns:p14="http://schemas.microsoft.com/office/powerpoint/2010/main" val="3487055329"/>
              </p:ext>
            </p:extLst>
          </p:nvPr>
        </p:nvGraphicFramePr>
        <p:xfrm>
          <a:off x="2437434" y="5628190"/>
          <a:ext cx="3479160" cy="370840"/>
        </p:xfrm>
        <a:graphic>
          <a:graphicData uri="http://schemas.openxmlformats.org/drawingml/2006/table">
            <a:tbl>
              <a:tblPr firstRow="1" bandRow="1">
                <a:tableStyleId>{5940675A-B579-460E-94D1-54222C63F5DA}</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1035976"/>
                  </a:ext>
                </a:extLst>
              </a:tr>
            </a:tbl>
          </a:graphicData>
        </a:graphic>
      </p:graphicFrame>
      <p:cxnSp>
        <p:nvCxnSpPr>
          <p:cNvPr id="21" name="Straight Arrow Connector 20">
            <a:extLst>
              <a:ext uri="{FF2B5EF4-FFF2-40B4-BE49-F238E27FC236}">
                <a16:creationId xmlns:a16="http://schemas.microsoft.com/office/drawing/2014/main" id="{1842FEB0-B5FE-47EE-8C63-5631974813A9}"/>
              </a:ext>
            </a:extLst>
          </p:cNvPr>
          <p:cNvCxnSpPr>
            <a:cxnSpLocks/>
          </p:cNvCxnSpPr>
          <p:nvPr/>
        </p:nvCxnSpPr>
        <p:spPr>
          <a:xfrm>
            <a:off x="2617806" y="3555913"/>
            <a:ext cx="0" cy="20722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 name="Table 4">
            <a:extLst>
              <a:ext uri="{FF2B5EF4-FFF2-40B4-BE49-F238E27FC236}">
                <a16:creationId xmlns:a16="http://schemas.microsoft.com/office/drawing/2014/main" id="{96A6E1FC-A682-4D65-A396-406B313D26A9}"/>
              </a:ext>
            </a:extLst>
          </p:cNvPr>
          <p:cNvGraphicFramePr>
            <a:graphicFrameLocks noGrp="1"/>
          </p:cNvGraphicFramePr>
          <p:nvPr>
            <p:extLst>
              <p:ext uri="{D42A27DB-BD31-4B8C-83A1-F6EECF244321}">
                <p14:modId xmlns:p14="http://schemas.microsoft.com/office/powerpoint/2010/main" val="1675760213"/>
              </p:ext>
            </p:extLst>
          </p:nvPr>
        </p:nvGraphicFramePr>
        <p:xfrm>
          <a:off x="2437434" y="2928058"/>
          <a:ext cx="3479160" cy="370840"/>
        </p:xfrm>
        <a:graphic>
          <a:graphicData uri="http://schemas.openxmlformats.org/drawingml/2006/table">
            <a:tbl>
              <a:tblPr firstRow="1" bandRow="1">
                <a:tableStyleId>{2D5ABB26-0587-4C30-8999-92F81FD0307C}</a:tableStyleId>
              </a:tblPr>
              <a:tblGrid>
                <a:gridCol w="347916">
                  <a:extLst>
                    <a:ext uri="{9D8B030D-6E8A-4147-A177-3AD203B41FA5}">
                      <a16:colId xmlns:a16="http://schemas.microsoft.com/office/drawing/2014/main" val="3247346270"/>
                    </a:ext>
                  </a:extLst>
                </a:gridCol>
                <a:gridCol w="347916">
                  <a:extLst>
                    <a:ext uri="{9D8B030D-6E8A-4147-A177-3AD203B41FA5}">
                      <a16:colId xmlns:a16="http://schemas.microsoft.com/office/drawing/2014/main" val="978457174"/>
                    </a:ext>
                  </a:extLst>
                </a:gridCol>
                <a:gridCol w="347916">
                  <a:extLst>
                    <a:ext uri="{9D8B030D-6E8A-4147-A177-3AD203B41FA5}">
                      <a16:colId xmlns:a16="http://schemas.microsoft.com/office/drawing/2014/main" val="2277040258"/>
                    </a:ext>
                  </a:extLst>
                </a:gridCol>
                <a:gridCol w="347916">
                  <a:extLst>
                    <a:ext uri="{9D8B030D-6E8A-4147-A177-3AD203B41FA5}">
                      <a16:colId xmlns:a16="http://schemas.microsoft.com/office/drawing/2014/main" val="2878030951"/>
                    </a:ext>
                  </a:extLst>
                </a:gridCol>
                <a:gridCol w="347916">
                  <a:extLst>
                    <a:ext uri="{9D8B030D-6E8A-4147-A177-3AD203B41FA5}">
                      <a16:colId xmlns:a16="http://schemas.microsoft.com/office/drawing/2014/main" val="2447135075"/>
                    </a:ext>
                  </a:extLst>
                </a:gridCol>
                <a:gridCol w="347916">
                  <a:extLst>
                    <a:ext uri="{9D8B030D-6E8A-4147-A177-3AD203B41FA5}">
                      <a16:colId xmlns:a16="http://schemas.microsoft.com/office/drawing/2014/main" val="3274470857"/>
                    </a:ext>
                  </a:extLst>
                </a:gridCol>
                <a:gridCol w="347916">
                  <a:extLst>
                    <a:ext uri="{9D8B030D-6E8A-4147-A177-3AD203B41FA5}">
                      <a16:colId xmlns:a16="http://schemas.microsoft.com/office/drawing/2014/main" val="45227969"/>
                    </a:ext>
                  </a:extLst>
                </a:gridCol>
                <a:gridCol w="347916">
                  <a:extLst>
                    <a:ext uri="{9D8B030D-6E8A-4147-A177-3AD203B41FA5}">
                      <a16:colId xmlns:a16="http://schemas.microsoft.com/office/drawing/2014/main" val="2824733741"/>
                    </a:ext>
                  </a:extLst>
                </a:gridCol>
                <a:gridCol w="347916">
                  <a:extLst>
                    <a:ext uri="{9D8B030D-6E8A-4147-A177-3AD203B41FA5}">
                      <a16:colId xmlns:a16="http://schemas.microsoft.com/office/drawing/2014/main" val="3603914606"/>
                    </a:ext>
                  </a:extLst>
                </a:gridCol>
                <a:gridCol w="347916">
                  <a:extLst>
                    <a:ext uri="{9D8B030D-6E8A-4147-A177-3AD203B41FA5}">
                      <a16:colId xmlns:a16="http://schemas.microsoft.com/office/drawing/2014/main" val="1766558362"/>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5</a:t>
                      </a:r>
                    </a:p>
                  </a:txBody>
                  <a:tcPr/>
                </a:tc>
                <a:tc>
                  <a:txBody>
                    <a:bodyPr/>
                    <a:lstStyle/>
                    <a:p>
                      <a:r>
                        <a:rPr lang="en-US" sz="1200" dirty="0"/>
                        <a:t>6</a:t>
                      </a:r>
                    </a:p>
                  </a:txBody>
                  <a:tcPr/>
                </a:tc>
                <a:tc>
                  <a:txBody>
                    <a:bodyPr/>
                    <a:lstStyle/>
                    <a:p>
                      <a:r>
                        <a:rPr lang="en-US" sz="1200" dirty="0"/>
                        <a:t>7</a:t>
                      </a:r>
                    </a:p>
                  </a:txBody>
                  <a:tcPr/>
                </a:tc>
                <a:tc>
                  <a:txBody>
                    <a:bodyPr/>
                    <a:lstStyle/>
                    <a:p>
                      <a:r>
                        <a:rPr lang="en-US" sz="1200" dirty="0"/>
                        <a:t>8</a:t>
                      </a:r>
                    </a:p>
                  </a:txBody>
                  <a:tcPr/>
                </a:tc>
                <a:tc>
                  <a:txBody>
                    <a:bodyPr/>
                    <a:lstStyle/>
                    <a:p>
                      <a:r>
                        <a:rPr lang="en-US" sz="1200" dirty="0"/>
                        <a:t>9</a:t>
                      </a:r>
                    </a:p>
                  </a:txBody>
                  <a:tcPr/>
                </a:tc>
                <a:extLst>
                  <a:ext uri="{0D108BD9-81ED-4DB2-BD59-A6C34878D82A}">
                    <a16:rowId xmlns:a16="http://schemas.microsoft.com/office/drawing/2014/main" val="4241035976"/>
                  </a:ext>
                </a:extLst>
              </a:tr>
            </a:tbl>
          </a:graphicData>
        </a:graphic>
      </p:graphicFrame>
      <p:cxnSp>
        <p:nvCxnSpPr>
          <p:cNvPr id="24" name="Straight Arrow Connector 23">
            <a:extLst>
              <a:ext uri="{FF2B5EF4-FFF2-40B4-BE49-F238E27FC236}">
                <a16:creationId xmlns:a16="http://schemas.microsoft.com/office/drawing/2014/main" id="{3A63E24E-F4F5-409E-AF19-1AE6414D0A1F}"/>
              </a:ext>
            </a:extLst>
          </p:cNvPr>
          <p:cNvCxnSpPr>
            <a:cxnSpLocks/>
          </p:cNvCxnSpPr>
          <p:nvPr/>
        </p:nvCxnSpPr>
        <p:spPr>
          <a:xfrm flipH="1">
            <a:off x="2617806" y="3557838"/>
            <a:ext cx="314447" cy="2068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930079-2958-4A2F-AC83-CB792BC86888}"/>
              </a:ext>
            </a:extLst>
          </p:cNvPr>
          <p:cNvSpPr/>
          <p:nvPr/>
        </p:nvSpPr>
        <p:spPr>
          <a:xfrm>
            <a:off x="3148311" y="2912707"/>
            <a:ext cx="3438645" cy="652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44BF32-59B6-48BE-89D1-337AB580ECB5}"/>
              </a:ext>
            </a:extLst>
          </p:cNvPr>
          <p:cNvSpPr/>
          <p:nvPr/>
        </p:nvSpPr>
        <p:spPr>
          <a:xfrm>
            <a:off x="3152163" y="5522370"/>
            <a:ext cx="3479160" cy="62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peech Bubble: Rectangle 29">
            <a:extLst>
              <a:ext uri="{FF2B5EF4-FFF2-40B4-BE49-F238E27FC236}">
                <a16:creationId xmlns:a16="http://schemas.microsoft.com/office/drawing/2014/main" id="{F737EC26-1207-45B9-9D49-2FADAE5E7CA9}"/>
              </a:ext>
            </a:extLst>
          </p:cNvPr>
          <p:cNvSpPr/>
          <p:nvPr/>
        </p:nvSpPr>
        <p:spPr>
          <a:xfrm>
            <a:off x="3319523" y="6104850"/>
            <a:ext cx="3863539" cy="629451"/>
          </a:xfrm>
          <a:prstGeom prst="wedgeRectCallout">
            <a:avLst>
              <a:gd name="adj1" fmla="val -69022"/>
              <a:gd name="adj2" fmla="val -65721"/>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Final sum </a:t>
            </a:r>
            <a:r>
              <a:rPr lang="en-US" sz="2400" i="1" dirty="0">
                <a:solidFill>
                  <a:schemeClr val="tx1"/>
                </a:solidFill>
              </a:rPr>
              <a:t>per block </a:t>
            </a:r>
            <a:r>
              <a:rPr lang="en-US" sz="2400" dirty="0">
                <a:solidFill>
                  <a:schemeClr val="tx1"/>
                </a:solidFill>
              </a:rPr>
              <a:t>in element with index 0</a:t>
            </a:r>
          </a:p>
        </p:txBody>
      </p:sp>
      <p:sp>
        <p:nvSpPr>
          <p:cNvPr id="10" name="TextBox 9">
            <a:extLst>
              <a:ext uri="{FF2B5EF4-FFF2-40B4-BE49-F238E27FC236}">
                <a16:creationId xmlns:a16="http://schemas.microsoft.com/office/drawing/2014/main" id="{1023485A-ADC3-4B12-AA5D-33CD4568E894}"/>
              </a:ext>
            </a:extLst>
          </p:cNvPr>
          <p:cNvSpPr txBox="1"/>
          <p:nvPr/>
        </p:nvSpPr>
        <p:spPr>
          <a:xfrm>
            <a:off x="838200" y="6151820"/>
            <a:ext cx="1048473" cy="369332"/>
          </a:xfrm>
          <a:prstGeom prst="rect">
            <a:avLst/>
          </a:prstGeom>
          <a:noFill/>
        </p:spPr>
        <p:txBody>
          <a:bodyPr wrap="square" rtlCol="0">
            <a:spAutoFit/>
          </a:bodyPr>
          <a:lstStyle/>
          <a:p>
            <a:r>
              <a:rPr lang="en-US" dirty="0"/>
              <a:t>Fourth</a:t>
            </a:r>
          </a:p>
        </p:txBody>
      </p:sp>
      <p:sp>
        <p:nvSpPr>
          <p:cNvPr id="32" name="TextBox 31">
            <a:extLst>
              <a:ext uri="{FF2B5EF4-FFF2-40B4-BE49-F238E27FC236}">
                <a16:creationId xmlns:a16="http://schemas.microsoft.com/office/drawing/2014/main" id="{C669FFBC-8104-4C5C-8BF3-AE5756190417}"/>
              </a:ext>
            </a:extLst>
          </p:cNvPr>
          <p:cNvSpPr txBox="1"/>
          <p:nvPr/>
        </p:nvSpPr>
        <p:spPr>
          <a:xfrm>
            <a:off x="2399332" y="6192314"/>
            <a:ext cx="1048473" cy="369332"/>
          </a:xfrm>
          <a:prstGeom prst="rect">
            <a:avLst/>
          </a:prstGeom>
          <a:noFill/>
        </p:spPr>
        <p:txBody>
          <a:bodyPr wrap="square" rtlCol="0">
            <a:spAutoFit/>
          </a:bodyPr>
          <a:lstStyle/>
          <a:p>
            <a:r>
              <a:rPr lang="en-US" dirty="0"/>
              <a:t>Fifth</a:t>
            </a:r>
          </a:p>
        </p:txBody>
      </p:sp>
      <p:sp>
        <p:nvSpPr>
          <p:cNvPr id="34" name="TextBox 33">
            <a:extLst>
              <a:ext uri="{FF2B5EF4-FFF2-40B4-BE49-F238E27FC236}">
                <a16:creationId xmlns:a16="http://schemas.microsoft.com/office/drawing/2014/main" id="{A8CB734F-A543-4ADD-80BD-2EB18FE4C76B}"/>
              </a:ext>
            </a:extLst>
          </p:cNvPr>
          <p:cNvSpPr txBox="1"/>
          <p:nvPr/>
        </p:nvSpPr>
        <p:spPr>
          <a:xfrm>
            <a:off x="3625766" y="3671459"/>
            <a:ext cx="2766346" cy="523220"/>
          </a:xfrm>
          <a:prstGeom prst="rect">
            <a:avLst/>
          </a:prstGeom>
          <a:noFill/>
        </p:spPr>
        <p:txBody>
          <a:bodyPr wrap="square" rtlCol="0">
            <a:spAutoFit/>
          </a:bodyPr>
          <a:lstStyle/>
          <a:p>
            <a:r>
              <a:rPr lang="en-US" sz="2800" dirty="0"/>
              <a:t>log</a:t>
            </a:r>
            <a:r>
              <a:rPr lang="en-US" sz="2800" baseline="-25000" dirty="0"/>
              <a:t>2</a:t>
            </a:r>
            <a:r>
              <a:rPr lang="en-US" sz="2800" dirty="0"/>
              <a:t>N = log</a:t>
            </a:r>
            <a:r>
              <a:rPr lang="en-US" sz="2800" baseline="-25000" dirty="0"/>
              <a:t>2</a:t>
            </a:r>
            <a:r>
              <a:rPr lang="en-US" sz="2800" dirty="0"/>
              <a:t>32 = 5 </a:t>
            </a:r>
          </a:p>
        </p:txBody>
      </p:sp>
      <p:cxnSp>
        <p:nvCxnSpPr>
          <p:cNvPr id="36" name="Straight Arrow Connector 35">
            <a:extLst>
              <a:ext uri="{FF2B5EF4-FFF2-40B4-BE49-F238E27FC236}">
                <a16:creationId xmlns:a16="http://schemas.microsoft.com/office/drawing/2014/main" id="{E8B89E89-E0AF-41A3-BB7E-B0233C57DE3B}"/>
              </a:ext>
            </a:extLst>
          </p:cNvPr>
          <p:cNvCxnSpPr>
            <a:cxnSpLocks/>
            <a:stCxn id="34" idx="2"/>
          </p:cNvCxnSpPr>
          <p:nvPr/>
        </p:nvCxnSpPr>
        <p:spPr>
          <a:xfrm flipH="1">
            <a:off x="3308435" y="4194679"/>
            <a:ext cx="1700504" cy="17752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5685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5883-5564-4CE7-B12E-476F1C7B786E}"/>
              </a:ext>
            </a:extLst>
          </p:cNvPr>
          <p:cNvSpPr>
            <a:spLocks noGrp="1"/>
          </p:cNvSpPr>
          <p:nvPr>
            <p:ph type="title"/>
          </p:nvPr>
        </p:nvSpPr>
        <p:spPr/>
        <p:txBody>
          <a:bodyPr/>
          <a:lstStyle/>
          <a:p>
            <a:r>
              <a:rPr lang="en-US" dirty="0"/>
              <a:t>Reduction example: Riemann summation</a:t>
            </a:r>
          </a:p>
        </p:txBody>
      </p:sp>
      <p:sp>
        <p:nvSpPr>
          <p:cNvPr id="3" name="Content Placeholder 2">
            <a:extLst>
              <a:ext uri="{FF2B5EF4-FFF2-40B4-BE49-F238E27FC236}">
                <a16:creationId xmlns:a16="http://schemas.microsoft.com/office/drawing/2014/main" id="{48EC8081-A19C-447D-B06E-638C4A5C4654}"/>
              </a:ext>
            </a:extLst>
          </p:cNvPr>
          <p:cNvSpPr>
            <a:spLocks noGrp="1"/>
          </p:cNvSpPr>
          <p:nvPr>
            <p:ph idx="1"/>
          </p:nvPr>
        </p:nvSpPr>
        <p:spPr>
          <a:xfrm>
            <a:off x="838200" y="1825625"/>
            <a:ext cx="10515600" cy="1119456"/>
          </a:xfrm>
        </p:spPr>
        <p:txBody>
          <a:bodyPr/>
          <a:lstStyle/>
          <a:p>
            <a:r>
              <a:rPr lang="en-US" dirty="0"/>
              <a:t>C</a:t>
            </a:r>
            <a:r>
              <a:rPr lang="en-US" sz="2800" dirty="0"/>
              <a:t>ode starting point: </a:t>
            </a:r>
            <a:r>
              <a:rPr lang="en-US" sz="2400" dirty="0">
                <a:latin typeface="Courier New" panose="02070309020205020404" pitchFamily="49" charset="0"/>
                <a:cs typeface="Courier New" panose="02070309020205020404" pitchFamily="49" charset="0"/>
              </a:rPr>
              <a:t>RiemannSummationTemplate.cpp</a:t>
            </a:r>
            <a:endParaRPr lang="en-US" sz="2800" dirty="0">
              <a:latin typeface="Courier New" panose="02070309020205020404" pitchFamily="49" charset="0"/>
              <a:cs typeface="Courier New" panose="02070309020205020404" pitchFamily="49" charset="0"/>
            </a:endParaRPr>
          </a:p>
          <a:p>
            <a:endParaRPr lang="en-US" dirty="0"/>
          </a:p>
        </p:txBody>
      </p:sp>
      <p:sp>
        <p:nvSpPr>
          <p:cNvPr id="4" name="TextBox 3">
            <a:extLst>
              <a:ext uri="{FF2B5EF4-FFF2-40B4-BE49-F238E27FC236}">
                <a16:creationId xmlns:a16="http://schemas.microsoft.com/office/drawing/2014/main" id="{991136D9-EDB3-4617-A5E0-E2CD6A4AC144}"/>
              </a:ext>
            </a:extLst>
          </p:cNvPr>
          <p:cNvSpPr txBox="1"/>
          <p:nvPr/>
        </p:nvSpPr>
        <p:spPr>
          <a:xfrm>
            <a:off x="838199" y="3151188"/>
            <a:ext cx="10787743" cy="230832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const unsigned int n = (unsigned int)1e9; // number of intervals must be even</a:t>
            </a:r>
          </a:p>
          <a:p>
            <a:r>
              <a:rPr lang="en-US" dirty="0">
                <a:latin typeface="Courier New" panose="02070309020205020404" pitchFamily="49" charset="0"/>
                <a:cs typeface="Courier New" panose="02070309020205020404" pitchFamily="49" charset="0"/>
              </a:rPr>
              <a:t>const double b = 1;</a:t>
            </a:r>
          </a:p>
          <a:p>
            <a:r>
              <a:rPr lang="en-US" dirty="0">
                <a:latin typeface="Courier New" panose="02070309020205020404" pitchFamily="49" charset="0"/>
                <a:cs typeface="Courier New" panose="02070309020205020404" pitchFamily="49" charset="0"/>
              </a:rPr>
              <a:t>const double a = 0;</a:t>
            </a:r>
          </a:p>
          <a:p>
            <a:r>
              <a:rPr lang="en-US" dirty="0">
                <a:latin typeface="Courier New" panose="02070309020205020404" pitchFamily="49" charset="0"/>
                <a:cs typeface="Courier New" panose="02070309020205020404" pitchFamily="49" charset="0"/>
              </a:rPr>
              <a:t>const double h = (b - a) / n; // interval length</a:t>
            </a:r>
          </a:p>
          <a:p>
            <a:r>
              <a:rPr lang="en-US" dirty="0">
                <a:latin typeface="Courier New" panose="02070309020205020404" pitchFamily="49" charset="0"/>
                <a:cs typeface="Courier New" panose="02070309020205020404" pitchFamily="49" charset="0"/>
              </a:rPr>
              <a:t>double S = 0; // accumulated sum</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store each function evaluation at n points</a:t>
            </a:r>
          </a:p>
          <a:p>
            <a:r>
              <a:rPr lang="en-US" dirty="0">
                <a:latin typeface="Courier New" panose="02070309020205020404" pitchFamily="49" charset="0"/>
                <a:cs typeface="Courier New" panose="02070309020205020404" pitchFamily="49" charset="0"/>
              </a:rPr>
              <a:t>double* A = (double*)</a:t>
            </a:r>
            <a:r>
              <a:rPr lang="en-US" dirty="0" err="1">
                <a:latin typeface="Courier New" panose="02070309020205020404" pitchFamily="49" charset="0"/>
                <a:cs typeface="Courier New" panose="02070309020205020404" pitchFamily="49" charset="0"/>
              </a:rPr>
              <a:t>calloc</a:t>
            </a:r>
            <a:r>
              <a:rPr lang="en-US" dirty="0">
                <a:latin typeface="Courier New" panose="02070309020205020404" pitchFamily="49" charset="0"/>
                <a:cs typeface="Courier New" panose="02070309020205020404" pitchFamily="49" charset="0"/>
              </a:rPr>
              <a:t>(n+1, </a:t>
            </a:r>
            <a:r>
              <a:rPr lang="en-US" dirty="0" err="1">
                <a:latin typeface="Courier New" panose="02070309020205020404" pitchFamily="49" charset="0"/>
                <a:cs typeface="Courier New" panose="02070309020205020404" pitchFamily="49" charset="0"/>
              </a:rPr>
              <a:t>sizeof</a:t>
            </a:r>
            <a:r>
              <a:rPr lang="en-US" dirty="0">
                <a:latin typeface="Courier New" panose="02070309020205020404" pitchFamily="49" charset="0"/>
                <a:cs typeface="Courier New" panose="02070309020205020404" pitchFamily="49" charset="0"/>
              </a:rPr>
              <a:t>(double)); </a:t>
            </a:r>
          </a:p>
        </p:txBody>
      </p:sp>
    </p:spTree>
    <p:extLst>
      <p:ext uri="{BB962C8B-B14F-4D97-AF65-F5344CB8AC3E}">
        <p14:creationId xmlns:p14="http://schemas.microsoft.com/office/powerpoint/2010/main" val="530868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5883-5564-4CE7-B12E-476F1C7B786E}"/>
              </a:ext>
            </a:extLst>
          </p:cNvPr>
          <p:cNvSpPr>
            <a:spLocks noGrp="1"/>
          </p:cNvSpPr>
          <p:nvPr>
            <p:ph type="title"/>
          </p:nvPr>
        </p:nvSpPr>
        <p:spPr/>
        <p:txBody>
          <a:bodyPr/>
          <a:lstStyle/>
          <a:p>
            <a:r>
              <a:rPr lang="en-US" dirty="0"/>
              <a:t>Reduction example: Riemann summation</a:t>
            </a:r>
          </a:p>
        </p:txBody>
      </p:sp>
      <p:sp>
        <p:nvSpPr>
          <p:cNvPr id="3" name="Content Placeholder 2">
            <a:extLst>
              <a:ext uri="{FF2B5EF4-FFF2-40B4-BE49-F238E27FC236}">
                <a16:creationId xmlns:a16="http://schemas.microsoft.com/office/drawing/2014/main" id="{48EC8081-A19C-447D-B06E-638C4A5C4654}"/>
              </a:ext>
            </a:extLst>
          </p:cNvPr>
          <p:cNvSpPr>
            <a:spLocks noGrp="1"/>
          </p:cNvSpPr>
          <p:nvPr>
            <p:ph idx="1"/>
          </p:nvPr>
        </p:nvSpPr>
        <p:spPr>
          <a:xfrm>
            <a:off x="838200" y="1825625"/>
            <a:ext cx="10515600" cy="1119456"/>
          </a:xfrm>
        </p:spPr>
        <p:txBody>
          <a:bodyPr/>
          <a:lstStyle/>
          <a:p>
            <a:r>
              <a:rPr lang="en-US" dirty="0"/>
              <a:t>First parallel work: threads compute an equal set of function evaluations and </a:t>
            </a:r>
            <a:r>
              <a:rPr lang="en-US"/>
              <a:t>write result </a:t>
            </a:r>
            <a:r>
              <a:rPr lang="en-US" dirty="0"/>
              <a:t>to a non-overlapping segment of </a:t>
            </a:r>
            <a:r>
              <a:rPr lang="en-US" i="1" dirty="0"/>
              <a:t>A</a:t>
            </a:r>
            <a:r>
              <a:rPr lang="en-US" dirty="0"/>
              <a:t> </a:t>
            </a:r>
          </a:p>
        </p:txBody>
      </p:sp>
      <p:sp>
        <p:nvSpPr>
          <p:cNvPr id="4" name="TextBox 3">
            <a:extLst>
              <a:ext uri="{FF2B5EF4-FFF2-40B4-BE49-F238E27FC236}">
                <a16:creationId xmlns:a16="http://schemas.microsoft.com/office/drawing/2014/main" id="{991136D9-EDB3-4617-A5E0-E2CD6A4AC144}"/>
              </a:ext>
            </a:extLst>
          </p:cNvPr>
          <p:cNvSpPr txBox="1"/>
          <p:nvPr/>
        </p:nvSpPr>
        <p:spPr>
          <a:xfrm>
            <a:off x="838199" y="3151188"/>
            <a:ext cx="10787743" cy="3046988"/>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unsigned int </a:t>
            </a:r>
            <a:r>
              <a:rPr lang="en-US" sz="2400" dirty="0" err="1">
                <a:latin typeface="Courier New" panose="02070309020205020404" pitchFamily="49" charset="0"/>
                <a:cs typeface="Courier New" panose="02070309020205020404" pitchFamily="49" charset="0"/>
              </a:rPr>
              <a:t>istart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iend</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int id;</a:t>
            </a:r>
          </a:p>
          <a:p>
            <a:r>
              <a:rPr lang="en-US" sz="2400" dirty="0">
                <a:latin typeface="Courier New" panose="02070309020205020404" pitchFamily="49" charset="0"/>
                <a:cs typeface="Courier New" panose="02070309020205020404" pitchFamily="49" charset="0"/>
              </a:rPr>
              <a:t>id = </a:t>
            </a:r>
            <a:r>
              <a:rPr lang="en-US" sz="2400" dirty="0" err="1">
                <a:latin typeface="Courier New" panose="02070309020205020404" pitchFamily="49" charset="0"/>
                <a:cs typeface="Courier New" panose="02070309020205020404" pitchFamily="49" charset="0"/>
              </a:rPr>
              <a:t>omp_get_thread_num</a:t>
            </a:r>
            <a:r>
              <a:rPr lang="en-US" sz="2400" dirty="0">
                <a:latin typeface="Courier New" panose="02070309020205020404" pitchFamily="49" charset="0"/>
                <a:cs typeface="Courier New" panose="02070309020205020404" pitchFamily="49" charset="0"/>
              </a:rPr>
              <a:t>();</a:t>
            </a:r>
          </a:p>
          <a:p>
            <a:r>
              <a:rPr lang="en-US" sz="2400" dirty="0" err="1">
                <a:latin typeface="Courier New" panose="02070309020205020404" pitchFamily="49" charset="0"/>
                <a:cs typeface="Courier New" panose="02070309020205020404" pitchFamily="49" charset="0"/>
              </a:rPr>
              <a:t>istart</a:t>
            </a:r>
            <a:r>
              <a:rPr lang="en-US" sz="2400" dirty="0">
                <a:latin typeface="Courier New" panose="02070309020205020404" pitchFamily="49" charset="0"/>
                <a:cs typeface="Courier New" panose="02070309020205020404" pitchFamily="49" charset="0"/>
              </a:rPr>
              <a:t> = id * n / </a:t>
            </a:r>
            <a:r>
              <a:rPr lang="en-US" sz="2400" dirty="0" err="1">
                <a:latin typeface="Courier New" panose="02070309020205020404" pitchFamily="49" charset="0"/>
                <a:cs typeface="Courier New" panose="02070309020205020404" pitchFamily="49" charset="0"/>
              </a:rPr>
              <a:t>Nthrds</a:t>
            </a:r>
            <a:r>
              <a:rPr lang="en-US" sz="2400" dirty="0">
                <a:latin typeface="Courier New" panose="02070309020205020404" pitchFamily="49" charset="0"/>
                <a:cs typeface="Courier New" panose="02070309020205020404" pitchFamily="49" charset="0"/>
              </a:rPr>
              <a:t>;</a:t>
            </a:r>
          </a:p>
          <a:p>
            <a:r>
              <a:rPr lang="en-US" sz="2400" dirty="0" err="1">
                <a:latin typeface="Courier New" panose="02070309020205020404" pitchFamily="49" charset="0"/>
                <a:cs typeface="Courier New" panose="02070309020205020404" pitchFamily="49" charset="0"/>
              </a:rPr>
              <a:t>iend</a:t>
            </a:r>
            <a:r>
              <a:rPr lang="en-US" sz="2400" dirty="0">
                <a:latin typeface="Courier New" panose="02070309020205020404" pitchFamily="49" charset="0"/>
                <a:cs typeface="Courier New" panose="02070309020205020404" pitchFamily="49" charset="0"/>
              </a:rPr>
              <a:t> = (id + 1) * n / </a:t>
            </a:r>
            <a:r>
              <a:rPr lang="en-US" sz="2400" dirty="0" err="1">
                <a:latin typeface="Courier New" panose="02070309020205020404" pitchFamily="49" charset="0"/>
                <a:cs typeface="Courier New" panose="02070309020205020404" pitchFamily="49" charset="0"/>
              </a:rPr>
              <a:t>Nthrds</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if (id == </a:t>
            </a:r>
            <a:r>
              <a:rPr lang="en-US" sz="2400" dirty="0" err="1">
                <a:latin typeface="Courier New" panose="02070309020205020404" pitchFamily="49" charset="0"/>
                <a:cs typeface="Courier New" panose="02070309020205020404" pitchFamily="49" charset="0"/>
              </a:rPr>
              <a:t>Nthrds</a:t>
            </a:r>
            <a:r>
              <a:rPr lang="en-US" sz="2400" dirty="0">
                <a:latin typeface="Courier New" panose="02070309020205020404" pitchFamily="49" charset="0"/>
                <a:cs typeface="Courier New" panose="02070309020205020404" pitchFamily="49" charset="0"/>
              </a:rPr>
              <a:t> - 1) </a:t>
            </a:r>
            <a:r>
              <a:rPr lang="en-US" sz="2400" dirty="0" err="1">
                <a:latin typeface="Courier New" panose="02070309020205020404" pitchFamily="49" charset="0"/>
                <a:cs typeface="Courier New" panose="02070309020205020404" pitchFamily="49" charset="0"/>
              </a:rPr>
              <a:t>iend</a:t>
            </a:r>
            <a:r>
              <a:rPr lang="en-US" sz="2400" dirty="0">
                <a:latin typeface="Courier New" panose="02070309020205020404" pitchFamily="49" charset="0"/>
                <a:cs typeface="Courier New" panose="02070309020205020404" pitchFamily="49" charset="0"/>
              </a:rPr>
              <a:t> = n;</a:t>
            </a:r>
          </a:p>
          <a:p>
            <a:r>
              <a:rPr lang="en-US" sz="2400" dirty="0">
                <a:latin typeface="Courier New" panose="02070309020205020404" pitchFamily="49" charset="0"/>
                <a:cs typeface="Courier New" panose="02070309020205020404" pitchFamily="49" charset="0"/>
              </a:rPr>
              <a:t>for (unsigned int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istart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&lt;= </a:t>
            </a:r>
            <a:r>
              <a:rPr lang="en-US" sz="2400" dirty="0" err="1">
                <a:latin typeface="Courier New" panose="02070309020205020404" pitchFamily="49" charset="0"/>
                <a:cs typeface="Courier New" panose="02070309020205020404" pitchFamily="49" charset="0"/>
              </a:rPr>
              <a:t>iend</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 f(a +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 h);</a:t>
            </a:r>
          </a:p>
        </p:txBody>
      </p:sp>
    </p:spTree>
    <p:extLst>
      <p:ext uri="{BB962C8B-B14F-4D97-AF65-F5344CB8AC3E}">
        <p14:creationId xmlns:p14="http://schemas.microsoft.com/office/powerpoint/2010/main" val="256765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Diagram&#10;&#10;Description automatically generated">
            <a:extLst>
              <a:ext uri="{FF2B5EF4-FFF2-40B4-BE49-F238E27FC236}">
                <a16:creationId xmlns:a16="http://schemas.microsoft.com/office/drawing/2014/main" id="{55BB6CAF-6D58-9A9E-A04B-599617E758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2" y="927503"/>
            <a:ext cx="2278639" cy="5852160"/>
          </a:xfrm>
          <a:prstGeom prst="rect">
            <a:avLst/>
          </a:prstGeom>
        </p:spPr>
      </p:pic>
      <p:pic>
        <p:nvPicPr>
          <p:cNvPr id="5" name="Picture 4">
            <a:extLst>
              <a:ext uri="{FF2B5EF4-FFF2-40B4-BE49-F238E27FC236}">
                <a16:creationId xmlns:a16="http://schemas.microsoft.com/office/drawing/2014/main" id="{38E041D7-EF03-91C0-F2DE-CEE32EB5C4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1528" y="374395"/>
            <a:ext cx="1468813" cy="548640"/>
          </a:xfrm>
          <a:prstGeom prst="rect">
            <a:avLst/>
          </a:prstGeom>
        </p:spPr>
      </p:pic>
      <p:sp>
        <p:nvSpPr>
          <p:cNvPr id="4" name="TextBox 3">
            <a:extLst>
              <a:ext uri="{FF2B5EF4-FFF2-40B4-BE49-F238E27FC236}">
                <a16:creationId xmlns:a16="http://schemas.microsoft.com/office/drawing/2014/main" id="{36841D7F-406B-C74B-BDDD-A28CD5DD9959}"/>
              </a:ext>
            </a:extLst>
          </p:cNvPr>
          <p:cNvSpPr txBox="1"/>
          <p:nvPr/>
        </p:nvSpPr>
        <p:spPr>
          <a:xfrm>
            <a:off x="905523" y="358"/>
            <a:ext cx="107013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F528F"/>
                </a:solidFill>
                <a:effectLst>
                  <a:outerShdw blurRad="38100" dist="38100" dir="2700000" algn="tl">
                    <a:srgbClr val="000000">
                      <a:alpha val="43137"/>
                    </a:srgbClr>
                  </a:outerShdw>
                </a:effectLst>
                <a:uLnTx/>
                <a:uFillTx/>
                <a:latin typeface="Calibri" panose="020F0502020204030204"/>
                <a:ea typeface="+mn-ea"/>
                <a:cs typeface="+mn-cs"/>
              </a:rPr>
              <a:t>Accelerating LBNL Chombo-Crunch using CUDA and OpenMP Dynamic Parallelism</a:t>
            </a:r>
          </a:p>
        </p:txBody>
      </p:sp>
      <p:sp>
        <p:nvSpPr>
          <p:cNvPr id="6" name="Rectangle 5">
            <a:extLst>
              <a:ext uri="{FF2B5EF4-FFF2-40B4-BE49-F238E27FC236}">
                <a16:creationId xmlns:a16="http://schemas.microsoft.com/office/drawing/2014/main" id="{92AD6114-0FD6-6898-E20C-08F768F12642}"/>
              </a:ext>
            </a:extLst>
          </p:cNvPr>
          <p:cNvSpPr/>
          <p:nvPr/>
        </p:nvSpPr>
        <p:spPr>
          <a:xfrm>
            <a:off x="0" y="-36214"/>
            <a:ext cx="12192000" cy="685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9CD47F3A-3540-36D7-341B-CD6781467496}"/>
              </a:ext>
            </a:extLst>
          </p:cNvPr>
          <p:cNvSpPr txBox="1">
            <a:spLocks/>
          </p:cNvSpPr>
          <p:nvPr/>
        </p:nvSpPr>
        <p:spPr bwMode="auto">
          <a:xfrm>
            <a:off x="52676" y="19286"/>
            <a:ext cx="1017597" cy="863548"/>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603" tIns="33757" rIns="68603" bIns="33757" numCol="1" anchor="t" anchorCtr="0" compatLnSpc="1">
            <a:prstTxWarp prst="textNoShape">
              <a:avLst/>
            </a:prstTxWarp>
          </a:bodyPr>
          <a:lstStyle>
            <a:lvl1pPr algn="ctr" defTabSz="677374" rtl="0" eaLnBrk="0" fontAlgn="base" hangingPunct="0">
              <a:spcBef>
                <a:spcPct val="0"/>
              </a:spcBef>
              <a:spcAft>
                <a:spcPct val="0"/>
              </a:spcAft>
              <a:defRPr sz="2400" b="1">
                <a:solidFill>
                  <a:schemeClr val="bg1"/>
                </a:solidFill>
                <a:latin typeface="+mj-lt"/>
                <a:ea typeface="ＭＳ Ｐゴシック" panose="020B0600070205080204" pitchFamily="34" charset="-128"/>
                <a:cs typeface="ＭＳ Ｐゴシック" charset="-128"/>
              </a:defRPr>
            </a:lvl1pPr>
            <a:lvl2pPr algn="ctr" defTabSz="677374" rtl="0" eaLnBrk="0" fontAlgn="base" hangingPunct="0">
              <a:spcBef>
                <a:spcPct val="0"/>
              </a:spcBef>
              <a:spcAft>
                <a:spcPct val="0"/>
              </a:spcAft>
              <a:defRPr sz="2400" b="1">
                <a:solidFill>
                  <a:schemeClr val="bg1"/>
                </a:solidFill>
                <a:latin typeface="Arial" charset="0"/>
                <a:ea typeface="ＭＳ Ｐゴシック" panose="020B0600070205080204" pitchFamily="34" charset="-128"/>
                <a:cs typeface="ＭＳ Ｐゴシック" charset="-128"/>
              </a:defRPr>
            </a:lvl2pPr>
            <a:lvl3pPr algn="ctr" defTabSz="677374" rtl="0" eaLnBrk="0" fontAlgn="base" hangingPunct="0">
              <a:spcBef>
                <a:spcPct val="0"/>
              </a:spcBef>
              <a:spcAft>
                <a:spcPct val="0"/>
              </a:spcAft>
              <a:defRPr sz="2400" b="1">
                <a:solidFill>
                  <a:schemeClr val="bg1"/>
                </a:solidFill>
                <a:latin typeface="Arial" charset="0"/>
                <a:ea typeface="ＭＳ Ｐゴシック" panose="020B0600070205080204" pitchFamily="34" charset="-128"/>
                <a:cs typeface="ＭＳ Ｐゴシック" charset="-128"/>
              </a:defRPr>
            </a:lvl3pPr>
            <a:lvl4pPr algn="ctr" defTabSz="677374" rtl="0" eaLnBrk="0" fontAlgn="base" hangingPunct="0">
              <a:spcBef>
                <a:spcPct val="0"/>
              </a:spcBef>
              <a:spcAft>
                <a:spcPct val="0"/>
              </a:spcAft>
              <a:defRPr sz="2400" b="1">
                <a:solidFill>
                  <a:schemeClr val="bg1"/>
                </a:solidFill>
                <a:latin typeface="Arial" charset="0"/>
                <a:ea typeface="ＭＳ Ｐゴシック" panose="020B0600070205080204" pitchFamily="34" charset="-128"/>
                <a:cs typeface="ＭＳ Ｐゴシック" charset="-128"/>
              </a:defRPr>
            </a:lvl4pPr>
            <a:lvl5pPr algn="ctr" defTabSz="677374" rtl="0" eaLnBrk="0" fontAlgn="base" hangingPunct="0">
              <a:spcBef>
                <a:spcPct val="0"/>
              </a:spcBef>
              <a:spcAft>
                <a:spcPct val="0"/>
              </a:spcAft>
              <a:defRPr sz="2400" b="1">
                <a:solidFill>
                  <a:schemeClr val="bg1"/>
                </a:solidFill>
                <a:latin typeface="Arial" charset="0"/>
                <a:ea typeface="ＭＳ Ｐゴシック" panose="020B0600070205080204" pitchFamily="34" charset="-128"/>
                <a:cs typeface="ＭＳ Ｐゴシック" charset="-128"/>
              </a:defRPr>
            </a:lvl5pPr>
            <a:lvl6pPr marL="313639" algn="ctr" defTabSz="677374" rtl="0" eaLnBrk="0" fontAlgn="base" hangingPunct="0">
              <a:spcBef>
                <a:spcPct val="0"/>
              </a:spcBef>
              <a:spcAft>
                <a:spcPct val="0"/>
              </a:spcAft>
              <a:defRPr sz="2400" b="1">
                <a:solidFill>
                  <a:schemeClr val="bg1"/>
                </a:solidFill>
                <a:latin typeface="Arial" charset="0"/>
              </a:defRPr>
            </a:lvl6pPr>
            <a:lvl7pPr marL="627278" algn="ctr" defTabSz="677374" rtl="0" eaLnBrk="0" fontAlgn="base" hangingPunct="0">
              <a:spcBef>
                <a:spcPct val="0"/>
              </a:spcBef>
              <a:spcAft>
                <a:spcPct val="0"/>
              </a:spcAft>
              <a:defRPr sz="2400" b="1">
                <a:solidFill>
                  <a:schemeClr val="bg1"/>
                </a:solidFill>
                <a:latin typeface="Arial" charset="0"/>
              </a:defRPr>
            </a:lvl7pPr>
            <a:lvl8pPr marL="940918" algn="ctr" defTabSz="677374" rtl="0" eaLnBrk="0" fontAlgn="base" hangingPunct="0">
              <a:spcBef>
                <a:spcPct val="0"/>
              </a:spcBef>
              <a:spcAft>
                <a:spcPct val="0"/>
              </a:spcAft>
              <a:defRPr sz="2400" b="1">
                <a:solidFill>
                  <a:schemeClr val="bg1"/>
                </a:solidFill>
                <a:latin typeface="Arial" charset="0"/>
              </a:defRPr>
            </a:lvl8pPr>
            <a:lvl9pPr marL="1254557" algn="ctr" defTabSz="677374" rtl="0" eaLnBrk="0" fontAlgn="base" hangingPunct="0">
              <a:spcBef>
                <a:spcPct val="0"/>
              </a:spcBef>
              <a:spcAft>
                <a:spcPct val="0"/>
              </a:spcAft>
              <a:defRPr sz="2400" b="1">
                <a:solidFill>
                  <a:schemeClr val="bg1"/>
                </a:solidFill>
                <a:latin typeface="Arial" charset="0"/>
              </a:defRPr>
            </a:lvl9pPr>
          </a:lstStyle>
          <a:p>
            <a:pPr marL="0" marR="0" lvl="0" indent="0" algn="l" defTabSz="677374"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gency FB" panose="020B0503020202020204" pitchFamily="34" charset="0"/>
                <a:ea typeface="STCaiyun" panose="02010800040101010101" pitchFamily="2" charset="-122"/>
              </a:rPr>
              <a:t>   IoT</a:t>
            </a:r>
            <a:r>
              <a:rPr kumimoji="0" 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gency FB" panose="020B0503020202020204" pitchFamily="34" charset="0"/>
                <a:ea typeface="STCaiyun" panose="02010800040101010101" pitchFamily="2" charset="-122"/>
              </a:rPr>
              <a:t>Lab</a:t>
            </a:r>
            <a:endParaRPr kumimoji="0" 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gency FB" panose="020B0503020202020204" pitchFamily="34" charset="0"/>
              <a:ea typeface="STCaiyun" panose="02010800040101010101" pitchFamily="2" charset="-122"/>
            </a:endParaRPr>
          </a:p>
        </p:txBody>
      </p:sp>
      <p:grpSp>
        <p:nvGrpSpPr>
          <p:cNvPr id="8" name="Group 7">
            <a:extLst>
              <a:ext uri="{FF2B5EF4-FFF2-40B4-BE49-F238E27FC236}">
                <a16:creationId xmlns:a16="http://schemas.microsoft.com/office/drawing/2014/main" id="{777FB309-F050-BF2D-2C1B-F61FFD0AE503}"/>
              </a:ext>
            </a:extLst>
          </p:cNvPr>
          <p:cNvGrpSpPr/>
          <p:nvPr/>
        </p:nvGrpSpPr>
        <p:grpSpPr>
          <a:xfrm>
            <a:off x="122306" y="139579"/>
            <a:ext cx="856423" cy="532582"/>
            <a:chOff x="122305" y="1264742"/>
            <a:chExt cx="856423" cy="532582"/>
          </a:xfrm>
        </p:grpSpPr>
        <p:pic>
          <p:nvPicPr>
            <p:cNvPr id="9" name="Picture 2" descr="http://advancement.sdsu.edu/logos/download/primary3c/SDSU_3Color.png">
              <a:extLst>
                <a:ext uri="{FF2B5EF4-FFF2-40B4-BE49-F238E27FC236}">
                  <a16:creationId xmlns:a16="http://schemas.microsoft.com/office/drawing/2014/main" id="{0650E48C-A131-005E-7A89-0EEEBF8F28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253" r="35661" b="36695"/>
            <a:stretch/>
          </p:blipFill>
          <p:spPr bwMode="auto">
            <a:xfrm>
              <a:off x="122305" y="1264742"/>
              <a:ext cx="209374" cy="3279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advancement.sdsu.edu/logos/download/primary3c/SDSU_3Color.png">
              <a:extLst>
                <a:ext uri="{FF2B5EF4-FFF2-40B4-BE49-F238E27FC236}">
                  <a16:creationId xmlns:a16="http://schemas.microsoft.com/office/drawing/2014/main" id="{BBFE7C4C-6BEF-3920-266F-2259120884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7574"/>
            <a:stretch/>
          </p:blipFill>
          <p:spPr bwMode="auto">
            <a:xfrm>
              <a:off x="128336" y="1605721"/>
              <a:ext cx="850392" cy="1916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05E099E-BC9F-3790-6355-CD723A34699C}"/>
              </a:ext>
            </a:extLst>
          </p:cNvPr>
          <p:cNvSpPr txBox="1"/>
          <p:nvPr/>
        </p:nvSpPr>
        <p:spPr>
          <a:xfrm>
            <a:off x="34048" y="683210"/>
            <a:ext cx="139105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alibri" panose="020F0502020204030204"/>
                <a:ea typeface="+mn-ea"/>
                <a:cs typeface="+mn-cs"/>
              </a:rPr>
              <a:t>https://iotlab.sdsu.edu/</a:t>
            </a:r>
          </a:p>
        </p:txBody>
      </p:sp>
      <p:sp>
        <p:nvSpPr>
          <p:cNvPr id="14" name="Subtitle 6">
            <a:extLst>
              <a:ext uri="{FF2B5EF4-FFF2-40B4-BE49-F238E27FC236}">
                <a16:creationId xmlns:a16="http://schemas.microsoft.com/office/drawing/2014/main" id="{89F9D567-0906-C783-09BC-E9EFF78BC982}"/>
              </a:ext>
            </a:extLst>
          </p:cNvPr>
          <p:cNvSpPr txBox="1">
            <a:spLocks/>
          </p:cNvSpPr>
          <p:nvPr/>
        </p:nvSpPr>
        <p:spPr>
          <a:xfrm>
            <a:off x="50713" y="342409"/>
            <a:ext cx="12090575" cy="71052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Jared Brzenski</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Christopher Paolini</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1,2</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and David Trebotich</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Electrical and Computer Engineering, </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Computational Science Research Center, and </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Applied Numerical Algorithms Group </a:t>
            </a:r>
          </a:p>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1,2</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San Diego State University and </a:t>
            </a:r>
            <a:r>
              <a:rPr kumimoji="0" lang="en-US" sz="1800" b="1" i="0" u="none" strike="noStrike" kern="1200" cap="none" spc="0" normalizeH="0" baseline="30000" noProof="0" dirty="0">
                <a:ln>
                  <a:noFill/>
                </a:ln>
                <a:solidFill>
                  <a:prstClr val="black"/>
                </a:solidFill>
                <a:effectLst/>
                <a:uLnTx/>
                <a:uFillTx/>
                <a:latin typeface="Calibri" panose="020F0502020204030204"/>
                <a:ea typeface="+mn-ea"/>
                <a:cs typeface="+mn-cs"/>
              </a:rPr>
              <a:t>3</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Lawrence Berkeley National Laboratory </a:t>
            </a:r>
          </a:p>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C7DD94B-60C0-048B-08E4-F86B29DC8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67" y="352308"/>
            <a:ext cx="548640" cy="548640"/>
          </a:xfrm>
          <a:prstGeom prst="rect">
            <a:avLst/>
          </a:prstGeom>
        </p:spPr>
      </p:pic>
      <p:sp>
        <p:nvSpPr>
          <p:cNvPr id="33" name="Subtitle 6">
            <a:extLst>
              <a:ext uri="{FF2B5EF4-FFF2-40B4-BE49-F238E27FC236}">
                <a16:creationId xmlns:a16="http://schemas.microsoft.com/office/drawing/2014/main" id="{99565062-072D-586B-E77A-34E5B20D6B74}"/>
              </a:ext>
            </a:extLst>
          </p:cNvPr>
          <p:cNvSpPr txBox="1">
            <a:spLocks/>
          </p:cNvSpPr>
          <p:nvPr/>
        </p:nvSpPr>
        <p:spPr>
          <a:xfrm>
            <a:off x="51892" y="6556442"/>
            <a:ext cx="12090575" cy="24938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SRP-HPC: End of Summer Lightning Talk ⋅ Tuesday, August 9 ⋅ 11:00am – 12:30pm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descr="Chart, line chart&#10;&#10;Description automatically generated">
            <a:extLst>
              <a:ext uri="{FF2B5EF4-FFF2-40B4-BE49-F238E27FC236}">
                <a16:creationId xmlns:a16="http://schemas.microsoft.com/office/drawing/2014/main" id="{0B568610-4A59-2545-AE97-63CEB8F81C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0343" y="997205"/>
            <a:ext cx="10159998" cy="5486400"/>
          </a:xfrm>
          <a:prstGeom prst="rect">
            <a:avLst/>
          </a:prstGeom>
        </p:spPr>
      </p:pic>
      <p:pic>
        <p:nvPicPr>
          <p:cNvPr id="18" name="Picture 17" descr="Chart, line chart&#10;&#10;Description automatically generated">
            <a:extLst>
              <a:ext uri="{FF2B5EF4-FFF2-40B4-BE49-F238E27FC236}">
                <a16:creationId xmlns:a16="http://schemas.microsoft.com/office/drawing/2014/main" id="{8FF771B8-082F-B387-3FAF-24DA9A241B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5592" y="1522668"/>
            <a:ext cx="5926672" cy="3200400"/>
          </a:xfrm>
          <a:prstGeom prst="rect">
            <a:avLst/>
          </a:prstGeom>
          <a:ln>
            <a:solidFill>
              <a:schemeClr val="tx1"/>
            </a:solidFill>
          </a:ln>
        </p:spPr>
      </p:pic>
      <p:pic>
        <p:nvPicPr>
          <p:cNvPr id="3" name="Picture 2" descr="A picture containing graphical user interface&#10;&#10;Description automatically generated">
            <a:extLst>
              <a:ext uri="{FF2B5EF4-FFF2-40B4-BE49-F238E27FC236}">
                <a16:creationId xmlns:a16="http://schemas.microsoft.com/office/drawing/2014/main" id="{9CE2B54D-186F-B1B1-D5E5-3F05B6C13C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9513" y="2133802"/>
            <a:ext cx="3125191" cy="1920240"/>
          </a:xfrm>
          <a:prstGeom prst="rect">
            <a:avLst/>
          </a:prstGeom>
        </p:spPr>
      </p:pic>
      <p:sp>
        <p:nvSpPr>
          <p:cNvPr id="41" name="Arrow: Curved Right 40">
            <a:extLst>
              <a:ext uri="{FF2B5EF4-FFF2-40B4-BE49-F238E27FC236}">
                <a16:creationId xmlns:a16="http://schemas.microsoft.com/office/drawing/2014/main" id="{00024DB9-9121-4F68-091F-01C39FA3F1B4}"/>
              </a:ext>
            </a:extLst>
          </p:cNvPr>
          <p:cNvSpPr/>
          <p:nvPr/>
        </p:nvSpPr>
        <p:spPr>
          <a:xfrm>
            <a:off x="9112508" y="4711411"/>
            <a:ext cx="365760" cy="731520"/>
          </a:xfrm>
          <a:prstGeom prst="curvedRightArrow">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row: Curved Left 41">
            <a:extLst>
              <a:ext uri="{FF2B5EF4-FFF2-40B4-BE49-F238E27FC236}">
                <a16:creationId xmlns:a16="http://schemas.microsoft.com/office/drawing/2014/main" id="{508EF21A-E0F2-EB51-7E1E-1F7716E374D2}"/>
              </a:ext>
            </a:extLst>
          </p:cNvPr>
          <p:cNvSpPr/>
          <p:nvPr/>
        </p:nvSpPr>
        <p:spPr>
          <a:xfrm flipV="1">
            <a:off x="9530700" y="4672559"/>
            <a:ext cx="365760" cy="731520"/>
          </a:xfrm>
          <a:prstGeom prst="curvedLeftArrow">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allout: Double Bent Line 42">
            <a:extLst>
              <a:ext uri="{FF2B5EF4-FFF2-40B4-BE49-F238E27FC236}">
                <a16:creationId xmlns:a16="http://schemas.microsoft.com/office/drawing/2014/main" id="{3FBE8AFB-D699-E35D-46C4-CF2EAE023834}"/>
              </a:ext>
            </a:extLst>
          </p:cNvPr>
          <p:cNvSpPr/>
          <p:nvPr/>
        </p:nvSpPr>
        <p:spPr>
          <a:xfrm>
            <a:off x="9010369" y="4479496"/>
            <a:ext cx="2524325" cy="1188609"/>
          </a:xfrm>
          <a:prstGeom prst="borderCallout3">
            <a:avLst>
              <a:gd name="adj1" fmla="val 18750"/>
              <a:gd name="adj2" fmla="val -8333"/>
              <a:gd name="adj3" fmla="val 18750"/>
              <a:gd name="adj4" fmla="val -16667"/>
              <a:gd name="adj5" fmla="val -24398"/>
              <a:gd name="adj6" fmla="val -16667"/>
              <a:gd name="adj7" fmla="val -45399"/>
              <a:gd name="adj8" fmla="val 8648"/>
            </a:avLst>
          </a:prstGeom>
          <a:no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000000"/>
              </a:highlight>
              <a:uLnTx/>
              <a:uFillTx/>
              <a:latin typeface="Calibri" panose="020F0502020204030204"/>
              <a:ea typeface="+mn-ea"/>
              <a:cs typeface="+mn-cs"/>
            </a:endParaRPr>
          </a:p>
        </p:txBody>
      </p:sp>
      <p:cxnSp>
        <p:nvCxnSpPr>
          <p:cNvPr id="44" name="Connector: Curved 43">
            <a:extLst>
              <a:ext uri="{FF2B5EF4-FFF2-40B4-BE49-F238E27FC236}">
                <a16:creationId xmlns:a16="http://schemas.microsoft.com/office/drawing/2014/main" id="{B9591E2F-765D-F81A-597F-7D7C2EE4A7E5}"/>
              </a:ext>
            </a:extLst>
          </p:cNvPr>
          <p:cNvCxnSpPr>
            <a:cxnSpLocks/>
          </p:cNvCxnSpPr>
          <p:nvPr/>
        </p:nvCxnSpPr>
        <p:spPr>
          <a:xfrm>
            <a:off x="9829310" y="4557138"/>
            <a:ext cx="462128" cy="403040"/>
          </a:xfrm>
          <a:prstGeom prst="curvedConnector3">
            <a:avLst>
              <a:gd name="adj1" fmla="val 50000"/>
            </a:avLst>
          </a:prstGeom>
          <a:ln w="28575">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5" name="TextBox 44">
            <a:extLst>
              <a:ext uri="{FF2B5EF4-FFF2-40B4-BE49-F238E27FC236}">
                <a16:creationId xmlns:a16="http://schemas.microsoft.com/office/drawing/2014/main" id="{EF27DE27-CB0E-742E-6459-11E5EA8F34A6}"/>
              </a:ext>
            </a:extLst>
          </p:cNvPr>
          <p:cNvSpPr txBox="1"/>
          <p:nvPr/>
        </p:nvSpPr>
        <p:spPr>
          <a:xfrm>
            <a:off x="10291439" y="4765107"/>
            <a:ext cx="124325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Each thread iterates over each volume within a box</a:t>
            </a:r>
          </a:p>
        </p:txBody>
      </p:sp>
      <p:sp>
        <p:nvSpPr>
          <p:cNvPr id="46" name="TextBox 45">
            <a:extLst>
              <a:ext uri="{FF2B5EF4-FFF2-40B4-BE49-F238E27FC236}">
                <a16:creationId xmlns:a16="http://schemas.microsoft.com/office/drawing/2014/main" id="{B685AB5C-97C9-44E9-2180-C197577BCB32}"/>
              </a:ext>
            </a:extLst>
          </p:cNvPr>
          <p:cNvSpPr txBox="1"/>
          <p:nvPr/>
        </p:nvSpPr>
        <p:spPr>
          <a:xfrm>
            <a:off x="3153104" y="1751780"/>
            <a:ext cx="5265682" cy="1077218"/>
          </a:xfrm>
          <a:prstGeom prst="rect">
            <a:avLst/>
          </a:prstGeom>
          <a:noFill/>
        </p:spPr>
        <p:txBody>
          <a:bodyPr wrap="square" rtlCol="0">
            <a:spAutoFit/>
          </a:bodyPr>
          <a:lstStyle/>
          <a:p>
            <a:pPr marL="1314450"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Divide domain into 128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boxes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assign an EPYC 7A53 hardware thread to each box.</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EPYC 7A53: 64 cores, 2 hardware threads/core (simultaneous multithreading or SMT)</a:t>
            </a:r>
          </a:p>
        </p:txBody>
      </p:sp>
      <p:pic>
        <p:nvPicPr>
          <p:cNvPr id="23" name="Picture 22" descr="Chart, scatter chart&#10;&#10;Description automatically generated">
            <a:extLst>
              <a:ext uri="{FF2B5EF4-FFF2-40B4-BE49-F238E27FC236}">
                <a16:creationId xmlns:a16="http://schemas.microsoft.com/office/drawing/2014/main" id="{3A7FCCF1-BD87-3961-5437-148E8FC91C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63038" y="3298736"/>
            <a:ext cx="1188720" cy="1192146"/>
          </a:xfrm>
          <a:prstGeom prst="rect">
            <a:avLst/>
          </a:prstGeom>
        </p:spPr>
      </p:pic>
      <p:graphicFrame>
        <p:nvGraphicFramePr>
          <p:cNvPr id="24" name="Object 23">
            <a:extLst>
              <a:ext uri="{FF2B5EF4-FFF2-40B4-BE49-F238E27FC236}">
                <a16:creationId xmlns:a16="http://schemas.microsoft.com/office/drawing/2014/main" id="{B7A4B73A-BF7F-A8F2-640F-B7D2083DFD80}"/>
              </a:ext>
            </a:extLst>
          </p:cNvPr>
          <p:cNvGraphicFramePr>
            <a:graphicFrameLocks noChangeAspect="1"/>
          </p:cNvGraphicFramePr>
          <p:nvPr/>
        </p:nvGraphicFramePr>
        <p:xfrm>
          <a:off x="4602838" y="3937673"/>
          <a:ext cx="2755900" cy="584200"/>
        </p:xfrm>
        <a:graphic>
          <a:graphicData uri="http://schemas.openxmlformats.org/presentationml/2006/ole">
            <mc:AlternateContent xmlns:mc="http://schemas.openxmlformats.org/markup-compatibility/2006">
              <mc:Choice xmlns:v="urn:schemas-microsoft-com:vml" Requires="v">
                <p:oleObj spid="_x0000_s30729" name="Equation" r:id="rId12" imgW="2755800" imgH="583920" progId="Equation.DSMT4">
                  <p:embed/>
                </p:oleObj>
              </mc:Choice>
              <mc:Fallback>
                <p:oleObj name="Equation" r:id="rId12" imgW="2755800" imgH="583920" progId="Equation.DSMT4">
                  <p:embed/>
                  <p:pic>
                    <p:nvPicPr>
                      <p:cNvPr id="24" name="Object 23">
                        <a:extLst>
                          <a:ext uri="{FF2B5EF4-FFF2-40B4-BE49-F238E27FC236}">
                            <a16:creationId xmlns:a16="http://schemas.microsoft.com/office/drawing/2014/main" id="{B7A4B73A-BF7F-A8F2-640F-B7D2083DFD80}"/>
                          </a:ext>
                        </a:extLst>
                      </p:cNvPr>
                      <p:cNvPicPr/>
                      <p:nvPr/>
                    </p:nvPicPr>
                    <p:blipFill>
                      <a:blip r:embed="rId13"/>
                      <a:stretch>
                        <a:fillRect/>
                      </a:stretch>
                    </p:blipFill>
                    <p:spPr>
                      <a:xfrm>
                        <a:off x="4602838" y="3937673"/>
                        <a:ext cx="2755900" cy="584200"/>
                      </a:xfrm>
                      <a:prstGeom prst="rect">
                        <a:avLst/>
                      </a:prstGeom>
                    </p:spPr>
                  </p:pic>
                </p:oleObj>
              </mc:Fallback>
            </mc:AlternateContent>
          </a:graphicData>
        </a:graphic>
      </p:graphicFrame>
    </p:spTree>
    <p:extLst>
      <p:ext uri="{BB962C8B-B14F-4D97-AF65-F5344CB8AC3E}">
        <p14:creationId xmlns:p14="http://schemas.microsoft.com/office/powerpoint/2010/main" val="3267703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5883-5564-4CE7-B12E-476F1C7B786E}"/>
              </a:ext>
            </a:extLst>
          </p:cNvPr>
          <p:cNvSpPr>
            <a:spLocks noGrp="1"/>
          </p:cNvSpPr>
          <p:nvPr>
            <p:ph type="title"/>
          </p:nvPr>
        </p:nvSpPr>
        <p:spPr/>
        <p:txBody>
          <a:bodyPr/>
          <a:lstStyle/>
          <a:p>
            <a:r>
              <a:rPr lang="en-US" dirty="0"/>
              <a:t>Reduction example: Riemann summation</a:t>
            </a:r>
          </a:p>
        </p:txBody>
      </p:sp>
      <p:sp>
        <p:nvSpPr>
          <p:cNvPr id="3" name="Content Placeholder 2">
            <a:extLst>
              <a:ext uri="{FF2B5EF4-FFF2-40B4-BE49-F238E27FC236}">
                <a16:creationId xmlns:a16="http://schemas.microsoft.com/office/drawing/2014/main" id="{48EC8081-A19C-447D-B06E-638C4A5C4654}"/>
              </a:ext>
            </a:extLst>
          </p:cNvPr>
          <p:cNvSpPr>
            <a:spLocks noGrp="1"/>
          </p:cNvSpPr>
          <p:nvPr>
            <p:ph idx="1"/>
          </p:nvPr>
        </p:nvSpPr>
        <p:spPr>
          <a:xfrm>
            <a:off x="838200" y="1825625"/>
            <a:ext cx="10515600" cy="1119456"/>
          </a:xfrm>
        </p:spPr>
        <p:txBody>
          <a:bodyPr>
            <a:normAutofit/>
          </a:bodyPr>
          <a:lstStyle/>
          <a:p>
            <a:r>
              <a:rPr lang="en-US" dirty="0"/>
              <a:t>Second parallel work: threads compute sum of function evaluations stored in </a:t>
            </a:r>
            <a:r>
              <a:rPr lang="en-US" i="1" dirty="0"/>
              <a:t>A </a:t>
            </a:r>
            <a:r>
              <a:rPr lang="en-US" dirty="0"/>
              <a:t>into accumulation variable </a:t>
            </a:r>
            <a:r>
              <a:rPr lang="en-US" i="1" dirty="0"/>
              <a:t>S</a:t>
            </a:r>
            <a:r>
              <a:rPr lang="en-US" dirty="0"/>
              <a:t> </a:t>
            </a:r>
          </a:p>
        </p:txBody>
      </p:sp>
      <p:sp>
        <p:nvSpPr>
          <p:cNvPr id="4" name="TextBox 3">
            <a:extLst>
              <a:ext uri="{FF2B5EF4-FFF2-40B4-BE49-F238E27FC236}">
                <a16:creationId xmlns:a16="http://schemas.microsoft.com/office/drawing/2014/main" id="{991136D9-EDB3-4617-A5E0-E2CD6A4AC144}"/>
              </a:ext>
            </a:extLst>
          </p:cNvPr>
          <p:cNvSpPr txBox="1"/>
          <p:nvPr/>
        </p:nvSpPr>
        <p:spPr>
          <a:xfrm>
            <a:off x="838199" y="3151188"/>
            <a:ext cx="10787743" cy="2308324"/>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int j; // must be signed for OpenMP</a:t>
            </a:r>
          </a:p>
          <a:p>
            <a:r>
              <a:rPr lang="en-US" sz="2400" dirty="0">
                <a:highlight>
                  <a:srgbClr val="FFFF00"/>
                </a:highlight>
                <a:latin typeface="Courier New" panose="02070309020205020404" pitchFamily="49" charset="0"/>
                <a:cs typeface="Courier New" panose="02070309020205020404" pitchFamily="49" charset="0"/>
              </a:rPr>
              <a:t>#pragma </a:t>
            </a:r>
            <a:r>
              <a:rPr lang="en-US" sz="2400" dirty="0" err="1">
                <a:highlight>
                  <a:srgbClr val="FFFF00"/>
                </a:highlight>
                <a:latin typeface="Courier New" panose="02070309020205020404" pitchFamily="49" charset="0"/>
                <a:cs typeface="Courier New" panose="02070309020205020404" pitchFamily="49" charset="0"/>
              </a:rPr>
              <a:t>omp</a:t>
            </a:r>
            <a:r>
              <a:rPr lang="en-US" sz="2400" dirty="0">
                <a:highlight>
                  <a:srgbClr val="FFFF00"/>
                </a:highlight>
                <a:latin typeface="Courier New" panose="02070309020205020404" pitchFamily="49" charset="0"/>
                <a:cs typeface="Courier New" panose="02070309020205020404" pitchFamily="49" charset="0"/>
              </a:rPr>
              <a:t> parallel for reduction (+:S)</a:t>
            </a:r>
          </a:p>
          <a:p>
            <a:r>
              <a:rPr lang="en-US" sz="2400" dirty="0">
                <a:latin typeface="Courier New" panose="02070309020205020404" pitchFamily="49" charset="0"/>
                <a:cs typeface="Courier New" panose="02070309020205020404" pitchFamily="49" charset="0"/>
              </a:rPr>
              <a:t>    for (j = 0; j &lt;= n; ++j)</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S += A[j];</a:t>
            </a:r>
          </a:p>
          <a:p>
            <a:r>
              <a:rPr lang="en-US" sz="2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99395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242-3EE7-4029-AB37-506C95839EE2}"/>
              </a:ext>
            </a:extLst>
          </p:cNvPr>
          <p:cNvSpPr>
            <a:spLocks noGrp="1"/>
          </p:cNvSpPr>
          <p:nvPr>
            <p:ph type="title"/>
          </p:nvPr>
        </p:nvSpPr>
        <p:spPr/>
        <p:txBody>
          <a:bodyPr/>
          <a:lstStyle/>
          <a:p>
            <a:r>
              <a:rPr lang="en-US" dirty="0"/>
              <a:t>OpenMP for-loop reduction syntax</a:t>
            </a:r>
          </a:p>
        </p:txBody>
      </p:sp>
      <p:sp>
        <p:nvSpPr>
          <p:cNvPr id="3" name="Content Placeholder 2">
            <a:extLst>
              <a:ext uri="{FF2B5EF4-FFF2-40B4-BE49-F238E27FC236}">
                <a16:creationId xmlns:a16="http://schemas.microsoft.com/office/drawing/2014/main" id="{96EBE4FD-090F-439A-B490-E8E1A1CFFE20}"/>
              </a:ext>
            </a:extLst>
          </p:cNvPr>
          <p:cNvSpPr>
            <a:spLocks noGrp="1"/>
          </p:cNvSpPr>
          <p:nvPr>
            <p:ph idx="1"/>
          </p:nvPr>
        </p:nvSpPr>
        <p:spPr/>
        <p:txBody>
          <a:bodyPr/>
          <a:lstStyle/>
          <a:p>
            <a:pPr marL="0" indent="0">
              <a:buNone/>
            </a:pPr>
            <a:r>
              <a:rPr lang="en-US" sz="2000" dirty="0">
                <a:latin typeface="Courier New" panose="02070309020205020404" pitchFamily="49" charset="0"/>
                <a:cs typeface="Courier New" panose="02070309020205020404" pitchFamily="49" charset="0"/>
              </a:rPr>
              <a:t>#pragma </a:t>
            </a:r>
            <a:r>
              <a:rPr lang="en-US" sz="2000" dirty="0" err="1">
                <a:latin typeface="Courier New" panose="02070309020205020404" pitchFamily="49" charset="0"/>
                <a:cs typeface="Courier New" panose="02070309020205020404" pitchFamily="49" charset="0"/>
              </a:rPr>
              <a:t>omp</a:t>
            </a:r>
            <a:r>
              <a:rPr lang="en-US" sz="2000" dirty="0">
                <a:latin typeface="Courier New" panose="02070309020205020404" pitchFamily="49" charset="0"/>
                <a:cs typeface="Courier New" panose="02070309020205020404" pitchFamily="49" charset="0"/>
              </a:rPr>
              <a:t> parallel for reduction (</a:t>
            </a:r>
            <a:r>
              <a:rPr lang="en-US" sz="2000" i="1" dirty="0">
                <a:latin typeface="Courier New" panose="02070309020205020404" pitchFamily="49" charset="0"/>
                <a:cs typeface="Courier New" panose="02070309020205020404" pitchFamily="49" charset="0"/>
              </a:rPr>
              <a:t>reduction-identifier</a:t>
            </a:r>
            <a:r>
              <a:rPr lang="en-US" sz="2000" dirty="0">
                <a:latin typeface="Courier New" panose="02070309020205020404" pitchFamily="49" charset="0"/>
                <a:cs typeface="Courier New" panose="02070309020205020404" pitchFamily="49" charset="0"/>
              </a:rPr>
              <a:t> : </a:t>
            </a:r>
            <a:r>
              <a:rPr lang="en-US" sz="2000" i="1" dirty="0">
                <a:latin typeface="Courier New" panose="02070309020205020404" pitchFamily="49" charset="0"/>
                <a:cs typeface="Courier New" panose="02070309020205020404" pitchFamily="49" charset="0"/>
              </a:rPr>
              <a:t>list</a:t>
            </a:r>
            <a:r>
              <a:rPr lang="en-US" sz="2000" dirty="0">
                <a:latin typeface="Courier New" panose="02070309020205020404" pitchFamily="49" charset="0"/>
                <a:cs typeface="Courier New" panose="02070309020205020404" pitchFamily="49" charset="0"/>
              </a:rPr>
              <a:t>)</a:t>
            </a:r>
          </a:p>
          <a:p>
            <a:r>
              <a:rPr lang="en-US" sz="2800" i="1" dirty="0">
                <a:cs typeface="Courier New" panose="02070309020205020404" pitchFamily="49" charset="0"/>
              </a:rPr>
              <a:t>reduction-identifier</a:t>
            </a:r>
            <a:r>
              <a:rPr lang="en-US" sz="2800" dirty="0">
                <a:cs typeface="Courier New" panose="02070309020205020404" pitchFamily="49" charset="0"/>
              </a:rPr>
              <a:t>:  can be one of the following operators: +, -, *, &amp;, |, ^, &amp;&amp; and ||</a:t>
            </a:r>
          </a:p>
          <a:p>
            <a:r>
              <a:rPr lang="en-US" sz="2800" i="1" dirty="0">
                <a:cs typeface="Courier New" panose="02070309020205020404" pitchFamily="49" charset="0"/>
              </a:rPr>
              <a:t>list</a:t>
            </a:r>
            <a:r>
              <a:rPr lang="en-US" sz="2800" dirty="0">
                <a:cs typeface="Courier New" panose="02070309020205020404" pitchFamily="49" charset="0"/>
              </a:rPr>
              <a:t>: one or more variables (shared memory) among threads</a:t>
            </a:r>
          </a:p>
          <a:p>
            <a:r>
              <a:rPr lang="en-US" dirty="0">
                <a:cs typeface="Courier New" panose="02070309020205020404" pitchFamily="49" charset="0"/>
              </a:rPr>
              <a:t>R</a:t>
            </a:r>
            <a:r>
              <a:rPr lang="en-US" sz="2800" dirty="0">
                <a:cs typeface="Courier New" panose="02070309020205020404" pitchFamily="49" charset="0"/>
              </a:rPr>
              <a:t>eduction makes a local copy of each </a:t>
            </a:r>
            <a:r>
              <a:rPr lang="en-US" sz="2800" i="1" dirty="0">
                <a:cs typeface="Courier New" panose="02070309020205020404" pitchFamily="49" charset="0"/>
              </a:rPr>
              <a:t>list </a:t>
            </a:r>
            <a:r>
              <a:rPr lang="en-US" sz="2800" dirty="0">
                <a:cs typeface="Courier New" panose="02070309020205020404" pitchFamily="49" charset="0"/>
              </a:rPr>
              <a:t>variable and assigns a unique local copy to each thread</a:t>
            </a:r>
          </a:p>
          <a:p>
            <a:r>
              <a:rPr lang="en-US" dirty="0">
                <a:cs typeface="Courier New" panose="02070309020205020404" pitchFamily="49" charset="0"/>
              </a:rPr>
              <a:t>Upon the completion of each partial sum by each thread, the partial sums are </a:t>
            </a:r>
            <a:r>
              <a:rPr lang="en-US" i="1" dirty="0">
                <a:cs typeface="Courier New" panose="02070309020205020404" pitchFamily="49" charset="0"/>
              </a:rPr>
              <a:t>reduced</a:t>
            </a:r>
            <a:r>
              <a:rPr lang="en-US" dirty="0">
                <a:cs typeface="Courier New" panose="02070309020205020404" pitchFamily="49" charset="0"/>
              </a:rPr>
              <a:t> into a final aggregated sum</a:t>
            </a:r>
          </a:p>
        </p:txBody>
      </p:sp>
    </p:spTree>
    <p:extLst>
      <p:ext uri="{BB962C8B-B14F-4D97-AF65-F5344CB8AC3E}">
        <p14:creationId xmlns:p14="http://schemas.microsoft.com/office/powerpoint/2010/main" val="3609677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Reduction Example: Riemann summation</a:t>
            </a:r>
          </a:p>
        </p:txBody>
      </p:sp>
      <p:sp>
        <p:nvSpPr>
          <p:cNvPr id="3" name="Content Placeholder 2">
            <a:extLst>
              <a:ext uri="{FF2B5EF4-FFF2-40B4-BE49-F238E27FC236}">
                <a16:creationId xmlns:a16="http://schemas.microsoft.com/office/drawing/2014/main" id="{1B06C568-3D94-419C-A5ED-430875B5C644}"/>
              </a:ext>
            </a:extLst>
          </p:cNvPr>
          <p:cNvSpPr>
            <a:spLocks noGrp="1"/>
          </p:cNvSpPr>
          <p:nvPr>
            <p:ph idx="1"/>
          </p:nvPr>
        </p:nvSpPr>
        <p:spPr>
          <a:xfrm>
            <a:off x="838200" y="1690688"/>
            <a:ext cx="3543795" cy="4802187"/>
          </a:xfrm>
        </p:spPr>
        <p:txBody>
          <a:bodyPr>
            <a:normAutofit fontScale="92500" lnSpcReduction="20000"/>
          </a:bodyPr>
          <a:lstStyle/>
          <a:p>
            <a:pPr marL="0" indent="0">
              <a:lnSpc>
                <a:spcPct val="70000"/>
              </a:lnSpc>
              <a:spcBef>
                <a:spcPts val="600"/>
              </a:spcBef>
              <a:buNone/>
            </a:pPr>
            <a:r>
              <a:rPr lang="en-US" sz="1000" b="1" dirty="0" err="1">
                <a:latin typeface="Courier New" panose="02070309020205020404" pitchFamily="49" charset="0"/>
                <a:cs typeface="Courier New" panose="02070309020205020404" pitchFamily="49" charset="0"/>
              </a:rPr>
              <a:t>paolini@dgx</a:t>
            </a:r>
            <a:r>
              <a:rPr lang="en-US" sz="1000" b="1" dirty="0">
                <a:latin typeface="Courier New" panose="02070309020205020404" pitchFamily="49" charset="0"/>
                <a:cs typeface="Courier New" panose="02070309020205020404" pitchFamily="49" charset="0"/>
              </a:rPr>
              <a:t>:~/compe160$ </a:t>
            </a:r>
            <a:r>
              <a:rPr lang="en-US" sz="1000" b="1" dirty="0" err="1">
                <a:latin typeface="Courier New" panose="02070309020205020404" pitchFamily="49" charset="0"/>
                <a:cs typeface="Courier New" panose="02070309020205020404" pitchFamily="49" charset="0"/>
              </a:rPr>
              <a:t>lscpu|grep</a:t>
            </a:r>
            <a:r>
              <a:rPr lang="en-US" sz="1000" b="1" dirty="0">
                <a:latin typeface="Courier New" panose="02070309020205020404" pitchFamily="49" charset="0"/>
                <a:cs typeface="Courier New" panose="02070309020205020404" pitchFamily="49" charset="0"/>
              </a:rPr>
              <a:t> Core\(s\)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Core(s) per socket:              64</a:t>
            </a:r>
          </a:p>
          <a:p>
            <a:pPr marL="0" indent="0">
              <a:lnSpc>
                <a:spcPct val="70000"/>
              </a:lnSpc>
              <a:spcBef>
                <a:spcPts val="600"/>
              </a:spcBef>
              <a:buNone/>
            </a:pPr>
            <a:endParaRPr lang="en-US" sz="1000" b="1" dirty="0">
              <a:latin typeface="Courier New" panose="02070309020205020404" pitchFamily="49" charset="0"/>
              <a:cs typeface="Courier New" panose="02070309020205020404" pitchFamily="49" charset="0"/>
            </a:endParaRP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requesting 1 threads</a:t>
            </a:r>
          </a:p>
          <a:p>
            <a:pPr marL="0" indent="0">
              <a:lnSpc>
                <a:spcPct val="70000"/>
              </a:lnSpc>
              <a:spcBef>
                <a:spcPts val="600"/>
              </a:spcBef>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approximation: 7.853982e-01, error: 7.499663e-10</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Elapsed time = 8257577[us]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3463383</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2</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requesting 2 threads</a:t>
            </a:r>
          </a:p>
          <a:p>
            <a:pPr marL="0" indent="0">
              <a:lnSpc>
                <a:spcPct val="70000"/>
              </a:lnSpc>
              <a:spcBef>
                <a:spcPts val="600"/>
              </a:spcBef>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2</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approximation: 7.853982e-01, error: 7.499933e-10</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Elapsed time = 5185186[us]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2536866</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4</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requesting 4 threads</a:t>
            </a:r>
          </a:p>
          <a:p>
            <a:pPr marL="0" indent="0">
              <a:lnSpc>
                <a:spcPct val="70000"/>
              </a:lnSpc>
              <a:spcBef>
                <a:spcPts val="600"/>
              </a:spcBef>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4</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approximation: 7.853982e-01, error: 7.500344e-10</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Elapsed time = 2420250[us]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906073</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8</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requesting 8 threads</a:t>
            </a:r>
          </a:p>
          <a:p>
            <a:pPr marL="0" indent="0">
              <a:lnSpc>
                <a:spcPct val="70000"/>
              </a:lnSpc>
              <a:spcBef>
                <a:spcPts val="600"/>
              </a:spcBef>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8</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approximation: 7.853982e-01, error: 7.500305e-10</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Elapsed time = 3631497[us]</a:t>
            </a:r>
          </a:p>
          <a:p>
            <a:pPr marL="0" indent="0">
              <a:lnSpc>
                <a:spcPct val="70000"/>
              </a:lnSpc>
              <a:spcBef>
                <a:spcPts val="600"/>
              </a:spcBef>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544299</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None/>
            </a:pPr>
            <a:endParaRPr lang="en-US" sz="1000" b="1" dirty="0">
              <a:highlight>
                <a:srgbClr val="FFFF00"/>
              </a:highlight>
              <a:latin typeface="Courier New" panose="02070309020205020404" pitchFamily="49" charset="0"/>
              <a:cs typeface="Courier New" panose="02070309020205020404" pitchFamily="49" charset="0"/>
            </a:endParaRPr>
          </a:p>
        </p:txBody>
      </p:sp>
      <p:sp>
        <p:nvSpPr>
          <p:cNvPr id="4" name="Content Placeholder 2">
            <a:extLst>
              <a:ext uri="{FF2B5EF4-FFF2-40B4-BE49-F238E27FC236}">
                <a16:creationId xmlns:a16="http://schemas.microsoft.com/office/drawing/2014/main" id="{CFEFD30B-3F81-43C9-9364-E4454D6BCBA8}"/>
              </a:ext>
            </a:extLst>
          </p:cNvPr>
          <p:cNvSpPr txBox="1">
            <a:spLocks/>
          </p:cNvSpPr>
          <p:nvPr/>
        </p:nvSpPr>
        <p:spPr>
          <a:xfrm>
            <a:off x="4381995" y="1657475"/>
            <a:ext cx="3878283"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16</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requesting 16 threads</a:t>
            </a:r>
          </a:p>
          <a:p>
            <a:pPr marL="0" indent="0">
              <a:lnSpc>
                <a:spcPct val="70000"/>
              </a:lnSpc>
              <a:spcBef>
                <a:spcPts val="600"/>
              </a:spcBef>
              <a:buFont typeface="Arial" panose="020B0604020202020204" pitchFamily="34" charset="0"/>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16</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approximation: 7.853982e-01, error: 7.500073e-10</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Elapsed time = 4348150[us]</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348978</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32</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requesting 32 threads</a:t>
            </a:r>
          </a:p>
          <a:p>
            <a:pPr marL="0" indent="0">
              <a:lnSpc>
                <a:spcPct val="70000"/>
              </a:lnSpc>
              <a:spcBef>
                <a:spcPts val="600"/>
              </a:spcBef>
              <a:buFont typeface="Arial" panose="020B0604020202020204" pitchFamily="34" charset="0"/>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32</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approximation: 7.853982e-01, error: 7.499970e-10</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Elapsed time = 5271059[us]</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905445</a:t>
            </a:r>
            <a:r>
              <a:rPr lang="en-US" sz="1000" b="1" dirty="0">
                <a:latin typeface="Courier New" panose="02070309020205020404" pitchFamily="49" charset="0"/>
                <a:cs typeface="Courier New" panose="02070309020205020404" pitchFamily="49" charset="0"/>
              </a:rPr>
              <a:t>[us]</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riemann</a:t>
            </a:r>
            <a:r>
              <a:rPr lang="en-US" sz="1000" b="1" dirty="0">
                <a:latin typeface="Courier New" panose="02070309020205020404" pitchFamily="49" charset="0"/>
                <a:cs typeface="Courier New" panose="02070309020205020404" pitchFamily="49" charset="0"/>
              </a:rPr>
              <a:t> 64</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requesting 64 threads</a:t>
            </a:r>
          </a:p>
          <a:p>
            <a:pPr marL="0" indent="0">
              <a:lnSpc>
                <a:spcPct val="70000"/>
              </a:lnSpc>
              <a:spcBef>
                <a:spcPts val="600"/>
              </a:spcBef>
              <a:buFont typeface="Arial" panose="020B0604020202020204" pitchFamily="34" charset="0"/>
              <a:buNone/>
            </a:pPr>
            <a:r>
              <a:rPr lang="en-US" sz="1000" b="1" dirty="0" err="1">
                <a:latin typeface="Courier New" panose="02070309020205020404" pitchFamily="49" charset="0"/>
                <a:cs typeface="Courier New" panose="02070309020205020404" pitchFamily="49" charset="0"/>
              </a:rPr>
              <a:t>Nthrds</a:t>
            </a:r>
            <a:r>
              <a:rPr lang="en-US" sz="1000" b="1" dirty="0">
                <a:latin typeface="Courier New" panose="02070309020205020404" pitchFamily="49" charset="0"/>
                <a:cs typeface="Courier New" panose="02070309020205020404" pitchFamily="49" charset="0"/>
              </a:rPr>
              <a:t>: 64</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approximation: 7.853982e-01, error: 7.500023e-10</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exact (pi/4):  7.853982e-01</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Elapsed time = 5469932[us]</a:t>
            </a:r>
          </a:p>
          <a:p>
            <a:pPr marL="0" indent="0">
              <a:lnSpc>
                <a:spcPct val="70000"/>
              </a:lnSpc>
              <a:spcBef>
                <a:spcPts val="600"/>
              </a:spcBef>
              <a:buFont typeface="Arial" panose="020B0604020202020204" pitchFamily="34" charset="0"/>
              <a:buNone/>
            </a:pPr>
            <a:r>
              <a:rPr lang="en-US" sz="1000" b="1" dirty="0">
                <a:latin typeface="Courier New" panose="02070309020205020404" pitchFamily="49" charset="0"/>
                <a:cs typeface="Courier New" panose="02070309020205020404" pitchFamily="49" charset="0"/>
              </a:rPr>
              <a:t>Reduction Elapsed time = </a:t>
            </a:r>
            <a:r>
              <a:rPr lang="en-US" sz="1000" b="1" dirty="0">
                <a:highlight>
                  <a:srgbClr val="FFFF00"/>
                </a:highlight>
                <a:latin typeface="Courier New" panose="02070309020205020404" pitchFamily="49" charset="0"/>
                <a:cs typeface="Courier New" panose="02070309020205020404" pitchFamily="49" charset="0"/>
              </a:rPr>
              <a:t>785869</a:t>
            </a:r>
            <a:r>
              <a:rPr lang="en-US" sz="1000" b="1" dirty="0">
                <a:latin typeface="Courier New" panose="02070309020205020404" pitchFamily="49" charset="0"/>
                <a:cs typeface="Courier New" panose="02070309020205020404" pitchFamily="49" charset="0"/>
              </a:rPr>
              <a:t>[us]</a:t>
            </a:r>
          </a:p>
        </p:txBody>
      </p:sp>
      <p:sp>
        <p:nvSpPr>
          <p:cNvPr id="5" name="Speech Bubble: Rectangle 4">
            <a:extLst>
              <a:ext uri="{FF2B5EF4-FFF2-40B4-BE49-F238E27FC236}">
                <a16:creationId xmlns:a16="http://schemas.microsoft.com/office/drawing/2014/main" id="{DA515FDB-149F-49BC-92AE-B964CF160A09}"/>
              </a:ext>
            </a:extLst>
          </p:cNvPr>
          <p:cNvSpPr/>
          <p:nvPr/>
        </p:nvSpPr>
        <p:spPr>
          <a:xfrm>
            <a:off x="6934570" y="2983038"/>
            <a:ext cx="991220" cy="359287"/>
          </a:xfrm>
          <a:prstGeom prst="wedgeRectCallout">
            <a:avLst>
              <a:gd name="adj1" fmla="val -72710"/>
              <a:gd name="adj2" fmla="val -44968"/>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Best</a:t>
            </a:r>
          </a:p>
        </p:txBody>
      </p:sp>
    </p:spTree>
    <p:extLst>
      <p:ext uri="{BB962C8B-B14F-4D97-AF65-F5344CB8AC3E}">
        <p14:creationId xmlns:p14="http://schemas.microsoft.com/office/powerpoint/2010/main" val="1851195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Reduction Example: Riemann summation</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p:txBody>
          <a:bodyPr/>
          <a:lstStyle/>
          <a:p>
            <a:r>
              <a:rPr lang="en-US" dirty="0"/>
              <a:t>Lab exercise 2: implement parallel reduction in template code and experiment with number of intervals </a:t>
            </a:r>
            <a:r>
              <a:rPr lang="en-US" i="1" dirty="0"/>
              <a:t>n</a:t>
            </a:r>
            <a:r>
              <a:rPr lang="en-US" dirty="0"/>
              <a:t> and number of threads </a:t>
            </a:r>
            <a:r>
              <a:rPr lang="en-US" i="1" dirty="0" err="1"/>
              <a:t>Nthrds</a:t>
            </a:r>
            <a:r>
              <a:rPr lang="en-US" dirty="0"/>
              <a:t> to find best </a:t>
            </a:r>
            <a:r>
              <a:rPr lang="en-US" i="1" dirty="0" err="1"/>
              <a:t>Nthrds</a:t>
            </a:r>
            <a:r>
              <a:rPr lang="en-US" i="1" dirty="0"/>
              <a:t> </a:t>
            </a:r>
            <a:r>
              <a:rPr lang="en-US" dirty="0"/>
              <a:t>for a given </a:t>
            </a:r>
            <a:r>
              <a:rPr lang="en-US" i="1" dirty="0"/>
              <a:t>n</a:t>
            </a:r>
          </a:p>
          <a:p>
            <a:r>
              <a:rPr lang="en-US" dirty="0"/>
              <a:t>Template code starting point: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/local/compe160/RiemannSummationTemplate.cpp</a:t>
            </a: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636112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B23E-86E5-4E34-89C3-9C19BBD66D13}"/>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D6313864-56C8-4E76-9F23-944D82FDAC44}"/>
              </a:ext>
            </a:extLst>
          </p:cNvPr>
          <p:cNvSpPr>
            <a:spLocks noGrp="1"/>
          </p:cNvSpPr>
          <p:nvPr>
            <p:ph idx="1"/>
          </p:nvPr>
        </p:nvSpPr>
        <p:spPr>
          <a:xfrm>
            <a:off x="838200" y="1825625"/>
            <a:ext cx="10515600" cy="1325563"/>
          </a:xfrm>
        </p:spPr>
        <p:txBody>
          <a:bodyPr>
            <a:normAutofit fontScale="92500"/>
          </a:bodyPr>
          <a:lstStyle/>
          <a:p>
            <a:r>
              <a:rPr lang="en-US" sz="2400" dirty="0"/>
              <a:t>Tim Mattson’s SPMD producer/consumer example</a:t>
            </a:r>
          </a:p>
          <a:p>
            <a:r>
              <a:rPr lang="en-US" sz="2400" dirty="0"/>
              <a:t>Two-thread example: master thread 0 produces data while child thread consumes data</a:t>
            </a:r>
          </a:p>
          <a:p>
            <a:r>
              <a:rPr lang="en-US" sz="2400" dirty="0"/>
              <a:t>Serial code starting point:</a:t>
            </a:r>
          </a:p>
        </p:txBody>
      </p:sp>
      <p:sp>
        <p:nvSpPr>
          <p:cNvPr id="4" name="Content Placeholder 2">
            <a:extLst>
              <a:ext uri="{FF2B5EF4-FFF2-40B4-BE49-F238E27FC236}">
                <a16:creationId xmlns:a16="http://schemas.microsoft.com/office/drawing/2014/main" id="{1C54F194-1BAC-4A15-B833-F3C949926D3D}"/>
              </a:ext>
            </a:extLst>
          </p:cNvPr>
          <p:cNvSpPr txBox="1">
            <a:spLocks/>
          </p:cNvSpPr>
          <p:nvPr/>
        </p:nvSpPr>
        <p:spPr>
          <a:xfrm>
            <a:off x="836223" y="3286125"/>
            <a:ext cx="10515600" cy="339968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dirty="0">
                <a:latin typeface="Courier New" panose="02070309020205020404" pitchFamily="49" charset="0"/>
                <a:cs typeface="Courier New" panose="02070309020205020404" pitchFamily="49" charset="0"/>
              </a:rPr>
              <a:t>int main()</a:t>
            </a:r>
          </a:p>
          <a:p>
            <a:pPr marL="0" indent="0">
              <a:spcBef>
                <a:spcPts val="600"/>
              </a:spcBef>
              <a:buNone/>
            </a:pP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  double *A, sum, runtime;</a:t>
            </a:r>
          </a:p>
          <a:p>
            <a:pPr marL="0" indent="0">
              <a:spcBef>
                <a:spcPts val="600"/>
              </a:spcBef>
              <a:buNone/>
            </a:pPr>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numthreads</a:t>
            </a:r>
            <a:r>
              <a:rPr lang="en-US" b="1" dirty="0">
                <a:latin typeface="Courier New" panose="02070309020205020404" pitchFamily="49" charset="0"/>
                <a:cs typeface="Courier New" panose="02070309020205020404" pitchFamily="49" charset="0"/>
              </a:rPr>
              <a:t> = 1;</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A = (double *)malloc(N*</a:t>
            </a:r>
            <a:r>
              <a:rPr lang="en-US" b="1" dirty="0" err="1">
                <a:latin typeface="Courier New" panose="02070309020205020404" pitchFamily="49" charset="0"/>
                <a:cs typeface="Courier New" panose="02070309020205020404" pitchFamily="49" charset="0"/>
              </a:rPr>
              <a:t>sizeof</a:t>
            </a:r>
            <a:r>
              <a:rPr lang="en-US" b="1" dirty="0">
                <a:latin typeface="Courier New" panose="02070309020205020404" pitchFamily="49" charset="0"/>
                <a:cs typeface="Courier New" panose="02070309020205020404" pitchFamily="49" charset="0"/>
              </a:rPr>
              <a:t>(double));</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runtime = </a:t>
            </a:r>
            <a:r>
              <a:rPr lang="en-US" b="1" dirty="0" err="1">
                <a:latin typeface="Courier New" panose="02070309020205020404" pitchFamily="49" charset="0"/>
                <a:cs typeface="Courier New" panose="02070309020205020404" pitchFamily="49" charset="0"/>
              </a:rPr>
              <a:t>omp_get_wtime</a:t>
            </a:r>
            <a:r>
              <a:rPr lang="en-US" b="1" dirty="0">
                <a:latin typeface="Courier New" panose="02070309020205020404" pitchFamily="49" charset="0"/>
                <a:cs typeface="Courier New" panose="02070309020205020404" pitchFamily="49" charset="0"/>
              </a:rPr>
              <a:t>(); // The </a:t>
            </a:r>
            <a:r>
              <a:rPr lang="en-US" b="1" dirty="0" err="1">
                <a:latin typeface="Courier New" panose="02070309020205020404" pitchFamily="49" charset="0"/>
                <a:cs typeface="Courier New" panose="02070309020205020404" pitchFamily="49" charset="0"/>
              </a:rPr>
              <a:t>omp_get_wtime</a:t>
            </a:r>
            <a:r>
              <a:rPr lang="en-US" b="1" dirty="0">
                <a:latin typeface="Courier New" panose="02070309020205020404" pitchFamily="49" charset="0"/>
                <a:cs typeface="Courier New" panose="02070309020205020404" pitchFamily="49" charset="0"/>
              </a:rPr>
              <a:t> routine returns elapsed wall clock time in seconds.</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fill_rand</a:t>
            </a:r>
            <a:r>
              <a:rPr lang="en-US" b="1" dirty="0">
                <a:latin typeface="Courier New" panose="02070309020205020404" pitchFamily="49" charset="0"/>
                <a:cs typeface="Courier New" panose="02070309020205020404" pitchFamily="49" charset="0"/>
              </a:rPr>
              <a:t>(N, A);</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sum = </a:t>
            </a:r>
            <a:r>
              <a:rPr lang="en-US" b="1" dirty="0" err="1">
                <a:latin typeface="Courier New" panose="02070309020205020404" pitchFamily="49" charset="0"/>
                <a:cs typeface="Courier New" panose="02070309020205020404" pitchFamily="49" charset="0"/>
              </a:rPr>
              <a:t>Sum_array</a:t>
            </a:r>
            <a:r>
              <a:rPr lang="en-US" b="1" dirty="0">
                <a:latin typeface="Courier New" panose="02070309020205020404" pitchFamily="49" charset="0"/>
                <a:cs typeface="Courier New" panose="02070309020205020404" pitchFamily="49" charset="0"/>
              </a:rPr>
              <a:t>(N, A);</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runtime = </a:t>
            </a:r>
            <a:r>
              <a:rPr lang="en-US" b="1" dirty="0" err="1">
                <a:latin typeface="Courier New" panose="02070309020205020404" pitchFamily="49" charset="0"/>
                <a:cs typeface="Courier New" panose="02070309020205020404" pitchFamily="49" charset="0"/>
              </a:rPr>
              <a:t>omp_get_wtime</a:t>
            </a:r>
            <a:r>
              <a:rPr lang="en-US" b="1" dirty="0">
                <a:latin typeface="Courier New" panose="02070309020205020404" pitchFamily="49" charset="0"/>
                <a:cs typeface="Courier New" panose="02070309020205020404" pitchFamily="49" charset="0"/>
              </a:rPr>
              <a:t>() - runtime;</a:t>
            </a:r>
          </a:p>
          <a:p>
            <a:pPr marL="0" indent="0">
              <a:spcBef>
                <a:spcPts val="600"/>
              </a:spcBef>
              <a:buNone/>
            </a:pPr>
            <a:endParaRPr lang="en-US" b="1" dirty="0">
              <a:latin typeface="Courier New" panose="02070309020205020404" pitchFamily="49" charset="0"/>
              <a:cs typeface="Courier New" panose="02070309020205020404" pitchFamily="49" charset="0"/>
            </a:endParaRPr>
          </a:p>
          <a:p>
            <a:pPr marL="0" indent="0">
              <a:spcBef>
                <a:spcPts val="600"/>
              </a:spcBef>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 with %d threads and %</a:t>
            </a:r>
            <a:r>
              <a:rPr lang="en-US" b="1" dirty="0" err="1">
                <a:latin typeface="Courier New" panose="02070309020205020404" pitchFamily="49" charset="0"/>
                <a:cs typeface="Courier New" panose="02070309020205020404" pitchFamily="49" charset="0"/>
              </a:rPr>
              <a:t>lf</a:t>
            </a:r>
            <a:r>
              <a:rPr lang="en-US" b="1" dirty="0">
                <a:latin typeface="Courier New" panose="02070309020205020404" pitchFamily="49" charset="0"/>
                <a:cs typeface="Courier New" panose="02070309020205020404" pitchFamily="49" charset="0"/>
              </a:rPr>
              <a:t> seconds, The sum is %</a:t>
            </a:r>
            <a:r>
              <a:rPr lang="en-US" b="1" dirty="0" err="1">
                <a:latin typeface="Courier New" panose="02070309020205020404" pitchFamily="49" charset="0"/>
                <a:cs typeface="Courier New" panose="02070309020205020404" pitchFamily="49" charset="0"/>
              </a:rPr>
              <a:t>lf</a:t>
            </a:r>
            <a:r>
              <a:rPr lang="en-US" b="1" dirty="0">
                <a:latin typeface="Courier New" panose="02070309020205020404" pitchFamily="49" charset="0"/>
                <a:cs typeface="Courier New" panose="02070309020205020404" pitchFamily="49" charset="0"/>
              </a:rPr>
              <a:t> \n",</a:t>
            </a:r>
            <a:r>
              <a:rPr lang="en-US" b="1" dirty="0" err="1">
                <a:latin typeface="Courier New" panose="02070309020205020404" pitchFamily="49" charset="0"/>
                <a:cs typeface="Courier New" panose="02070309020205020404" pitchFamily="49" charset="0"/>
              </a:rPr>
              <a:t>numthreads,runtime,sum</a:t>
            </a:r>
            <a:r>
              <a:rPr lang="en-US" b="1" dirty="0">
                <a:latin typeface="Courier New" panose="02070309020205020404" pitchFamily="49" charset="0"/>
                <a:cs typeface="Courier New" panose="02070309020205020404" pitchFamily="49" charset="0"/>
              </a:rPr>
              <a:t>);</a:t>
            </a:r>
          </a:p>
          <a:p>
            <a:pPr marL="0" indent="0">
              <a:spcBef>
                <a:spcPts val="600"/>
              </a:spcBef>
              <a:buNone/>
            </a:pPr>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28194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FDC4-5013-4988-BBEF-A81E4A99598B}"/>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8BD8BEE4-06E1-4383-8B8B-30C5F105368A}"/>
              </a:ext>
            </a:extLst>
          </p:cNvPr>
          <p:cNvSpPr>
            <a:spLocks noGrp="1"/>
          </p:cNvSpPr>
          <p:nvPr>
            <p:ph idx="1"/>
          </p:nvPr>
        </p:nvSpPr>
        <p:spPr/>
        <p:txBody>
          <a:bodyPr/>
          <a:lstStyle/>
          <a:p>
            <a:r>
              <a:rPr lang="en-US" dirty="0">
                <a:cs typeface="Courier New" panose="02070309020205020404" pitchFamily="49" charset="0"/>
              </a:rPr>
              <a:t>Starting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/local/compe160/</a:t>
            </a:r>
            <a:r>
              <a:rPr lang="en-US" dirty="0" err="1">
                <a:latin typeface="Courier New" panose="02070309020205020404" pitchFamily="49" charset="0"/>
                <a:cs typeface="Courier New" panose="02070309020205020404" pitchFamily="49" charset="0"/>
              </a:rPr>
              <a:t>prod_cons_ser.c</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Build: 	</a:t>
            </a:r>
            <a:r>
              <a:rPr lang="en-US" sz="2000" dirty="0" err="1">
                <a:latin typeface="Courier New" panose="02070309020205020404" pitchFamily="49" charset="0"/>
                <a:cs typeface="Courier New" panose="02070309020205020404" pitchFamily="49" charset="0"/>
              </a:rPr>
              <a:t>gcc</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fopenmp</a:t>
            </a:r>
            <a:r>
              <a:rPr lang="en-US" sz="2000" dirty="0">
                <a:latin typeface="Courier New" panose="02070309020205020404" pitchFamily="49" charset="0"/>
                <a:cs typeface="Courier New" panose="02070309020205020404" pitchFamily="49" charset="0"/>
              </a:rPr>
              <a:t>   -c -o </a:t>
            </a:r>
            <a:r>
              <a:rPr lang="en-US" sz="2000" dirty="0" err="1">
                <a:latin typeface="Courier New" panose="02070309020205020404" pitchFamily="49" charset="0"/>
                <a:cs typeface="Courier New" panose="02070309020205020404" pitchFamily="49" charset="0"/>
              </a:rPr>
              <a:t>prod_cons_ser.o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prod_cons_ser.c</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gcc</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fopenmp</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prod_cons_ser.o</a:t>
            </a:r>
            <a:r>
              <a:rPr lang="en-US" sz="2000" dirty="0">
                <a:latin typeface="Courier New" panose="02070309020205020404" pitchFamily="49" charset="0"/>
                <a:cs typeface="Courier New" panose="02070309020205020404" pitchFamily="49" charset="0"/>
              </a:rPr>
              <a:t> -o </a:t>
            </a:r>
            <a:r>
              <a:rPr lang="en-US" sz="2000" dirty="0" err="1">
                <a:latin typeface="Courier New" panose="02070309020205020404" pitchFamily="49" charset="0"/>
                <a:cs typeface="Courier New" panose="02070309020205020404" pitchFamily="49" charset="0"/>
              </a:rPr>
              <a:t>prod_cons_ser</a:t>
            </a:r>
            <a:endParaRPr lang="en-US" sz="2000"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Run</a:t>
            </a:r>
            <a:r>
              <a:rPr lang="en-US" sz="2400" dirty="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dgx</a:t>
            </a:r>
            <a:r>
              <a:rPr lang="en-US" sz="1800" dirty="0">
                <a:latin typeface="Courier New" panose="02070309020205020404" pitchFamily="49" charset="0"/>
                <a:cs typeface="Courier New" panose="02070309020205020404" pitchFamily="49" charset="0"/>
              </a:rPr>
              <a:t>:~/compe160$ ./</a:t>
            </a:r>
            <a:r>
              <a:rPr lang="en-US" sz="1800" dirty="0" err="1">
                <a:latin typeface="Courier New" panose="02070309020205020404" pitchFamily="49" charset="0"/>
                <a:cs typeface="Courier New" panose="02070309020205020404" pitchFamily="49" charset="0"/>
              </a:rPr>
              <a:t>prod_cons_ser</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with 1 threads and 11.961019 seconds, The sum is 499999320.086800</a:t>
            </a:r>
          </a:p>
          <a:p>
            <a:r>
              <a:rPr lang="en-US" dirty="0">
                <a:cs typeface="Courier New" panose="02070309020205020404" pitchFamily="49" charset="0"/>
              </a:rPr>
              <a:t>Goal: make thread 0 fill array A:  </a:t>
            </a:r>
            <a:r>
              <a:rPr lang="en-US" dirty="0" err="1">
                <a:latin typeface="Courier New" panose="02070309020205020404" pitchFamily="49" charset="0"/>
                <a:cs typeface="Courier New" panose="02070309020205020404" pitchFamily="49" charset="0"/>
              </a:rPr>
              <a:t>fill_rand</a:t>
            </a:r>
            <a:r>
              <a:rPr lang="en-US" dirty="0">
                <a:latin typeface="Courier New" panose="02070309020205020404" pitchFamily="49" charset="0"/>
                <a:cs typeface="Courier New" panose="02070309020205020404" pitchFamily="49" charset="0"/>
              </a:rPr>
              <a:t>(N, A);</a:t>
            </a:r>
          </a:p>
          <a:p>
            <a:pPr marL="0" indent="0">
              <a:buNone/>
            </a:pPr>
            <a:r>
              <a:rPr lang="en-US" dirty="0">
                <a:cs typeface="Courier New" panose="02070309020205020404" pitchFamily="49" charset="0"/>
              </a:rPr>
              <a:t>	  make thread 1 sum array A: </a:t>
            </a:r>
            <a:r>
              <a:rPr lang="pt-BR" dirty="0">
                <a:cs typeface="Courier New" panose="02070309020205020404" pitchFamily="49" charset="0"/>
              </a:rPr>
              <a:t> </a:t>
            </a:r>
            <a:r>
              <a:rPr lang="pt-BR" dirty="0">
                <a:latin typeface="Courier New" panose="02070309020205020404" pitchFamily="49" charset="0"/>
                <a:cs typeface="Courier New" panose="02070309020205020404" pitchFamily="49" charset="0"/>
              </a:rPr>
              <a:t>sum = Sum_array(N, A);</a:t>
            </a:r>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p:txBody>
      </p:sp>
    </p:spTree>
    <p:extLst>
      <p:ext uri="{BB962C8B-B14F-4D97-AF65-F5344CB8AC3E}">
        <p14:creationId xmlns:p14="http://schemas.microsoft.com/office/powerpoint/2010/main" val="3812336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7985-7F36-4144-B482-EBC65F46D33B}"/>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14F760F9-0D37-48AA-AED8-55201B9769B7}"/>
              </a:ext>
            </a:extLst>
          </p:cNvPr>
          <p:cNvSpPr>
            <a:spLocks noGrp="1"/>
          </p:cNvSpPr>
          <p:nvPr>
            <p:ph idx="1"/>
          </p:nvPr>
        </p:nvSpPr>
        <p:spPr>
          <a:xfrm>
            <a:off x="838200" y="1825625"/>
            <a:ext cx="10515600" cy="608817"/>
          </a:xfrm>
        </p:spPr>
        <p:txBody>
          <a:bodyPr/>
          <a:lstStyle/>
          <a:p>
            <a:r>
              <a:rPr lang="en-US" dirty="0"/>
              <a:t>Encapsulate both function calls in a </a:t>
            </a:r>
            <a:r>
              <a:rPr lang="en-US" dirty="0">
                <a:latin typeface="Courier New" panose="02070309020205020404" pitchFamily="49" charset="0"/>
                <a:cs typeface="Courier New" panose="02070309020205020404" pitchFamily="49" charset="0"/>
              </a:rPr>
              <a:t>parallel</a:t>
            </a:r>
            <a:r>
              <a:rPr lang="en-US" dirty="0"/>
              <a:t> construct</a:t>
            </a:r>
          </a:p>
        </p:txBody>
      </p:sp>
      <p:sp>
        <p:nvSpPr>
          <p:cNvPr id="4" name="TextBox 3">
            <a:extLst>
              <a:ext uri="{FF2B5EF4-FFF2-40B4-BE49-F238E27FC236}">
                <a16:creationId xmlns:a16="http://schemas.microsoft.com/office/drawing/2014/main" id="{AA5E81E1-14C4-400E-8C9E-2CF74C9B6D80}"/>
              </a:ext>
            </a:extLst>
          </p:cNvPr>
          <p:cNvSpPr txBox="1"/>
          <p:nvPr/>
        </p:nvSpPr>
        <p:spPr>
          <a:xfrm>
            <a:off x="838200" y="2505695"/>
            <a:ext cx="10515600" cy="4247317"/>
          </a:xfrm>
          <a:prstGeom prst="rect">
            <a:avLst/>
          </a:prstGeom>
          <a:noFill/>
        </p:spPr>
        <p:txBody>
          <a:bodyPr wrap="square" rtlCol="0">
            <a:spAutoFit/>
          </a:bodyPr>
          <a:lstStyle/>
          <a:p>
            <a:pPr marL="0" indent="0">
              <a:buNone/>
            </a:pPr>
            <a:r>
              <a:rPr lang="en-US" b="1" dirty="0">
                <a:latin typeface="Courier New" panose="02070309020205020404" pitchFamily="49" charset="0"/>
                <a:cs typeface="Courier New" panose="02070309020205020404" pitchFamily="49" charset="0"/>
              </a:rPr>
              <a:t>int main()</a:t>
            </a:r>
          </a:p>
          <a:p>
            <a:pPr marL="0" indent="0">
              <a:buNone/>
            </a:pP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double *A, sum, runtime;</a:t>
            </a:r>
          </a:p>
          <a:p>
            <a:pPr marL="0" indent="0">
              <a:buNone/>
            </a:pPr>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numthreads</a:t>
            </a:r>
            <a:r>
              <a:rPr lang="en-US" b="1" dirty="0">
                <a:latin typeface="Courier New" panose="02070309020205020404" pitchFamily="49" charset="0"/>
                <a:cs typeface="Courier New" panose="02070309020205020404" pitchFamily="49" charset="0"/>
              </a:rPr>
              <a:t> = 1;</a:t>
            </a:r>
          </a:p>
          <a:p>
            <a:pPr marL="0" indent="0">
              <a:buNone/>
            </a:pPr>
            <a:r>
              <a:rPr lang="en-US" b="1" dirty="0">
                <a:latin typeface="Courier New" panose="02070309020205020404" pitchFamily="49" charset="0"/>
                <a:cs typeface="Courier New" panose="02070309020205020404" pitchFamily="49" charset="0"/>
              </a:rPr>
              <a:t>  A = (double *)malloc(N*</a:t>
            </a:r>
            <a:r>
              <a:rPr lang="en-US" b="1" dirty="0" err="1">
                <a:latin typeface="Courier New" panose="02070309020205020404" pitchFamily="49" charset="0"/>
                <a:cs typeface="Courier New" panose="02070309020205020404" pitchFamily="49" charset="0"/>
              </a:rPr>
              <a:t>sizeof</a:t>
            </a:r>
            <a:r>
              <a:rPr lang="en-US" b="1" dirty="0">
                <a:latin typeface="Courier New" panose="02070309020205020404" pitchFamily="49" charset="0"/>
                <a:cs typeface="Courier New" panose="02070309020205020404" pitchFamily="49" charset="0"/>
              </a:rPr>
              <a:t>(double));</a:t>
            </a:r>
          </a:p>
          <a:p>
            <a:pPr marL="0" indent="0">
              <a:buNone/>
            </a:pPr>
            <a:r>
              <a:rPr lang="en-US" b="1" dirty="0">
                <a:highlight>
                  <a:srgbClr val="FFFF00"/>
                </a:highlight>
                <a:latin typeface="Courier New" panose="02070309020205020404" pitchFamily="49" charset="0"/>
                <a:cs typeface="Courier New" panose="02070309020205020404" pitchFamily="49" charset="0"/>
              </a:rPr>
              <a:t>  #pragma </a:t>
            </a:r>
            <a:r>
              <a:rPr lang="en-US" b="1" dirty="0" err="1">
                <a:highlight>
                  <a:srgbClr val="FFFF00"/>
                </a:highlight>
                <a:latin typeface="Courier New" panose="02070309020205020404" pitchFamily="49" charset="0"/>
                <a:cs typeface="Courier New" panose="02070309020205020404" pitchFamily="49" charset="0"/>
              </a:rPr>
              <a:t>omp</a:t>
            </a:r>
            <a:r>
              <a:rPr lang="en-US" b="1" dirty="0">
                <a:highlight>
                  <a:srgbClr val="FFFF00"/>
                </a:highlight>
                <a:latin typeface="Courier New" panose="02070309020205020404" pitchFamily="49" charset="0"/>
                <a:cs typeface="Courier New" panose="02070309020205020404" pitchFamily="49" charset="0"/>
              </a:rPr>
              <a:t> parallel</a:t>
            </a:r>
          </a:p>
          <a:p>
            <a:pPr marL="0" indent="0">
              <a:buNone/>
            </a:pPr>
            <a:r>
              <a:rPr lang="en-US" b="1" dirty="0">
                <a:highlight>
                  <a:srgbClr val="FFFF00"/>
                </a:highlight>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runtime = </a:t>
            </a:r>
            <a:r>
              <a:rPr lang="en-US" b="1" dirty="0" err="1">
                <a:latin typeface="Courier New" panose="02070309020205020404" pitchFamily="49" charset="0"/>
                <a:cs typeface="Courier New" panose="02070309020205020404" pitchFamily="49" charset="0"/>
              </a:rPr>
              <a:t>omp_get_wtime</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fill_rand</a:t>
            </a:r>
            <a:r>
              <a:rPr lang="en-US" b="1" dirty="0">
                <a:latin typeface="Courier New" panose="02070309020205020404" pitchFamily="49" charset="0"/>
                <a:cs typeface="Courier New" panose="02070309020205020404" pitchFamily="49" charset="0"/>
              </a:rPr>
              <a:t>(N, A);</a:t>
            </a:r>
          </a:p>
          <a:p>
            <a:pPr marL="0" indent="0">
              <a:buNone/>
            </a:pPr>
            <a:r>
              <a:rPr lang="en-US" b="1" dirty="0">
                <a:latin typeface="Courier New" panose="02070309020205020404" pitchFamily="49" charset="0"/>
                <a:cs typeface="Courier New" panose="02070309020205020404" pitchFamily="49" charset="0"/>
              </a:rPr>
              <a:t>    sum = </a:t>
            </a:r>
            <a:r>
              <a:rPr lang="en-US" b="1" dirty="0" err="1">
                <a:latin typeface="Courier New" panose="02070309020205020404" pitchFamily="49" charset="0"/>
                <a:cs typeface="Courier New" panose="02070309020205020404" pitchFamily="49" charset="0"/>
              </a:rPr>
              <a:t>Sum_array</a:t>
            </a:r>
            <a:r>
              <a:rPr lang="en-US" b="1" dirty="0">
                <a:latin typeface="Courier New" panose="02070309020205020404" pitchFamily="49" charset="0"/>
                <a:cs typeface="Courier New" panose="02070309020205020404" pitchFamily="49" charset="0"/>
              </a:rPr>
              <a:t>(N, A);</a:t>
            </a:r>
          </a:p>
          <a:p>
            <a:pPr marL="0" indent="0">
              <a:buNone/>
            </a:pPr>
            <a:r>
              <a:rPr lang="en-US" b="1" dirty="0">
                <a:latin typeface="Courier New" panose="02070309020205020404" pitchFamily="49" charset="0"/>
                <a:cs typeface="Courier New" panose="02070309020205020404" pitchFamily="49" charset="0"/>
              </a:rPr>
              <a:t>    runtime = </a:t>
            </a:r>
            <a:r>
              <a:rPr lang="en-US" b="1" dirty="0" err="1">
                <a:latin typeface="Courier New" panose="02070309020205020404" pitchFamily="49" charset="0"/>
                <a:cs typeface="Courier New" panose="02070309020205020404" pitchFamily="49" charset="0"/>
              </a:rPr>
              <a:t>omp_get_wtime</a:t>
            </a:r>
            <a:r>
              <a:rPr lang="en-US" b="1" dirty="0">
                <a:latin typeface="Courier New" panose="02070309020205020404" pitchFamily="49" charset="0"/>
                <a:cs typeface="Courier New" panose="02070309020205020404" pitchFamily="49" charset="0"/>
              </a:rPr>
              <a:t>() - runtime;</a:t>
            </a:r>
          </a:p>
          <a:p>
            <a:pPr marL="0" indent="0">
              <a:buNone/>
            </a:pPr>
            <a:r>
              <a:rPr lang="en-US" b="1" dirty="0">
                <a:highlight>
                  <a:srgbClr val="FFFF00"/>
                </a:highlight>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 with %d threads and %</a:t>
            </a:r>
            <a:r>
              <a:rPr lang="en-US" b="1" dirty="0" err="1">
                <a:latin typeface="Courier New" panose="02070309020205020404" pitchFamily="49" charset="0"/>
                <a:cs typeface="Courier New" panose="02070309020205020404" pitchFamily="49" charset="0"/>
              </a:rPr>
              <a:t>lf</a:t>
            </a:r>
            <a:r>
              <a:rPr lang="en-US" b="1" dirty="0">
                <a:latin typeface="Courier New" panose="02070309020205020404" pitchFamily="49" charset="0"/>
                <a:cs typeface="Courier New" panose="02070309020205020404" pitchFamily="49" charset="0"/>
              </a:rPr>
              <a:t> seconds, The sum is %</a:t>
            </a:r>
            <a:r>
              <a:rPr lang="en-US" b="1" dirty="0" err="1">
                <a:latin typeface="Courier New" panose="02070309020205020404" pitchFamily="49" charset="0"/>
                <a:cs typeface="Courier New" panose="02070309020205020404" pitchFamily="49" charset="0"/>
              </a:rPr>
              <a:t>lf</a:t>
            </a:r>
            <a:r>
              <a:rPr lang="en-US" b="1" dirty="0">
                <a:latin typeface="Courier New" panose="02070309020205020404" pitchFamily="49" charset="0"/>
                <a:cs typeface="Courier New" panose="02070309020205020404" pitchFamily="49" charset="0"/>
              </a:rPr>
              <a:t> \n",</a:t>
            </a:r>
            <a:r>
              <a:rPr lang="en-US" b="1" dirty="0" err="1">
                <a:latin typeface="Courier New" panose="02070309020205020404" pitchFamily="49" charset="0"/>
                <a:cs typeface="Courier New" panose="02070309020205020404" pitchFamily="49" charset="0"/>
              </a:rPr>
              <a:t>numthreads,runtime,sum</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AB8C06AA-351D-465A-ADAF-823005E29C69}"/>
              </a:ext>
            </a:extLst>
          </p:cNvPr>
          <p:cNvSpPr/>
          <p:nvPr/>
        </p:nvSpPr>
        <p:spPr>
          <a:xfrm>
            <a:off x="7297757" y="3884164"/>
            <a:ext cx="3863539" cy="629451"/>
          </a:xfrm>
          <a:prstGeom prst="wedgeRectCallout">
            <a:avLst>
              <a:gd name="adj1" fmla="val -69022"/>
              <a:gd name="adj2" fmla="val -65721"/>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Allocate storage for </a:t>
            </a:r>
            <a:r>
              <a:rPr lang="en-US" sz="2400" i="1" dirty="0">
                <a:solidFill>
                  <a:schemeClr val="tx1"/>
                </a:solidFill>
              </a:rPr>
              <a:t>A</a:t>
            </a:r>
            <a:r>
              <a:rPr lang="en-US" sz="2400" dirty="0">
                <a:solidFill>
                  <a:schemeClr val="tx1"/>
                </a:solidFill>
              </a:rPr>
              <a:t> serially</a:t>
            </a:r>
          </a:p>
        </p:txBody>
      </p:sp>
    </p:spTree>
    <p:extLst>
      <p:ext uri="{BB962C8B-B14F-4D97-AF65-F5344CB8AC3E}">
        <p14:creationId xmlns:p14="http://schemas.microsoft.com/office/powerpoint/2010/main" val="378087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3EC5-B3A6-4F4D-9FD7-9075EF37CFEE}"/>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72BD576E-DBF0-4D6F-9F92-7DD4C3E8D576}"/>
              </a:ext>
            </a:extLst>
          </p:cNvPr>
          <p:cNvSpPr>
            <a:spLocks noGrp="1"/>
          </p:cNvSpPr>
          <p:nvPr>
            <p:ph idx="1"/>
          </p:nvPr>
        </p:nvSpPr>
        <p:spPr>
          <a:xfrm>
            <a:off x="838200" y="1825625"/>
            <a:ext cx="10515600" cy="965076"/>
          </a:xfrm>
        </p:spPr>
        <p:txBody>
          <a:bodyPr/>
          <a:lstStyle/>
          <a:p>
            <a:r>
              <a:rPr lang="en-US" dirty="0"/>
              <a:t>First, thread 0 (a.k.a. the </a:t>
            </a:r>
            <a:r>
              <a:rPr lang="en-US" i="1" dirty="0"/>
              <a:t>master</a:t>
            </a:r>
            <a:r>
              <a:rPr lang="en-US" dirty="0"/>
              <a:t> thread) ensures only two threads are instantiated, as this model only works with two threads</a:t>
            </a:r>
          </a:p>
        </p:txBody>
      </p:sp>
      <p:sp>
        <p:nvSpPr>
          <p:cNvPr id="4" name="TextBox 3">
            <a:extLst>
              <a:ext uri="{FF2B5EF4-FFF2-40B4-BE49-F238E27FC236}">
                <a16:creationId xmlns:a16="http://schemas.microsoft.com/office/drawing/2014/main" id="{2302AE16-D69F-47D6-81D6-0C30C77FD446}"/>
              </a:ext>
            </a:extLst>
          </p:cNvPr>
          <p:cNvSpPr txBox="1"/>
          <p:nvPr/>
        </p:nvSpPr>
        <p:spPr>
          <a:xfrm>
            <a:off x="838200" y="2814455"/>
            <a:ext cx="10515600" cy="3139321"/>
          </a:xfrm>
          <a:prstGeom prst="rect">
            <a:avLst/>
          </a:prstGeom>
          <a:noFill/>
        </p:spPr>
        <p:txBody>
          <a:bodyPr wrap="square" rtlCol="0">
            <a:spAutoFit/>
          </a:bodyPr>
          <a:lstStyle/>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master</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numthreads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omp_get_num_threads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numthreads</a:t>
            </a:r>
            <a:r>
              <a:rPr lang="en-US" dirty="0">
                <a:latin typeface="Courier New" panose="02070309020205020404" pitchFamily="49" charset="0"/>
                <a:cs typeface="Courier New" panose="02070309020205020404" pitchFamily="49" charset="0"/>
              </a:rPr>
              <a:t> != 2)</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("error: </a:t>
            </a:r>
            <a:r>
              <a:rPr lang="en-US" dirty="0" err="1">
                <a:latin typeface="Courier New" panose="02070309020205020404" pitchFamily="49" charset="0"/>
                <a:cs typeface="Courier New" panose="02070309020205020404" pitchFamily="49" charset="0"/>
              </a:rPr>
              <a:t>incorect</a:t>
            </a:r>
            <a:r>
              <a:rPr lang="en-US" dirty="0">
                <a:latin typeface="Courier New" panose="02070309020205020404" pitchFamily="49" charset="0"/>
                <a:cs typeface="Courier New" panose="02070309020205020404" pitchFamily="49" charset="0"/>
              </a:rPr>
              <a:t> number of threads, %d \n",</a:t>
            </a:r>
            <a:r>
              <a:rPr lang="en-US" dirty="0" err="1">
                <a:latin typeface="Courier New" panose="02070309020205020404" pitchFamily="49" charset="0"/>
                <a:cs typeface="Courier New" panose="02070309020205020404" pitchFamily="49" charset="0"/>
              </a:rPr>
              <a:t>numthreads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exit(-1);</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runtime = </a:t>
            </a:r>
            <a:r>
              <a:rPr lang="en-US" dirty="0" err="1">
                <a:latin typeface="Courier New" panose="02070309020205020404" pitchFamily="49" charset="0"/>
                <a:cs typeface="Courier New" panose="02070309020205020404" pitchFamily="49" charset="0"/>
              </a:rPr>
              <a:t>omp_get_wtime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barrier</a:t>
            </a:r>
          </a:p>
        </p:txBody>
      </p:sp>
      <p:sp>
        <p:nvSpPr>
          <p:cNvPr id="5" name="Speech Bubble: Rectangle 4">
            <a:extLst>
              <a:ext uri="{FF2B5EF4-FFF2-40B4-BE49-F238E27FC236}">
                <a16:creationId xmlns:a16="http://schemas.microsoft.com/office/drawing/2014/main" id="{E165A150-5E58-4FE5-9456-8BBEA79B3BD6}"/>
              </a:ext>
            </a:extLst>
          </p:cNvPr>
          <p:cNvSpPr/>
          <p:nvPr/>
        </p:nvSpPr>
        <p:spPr>
          <a:xfrm>
            <a:off x="7490261" y="2799549"/>
            <a:ext cx="3863539" cy="629451"/>
          </a:xfrm>
          <a:prstGeom prst="wedgeRectCallout">
            <a:avLst>
              <a:gd name="adj1" fmla="val -145864"/>
              <a:gd name="adj2" fmla="val -11009"/>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Restrict execution by only the master thread</a:t>
            </a:r>
            <a:endParaRPr lang="en-US" sz="2400" dirty="0">
              <a:solidFill>
                <a:schemeClr val="tx1"/>
              </a:solidFill>
            </a:endParaRPr>
          </a:p>
        </p:txBody>
      </p:sp>
      <p:sp>
        <p:nvSpPr>
          <p:cNvPr id="8" name="Speech Bubble: Rectangle 7">
            <a:extLst>
              <a:ext uri="{FF2B5EF4-FFF2-40B4-BE49-F238E27FC236}">
                <a16:creationId xmlns:a16="http://schemas.microsoft.com/office/drawing/2014/main" id="{95F321CC-85A6-47FF-9A95-7E0F5C7F5A4A}"/>
              </a:ext>
            </a:extLst>
          </p:cNvPr>
          <p:cNvSpPr/>
          <p:nvPr/>
        </p:nvSpPr>
        <p:spPr>
          <a:xfrm>
            <a:off x="7642661" y="4756997"/>
            <a:ext cx="3863539" cy="629451"/>
          </a:xfrm>
          <a:prstGeom prst="wedgeRectCallout">
            <a:avLst>
              <a:gd name="adj1" fmla="val -116357"/>
              <a:gd name="adj2" fmla="val 19177"/>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Master thread starts timer</a:t>
            </a:r>
            <a:endParaRPr lang="en-US" sz="2400" dirty="0">
              <a:solidFill>
                <a:schemeClr val="tx1"/>
              </a:solidFill>
            </a:endParaRPr>
          </a:p>
        </p:txBody>
      </p:sp>
      <p:sp>
        <p:nvSpPr>
          <p:cNvPr id="9" name="Speech Bubble: Rectangle 8">
            <a:extLst>
              <a:ext uri="{FF2B5EF4-FFF2-40B4-BE49-F238E27FC236}">
                <a16:creationId xmlns:a16="http://schemas.microsoft.com/office/drawing/2014/main" id="{28A00118-68C0-4508-B5DF-9A1316A34440}"/>
              </a:ext>
            </a:extLst>
          </p:cNvPr>
          <p:cNvSpPr/>
          <p:nvPr/>
        </p:nvSpPr>
        <p:spPr>
          <a:xfrm>
            <a:off x="7676310" y="5990050"/>
            <a:ext cx="3863539" cy="629451"/>
          </a:xfrm>
          <a:prstGeom prst="wedgeRectCallout">
            <a:avLst>
              <a:gd name="adj1" fmla="val -145250"/>
              <a:gd name="adj2" fmla="val -86474"/>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cs typeface="Courier New" panose="02070309020205020404" pitchFamily="49" charset="0"/>
              </a:rPr>
              <a:t>Barrier</a:t>
            </a:r>
            <a:r>
              <a:rPr lang="en-US" sz="2400" dirty="0">
                <a:solidFill>
                  <a:schemeClr val="tx1"/>
                </a:solidFill>
                <a:cs typeface="Courier New" panose="02070309020205020404" pitchFamily="49" charset="0"/>
              </a:rPr>
              <a:t>: each thread waits until all threads arrive here.</a:t>
            </a:r>
          </a:p>
        </p:txBody>
      </p:sp>
    </p:spTree>
    <p:extLst>
      <p:ext uri="{BB962C8B-B14F-4D97-AF65-F5344CB8AC3E}">
        <p14:creationId xmlns:p14="http://schemas.microsoft.com/office/powerpoint/2010/main" val="2116062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49B-388B-428A-9036-EF63CC048EC6}"/>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3D14DCC5-837E-4727-BFE4-C8C224103949}"/>
              </a:ext>
            </a:extLst>
          </p:cNvPr>
          <p:cNvSpPr>
            <a:spLocks noGrp="1"/>
          </p:cNvSpPr>
          <p:nvPr>
            <p:ph idx="1"/>
          </p:nvPr>
        </p:nvSpPr>
        <p:spPr>
          <a:xfrm>
            <a:off x="838200" y="1825625"/>
            <a:ext cx="10515600" cy="1511341"/>
          </a:xfrm>
        </p:spPr>
        <p:txBody>
          <a:bodyPr/>
          <a:lstStyle/>
          <a:p>
            <a:r>
              <a:rPr lang="en-US" dirty="0"/>
              <a:t>Assign each function call in the </a:t>
            </a:r>
            <a:r>
              <a:rPr lang="en-US" dirty="0">
                <a:latin typeface="Courier New" panose="02070309020205020404" pitchFamily="49" charset="0"/>
                <a:cs typeface="Courier New" panose="02070309020205020404" pitchFamily="49" charset="0"/>
              </a:rPr>
              <a:t>parallel</a:t>
            </a:r>
            <a:r>
              <a:rPr lang="en-US" dirty="0"/>
              <a:t> construct to a separate thread</a:t>
            </a:r>
          </a:p>
          <a:p>
            <a:r>
              <a:rPr lang="en-US" dirty="0"/>
              <a:t>Encapsulate each thread’s work in a </a:t>
            </a:r>
            <a:r>
              <a:rPr lang="en-US" dirty="0">
                <a:latin typeface="Courier New" panose="02070309020205020404" pitchFamily="49" charset="0"/>
                <a:cs typeface="Courier New" panose="02070309020205020404" pitchFamily="49" charset="0"/>
              </a:rPr>
              <a:t>section</a:t>
            </a:r>
            <a:r>
              <a:rPr lang="en-US" dirty="0"/>
              <a:t> block</a:t>
            </a:r>
          </a:p>
        </p:txBody>
      </p:sp>
      <p:sp>
        <p:nvSpPr>
          <p:cNvPr id="4" name="TextBox 3">
            <a:extLst>
              <a:ext uri="{FF2B5EF4-FFF2-40B4-BE49-F238E27FC236}">
                <a16:creationId xmlns:a16="http://schemas.microsoft.com/office/drawing/2014/main" id="{BD3C26B5-033D-4A80-9CCD-D61283888F70}"/>
              </a:ext>
            </a:extLst>
          </p:cNvPr>
          <p:cNvSpPr txBox="1"/>
          <p:nvPr/>
        </p:nvSpPr>
        <p:spPr>
          <a:xfrm>
            <a:off x="838200" y="3203368"/>
            <a:ext cx="10515600" cy="2585323"/>
          </a:xfrm>
          <a:prstGeom prst="rect">
            <a:avLst/>
          </a:prstGeom>
          <a:noFill/>
        </p:spPr>
        <p:txBody>
          <a:bodyPr wrap="square" rtlCol="0">
            <a:spAutoFit/>
          </a:bodyPr>
          <a:lstStyle/>
          <a:p>
            <a:r>
              <a:rPr lang="en-US" dirty="0">
                <a:highlight>
                  <a:srgbClr val="FFFF00"/>
                </a:highlight>
                <a:latin typeface="Courier New" panose="02070309020205020404" pitchFamily="49" charset="0"/>
                <a:cs typeface="Courier New" panose="02070309020205020404" pitchFamily="49" charset="0"/>
              </a:rPr>
              <a:t>#pragma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sections</a:t>
            </a:r>
          </a:p>
          <a:p>
            <a:r>
              <a:rPr lang="en-US" dirty="0">
                <a:latin typeface="Courier New" panose="02070309020205020404" pitchFamily="49" charset="0"/>
                <a:cs typeface="Courier New" panose="02070309020205020404" pitchFamily="49" charset="0"/>
              </a:rPr>
              <a:t>{</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section</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fill_rand</a:t>
            </a:r>
            <a:r>
              <a:rPr lang="en-US" dirty="0">
                <a:latin typeface="Courier New" panose="02070309020205020404" pitchFamily="49" charset="0"/>
                <a:cs typeface="Courier New" panose="02070309020205020404" pitchFamily="49" charset="0"/>
              </a:rPr>
              <a:t>(N, A);</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flush</a:t>
            </a:r>
          </a:p>
          <a:p>
            <a:r>
              <a:rPr lang="en-US" dirty="0">
                <a:latin typeface="Courier New" panose="02070309020205020404" pitchFamily="49" charset="0"/>
                <a:cs typeface="Courier New" panose="02070309020205020404" pitchFamily="49" charset="0"/>
              </a:rPr>
              <a:t>      flag = 1;</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flush (flag)</a:t>
            </a:r>
          </a:p>
          <a:p>
            <a:r>
              <a:rPr lang="en-US" dirty="0">
                <a:latin typeface="Courier New" panose="02070309020205020404" pitchFamily="49" charset="0"/>
                <a:cs typeface="Courier New" panose="02070309020205020404" pitchFamily="49" charset="0"/>
              </a:rPr>
              <a:t>  }</a:t>
            </a:r>
          </a:p>
        </p:txBody>
      </p:sp>
      <p:sp>
        <p:nvSpPr>
          <p:cNvPr id="5" name="Speech Bubble: Rectangle 4">
            <a:extLst>
              <a:ext uri="{FF2B5EF4-FFF2-40B4-BE49-F238E27FC236}">
                <a16:creationId xmlns:a16="http://schemas.microsoft.com/office/drawing/2014/main" id="{58F27B6C-2B8C-4A59-BCDA-0559D68ABD91}"/>
              </a:ext>
            </a:extLst>
          </p:cNvPr>
          <p:cNvSpPr/>
          <p:nvPr/>
        </p:nvSpPr>
        <p:spPr>
          <a:xfrm>
            <a:off x="7490261" y="3336966"/>
            <a:ext cx="3863539" cy="629451"/>
          </a:xfrm>
          <a:prstGeom prst="wedgeRectCallout">
            <a:avLst>
              <a:gd name="adj1" fmla="val -148016"/>
              <a:gd name="adj2" fmla="val -3553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cs typeface="Courier New" panose="02070309020205020404" pitchFamily="49" charset="0"/>
              </a:rPr>
              <a:t> Give a different structured block to each thread</a:t>
            </a:r>
          </a:p>
        </p:txBody>
      </p:sp>
      <p:sp>
        <p:nvSpPr>
          <p:cNvPr id="6" name="Speech Bubble: Rectangle 5">
            <a:extLst>
              <a:ext uri="{FF2B5EF4-FFF2-40B4-BE49-F238E27FC236}">
                <a16:creationId xmlns:a16="http://schemas.microsoft.com/office/drawing/2014/main" id="{59C7381A-071B-49BD-9489-F929C34F78B9}"/>
              </a:ext>
            </a:extLst>
          </p:cNvPr>
          <p:cNvSpPr/>
          <p:nvPr/>
        </p:nvSpPr>
        <p:spPr>
          <a:xfrm>
            <a:off x="7488284" y="4035631"/>
            <a:ext cx="3863539" cy="393865"/>
          </a:xfrm>
          <a:prstGeom prst="wedgeRectCallout">
            <a:avLst>
              <a:gd name="adj1" fmla="val -143405"/>
              <a:gd name="adj2" fmla="val -65686"/>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cs typeface="Courier New" panose="02070309020205020404" pitchFamily="49" charset="0"/>
              </a:rPr>
              <a:t> Thread 0 fills array ("produces A")</a:t>
            </a:r>
          </a:p>
        </p:txBody>
      </p:sp>
      <p:sp>
        <p:nvSpPr>
          <p:cNvPr id="7" name="Speech Bubble: Rectangle 6">
            <a:extLst>
              <a:ext uri="{FF2B5EF4-FFF2-40B4-BE49-F238E27FC236}">
                <a16:creationId xmlns:a16="http://schemas.microsoft.com/office/drawing/2014/main" id="{0915A04E-63D8-4EED-812D-47B83CF62CDD}"/>
              </a:ext>
            </a:extLst>
          </p:cNvPr>
          <p:cNvSpPr/>
          <p:nvPr/>
        </p:nvSpPr>
        <p:spPr>
          <a:xfrm>
            <a:off x="7521933" y="4805548"/>
            <a:ext cx="3863539" cy="983143"/>
          </a:xfrm>
          <a:prstGeom prst="wedgeRectCallout">
            <a:avLst>
              <a:gd name="adj1" fmla="val -144018"/>
              <a:gd name="adj2" fmla="val -52994"/>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cs typeface="Courier New" panose="02070309020205020404" pitchFamily="49" charset="0"/>
              </a:rPr>
              <a:t> Flush </a:t>
            </a:r>
            <a:r>
              <a:rPr lang="en-US" sz="2000" i="1" dirty="0">
                <a:solidFill>
                  <a:schemeClr val="tx1"/>
                </a:solidFill>
                <a:cs typeface="Courier New" panose="02070309020205020404" pitchFamily="49" charset="0"/>
              </a:rPr>
              <a:t>A</a:t>
            </a:r>
            <a:r>
              <a:rPr lang="en-US" sz="2000" dirty="0">
                <a:solidFill>
                  <a:schemeClr val="tx1"/>
                </a:solidFill>
                <a:cs typeface="Courier New" panose="02070309020205020404" pitchFamily="49" charset="0"/>
              </a:rPr>
              <a:t> then flush </a:t>
            </a:r>
            <a:r>
              <a:rPr lang="en-US" sz="2000" i="1" dirty="0">
                <a:solidFill>
                  <a:schemeClr val="tx1"/>
                </a:solidFill>
                <a:cs typeface="Courier New" panose="02070309020205020404" pitchFamily="49" charset="0"/>
              </a:rPr>
              <a:t>flag</a:t>
            </a:r>
            <a:r>
              <a:rPr lang="en-US" sz="2000" dirty="0">
                <a:solidFill>
                  <a:schemeClr val="tx1"/>
                </a:solidFill>
                <a:cs typeface="Courier New" panose="02070309020205020404" pitchFamily="49" charset="0"/>
              </a:rPr>
              <a:t> to signal </a:t>
            </a:r>
            <a:r>
              <a:rPr lang="en-US" sz="2000" i="1" dirty="0">
                <a:solidFill>
                  <a:schemeClr val="tx1"/>
                </a:solidFill>
                <a:cs typeface="Courier New" panose="02070309020205020404" pitchFamily="49" charset="0"/>
              </a:rPr>
              <a:t>A</a:t>
            </a:r>
            <a:r>
              <a:rPr lang="en-US" sz="2000" dirty="0">
                <a:solidFill>
                  <a:schemeClr val="tx1"/>
                </a:solidFill>
                <a:cs typeface="Courier New" panose="02070309020205020404" pitchFamily="49" charset="0"/>
              </a:rPr>
              <a:t> is ready to be summed (“consumed”)</a:t>
            </a:r>
          </a:p>
        </p:txBody>
      </p:sp>
    </p:spTree>
    <p:extLst>
      <p:ext uri="{BB962C8B-B14F-4D97-AF65-F5344CB8AC3E}">
        <p14:creationId xmlns:p14="http://schemas.microsoft.com/office/powerpoint/2010/main" val="2608387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C328-D448-4E43-A749-419D188E95A2}"/>
              </a:ext>
            </a:extLst>
          </p:cNvPr>
          <p:cNvSpPr>
            <a:spLocks noGrp="1"/>
          </p:cNvSpPr>
          <p:nvPr>
            <p:ph type="title"/>
          </p:nvPr>
        </p:nvSpPr>
        <p:spPr/>
        <p:txBody>
          <a:bodyPr/>
          <a:lstStyle/>
          <a:p>
            <a:r>
              <a:rPr lang="en-US" dirty="0"/>
              <a:t>OpenMP </a:t>
            </a:r>
            <a:r>
              <a:rPr lang="en-US" i="1" dirty="0"/>
              <a:t>flush</a:t>
            </a:r>
            <a:endParaRPr lang="en-US" dirty="0"/>
          </a:p>
        </p:txBody>
      </p:sp>
      <p:sp>
        <p:nvSpPr>
          <p:cNvPr id="3" name="Content Placeholder 2">
            <a:extLst>
              <a:ext uri="{FF2B5EF4-FFF2-40B4-BE49-F238E27FC236}">
                <a16:creationId xmlns:a16="http://schemas.microsoft.com/office/drawing/2014/main" id="{FFE3C1EC-5A21-418B-996F-5F1909FAB6F9}"/>
              </a:ext>
            </a:extLst>
          </p:cNvPr>
          <p:cNvSpPr>
            <a:spLocks noGrp="1"/>
          </p:cNvSpPr>
          <p:nvPr>
            <p:ph idx="1"/>
          </p:nvPr>
        </p:nvSpPr>
        <p:spPr/>
        <p:txBody>
          <a:bodyPr>
            <a:normAutofit lnSpcReduction="10000"/>
          </a:bodyPr>
          <a:lstStyle/>
          <a:p>
            <a:r>
              <a:rPr lang="en-US" dirty="0">
                <a:cs typeface="Courier New" panose="02070309020205020404" pitchFamily="49" charset="0"/>
              </a:rPr>
              <a:t>Syntax: </a:t>
            </a:r>
            <a:r>
              <a:rPr lang="en-US" sz="2000" dirty="0">
                <a:latin typeface="Courier New" panose="02070309020205020404" pitchFamily="49" charset="0"/>
                <a:cs typeface="Courier New" panose="02070309020205020404" pitchFamily="49" charset="0"/>
              </a:rPr>
              <a:t>#pragma </a:t>
            </a:r>
            <a:r>
              <a:rPr lang="en-US" sz="2000" dirty="0" err="1">
                <a:latin typeface="Courier New" panose="02070309020205020404" pitchFamily="49" charset="0"/>
                <a:cs typeface="Courier New" panose="02070309020205020404" pitchFamily="49" charset="0"/>
              </a:rPr>
              <a:t>omp</a:t>
            </a:r>
            <a:r>
              <a:rPr lang="en-US" sz="2000" dirty="0">
                <a:latin typeface="Courier New" panose="02070309020205020404" pitchFamily="49" charset="0"/>
                <a:cs typeface="Courier New" panose="02070309020205020404" pitchFamily="49" charset="0"/>
              </a:rPr>
              <a:t> flush [(list)]</a:t>
            </a:r>
          </a:p>
          <a:p>
            <a:r>
              <a:rPr lang="en-US" dirty="0">
                <a:cs typeface="Courier New" panose="02070309020205020404" pitchFamily="49" charset="0"/>
              </a:rPr>
              <a:t>Flush makes a thread’s temporary view of memory consistent with global memory </a:t>
            </a:r>
          </a:p>
          <a:p>
            <a:r>
              <a:rPr lang="en-US" dirty="0">
                <a:cs typeface="Courier New" panose="02070309020205020404" pitchFamily="49" charset="0"/>
              </a:rPr>
              <a:t>If </a:t>
            </a:r>
            <a:r>
              <a:rPr lang="en-US" dirty="0">
                <a:latin typeface="Courier New" panose="02070309020205020404" pitchFamily="49" charset="0"/>
                <a:cs typeface="Courier New" panose="02070309020205020404" pitchFamily="49" charset="0"/>
              </a:rPr>
              <a:t>list</a:t>
            </a:r>
            <a:r>
              <a:rPr lang="en-US" dirty="0">
                <a:cs typeface="Courier New" panose="02070309020205020404" pitchFamily="49" charset="0"/>
              </a:rPr>
              <a:t> is empty, all thread visible variables are made consistent</a:t>
            </a:r>
          </a:p>
          <a:p>
            <a:r>
              <a:rPr lang="en-US" i="1" dirty="0">
                <a:cs typeface="Courier New" panose="02070309020205020404" pitchFamily="49" charset="0"/>
              </a:rPr>
              <a:t>Consistency</a:t>
            </a:r>
            <a:r>
              <a:rPr lang="en-US" dirty="0">
                <a:cs typeface="Courier New" panose="02070309020205020404" pitchFamily="49" charset="0"/>
              </a:rPr>
              <a:t>: (1) operations in the </a:t>
            </a:r>
            <a:r>
              <a:rPr lang="en-US" dirty="0">
                <a:latin typeface="Courier New" panose="02070309020205020404" pitchFamily="49" charset="0"/>
                <a:cs typeface="Courier New" panose="02070309020205020404" pitchFamily="49" charset="0"/>
              </a:rPr>
              <a:t>section</a:t>
            </a:r>
            <a:r>
              <a:rPr lang="en-US" dirty="0">
                <a:cs typeface="Courier New" panose="02070309020205020404" pitchFamily="49" charset="0"/>
              </a:rPr>
              <a:t> before the </a:t>
            </a:r>
            <a:r>
              <a:rPr lang="en-US" dirty="0">
                <a:latin typeface="Courier New" panose="02070309020205020404" pitchFamily="49" charset="0"/>
                <a:cs typeface="Courier New" panose="02070309020205020404" pitchFamily="49" charset="0"/>
              </a:rPr>
              <a:t>flush</a:t>
            </a:r>
            <a:r>
              <a:rPr lang="en-US" dirty="0">
                <a:cs typeface="Courier New" panose="02070309020205020404" pitchFamily="49" charset="0"/>
              </a:rPr>
              <a:t> statement that read and/or write to all thread visible variables must complete, and (2) operations in the </a:t>
            </a:r>
            <a:r>
              <a:rPr lang="en-US" dirty="0">
                <a:latin typeface="Courier New" panose="02070309020205020404" pitchFamily="49" charset="0"/>
                <a:cs typeface="Courier New" panose="02070309020205020404" pitchFamily="49" charset="0"/>
              </a:rPr>
              <a:t>section</a:t>
            </a:r>
            <a:r>
              <a:rPr lang="en-US" dirty="0">
                <a:cs typeface="Courier New" panose="02070309020205020404" pitchFamily="49" charset="0"/>
              </a:rPr>
              <a:t> after the </a:t>
            </a:r>
            <a:r>
              <a:rPr lang="en-US" dirty="0">
                <a:latin typeface="Courier New" panose="02070309020205020404" pitchFamily="49" charset="0"/>
                <a:cs typeface="Courier New" panose="02070309020205020404" pitchFamily="49" charset="0"/>
              </a:rPr>
              <a:t>flush</a:t>
            </a:r>
            <a:r>
              <a:rPr lang="en-US" dirty="0">
                <a:cs typeface="Courier New" panose="02070309020205020404" pitchFamily="49" charset="0"/>
              </a:rPr>
              <a:t> statement that read and/or write to all thread visible variables will not be invoked until the </a:t>
            </a:r>
            <a:r>
              <a:rPr lang="en-US" dirty="0">
                <a:latin typeface="Courier New" panose="02070309020205020404" pitchFamily="49" charset="0"/>
                <a:cs typeface="Courier New" panose="02070309020205020404" pitchFamily="49" charset="0"/>
              </a:rPr>
              <a:t>flush</a:t>
            </a:r>
            <a:r>
              <a:rPr lang="en-US" dirty="0">
                <a:cs typeface="Courier New" panose="02070309020205020404" pitchFamily="49" charset="0"/>
              </a:rPr>
              <a:t> operation completes</a:t>
            </a:r>
          </a:p>
          <a:p>
            <a:r>
              <a:rPr lang="en-US" dirty="0">
                <a:cs typeface="Courier New" panose="02070309020205020404" pitchFamily="49" charset="0"/>
              </a:rPr>
              <a:t>If </a:t>
            </a:r>
            <a:r>
              <a:rPr lang="en-US" dirty="0">
                <a:latin typeface="Courier New" panose="02070309020205020404" pitchFamily="49" charset="0"/>
                <a:cs typeface="Courier New" panose="02070309020205020404" pitchFamily="49" charset="0"/>
              </a:rPr>
              <a:t>list</a:t>
            </a:r>
            <a:r>
              <a:rPr lang="en-US" dirty="0">
                <a:cs typeface="Courier New" panose="02070309020205020404" pitchFamily="49" charset="0"/>
              </a:rPr>
              <a:t> is specified, consistency</a:t>
            </a:r>
            <a:r>
              <a:rPr lang="en-US" i="1" dirty="0">
                <a:cs typeface="Courier New" panose="02070309020205020404" pitchFamily="49" charset="0"/>
              </a:rPr>
              <a:t> </a:t>
            </a:r>
            <a:r>
              <a:rPr lang="en-US" dirty="0">
                <a:cs typeface="Courier New" panose="02070309020205020404" pitchFamily="49" charset="0"/>
              </a:rPr>
              <a:t>applies to variables explicitly listed</a:t>
            </a:r>
          </a:p>
          <a:p>
            <a:endParaRPr lang="en-US" dirty="0">
              <a:cs typeface="Courier New" panose="02070309020205020404" pitchFamily="49" charset="0"/>
            </a:endParaRPr>
          </a:p>
        </p:txBody>
      </p:sp>
    </p:spTree>
    <p:extLst>
      <p:ext uri="{BB962C8B-B14F-4D97-AF65-F5344CB8AC3E}">
        <p14:creationId xmlns:p14="http://schemas.microsoft.com/office/powerpoint/2010/main" val="278006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rusher node architecture diagram">
            <a:extLst>
              <a:ext uri="{FF2B5EF4-FFF2-40B4-BE49-F238E27FC236}">
                <a16:creationId xmlns:a16="http://schemas.microsoft.com/office/drawing/2014/main" id="{61AF0F9B-9611-4C20-AE06-F7DDA2752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2301"/>
            <a:ext cx="10078720" cy="5669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a:xfrm>
            <a:off x="838200" y="365125"/>
            <a:ext cx="7766538" cy="1325563"/>
          </a:xfrm>
        </p:spPr>
        <p:txBody>
          <a:bodyPr>
            <a:normAutofit/>
          </a:bodyPr>
          <a:lstStyle/>
          <a:p>
            <a:r>
              <a:rPr lang="en-US" b="0" i="0" dirty="0">
                <a:solidFill>
                  <a:srgbClr val="404040"/>
                </a:solidFill>
                <a:effectLst/>
                <a:latin typeface="Lato" panose="020F0502020204030203" pitchFamily="34" charset="0"/>
              </a:rPr>
              <a:t>64-core AMD EPYC 7A53</a:t>
            </a:r>
            <a:endParaRPr lang="en-US" i="1"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ne">
            <a:extLst>
              <a:ext uri="{FF2B5EF4-FFF2-40B4-BE49-F238E27FC236}">
                <a16:creationId xmlns:a16="http://schemas.microsoft.com/office/drawing/2014/main" id="{E1302182-F71F-6790-4A8E-D1D1C9EC6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896" y="5909414"/>
            <a:ext cx="2103120" cy="9169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0A64B9-292E-4061-8AEA-6336A09F39E8}"/>
              </a:ext>
            </a:extLst>
          </p:cNvPr>
          <p:cNvSpPr txBox="1"/>
          <p:nvPr/>
        </p:nvSpPr>
        <p:spPr>
          <a:xfrm>
            <a:off x="10052894" y="1453653"/>
            <a:ext cx="2103121" cy="2677656"/>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404040"/>
                </a:solidFill>
                <a:effectLst/>
                <a:latin typeface="Lato" panose="020F0502020204030203" pitchFamily="34" charset="0"/>
              </a:rPr>
              <a:t>“Optimized 3rd Gen EPYC” CPU</a:t>
            </a:r>
          </a:p>
          <a:p>
            <a:pPr marL="285750" indent="-285750">
              <a:buFont typeface="Arial" panose="020B0604020202020204" pitchFamily="34" charset="0"/>
              <a:buChar char="•"/>
            </a:pPr>
            <a:r>
              <a:rPr lang="en-US" sz="2400" b="0" i="0" dirty="0">
                <a:solidFill>
                  <a:srgbClr val="404040"/>
                </a:solidFill>
                <a:effectLst/>
                <a:latin typeface="Lato" panose="020F0502020204030203" pitchFamily="34" charset="0"/>
              </a:rPr>
              <a:t>2 hardware threads per physical core</a:t>
            </a:r>
            <a:endParaRPr lang="en-US" sz="2400" dirty="0"/>
          </a:p>
        </p:txBody>
      </p:sp>
    </p:spTree>
    <p:extLst>
      <p:ext uri="{BB962C8B-B14F-4D97-AF65-F5344CB8AC3E}">
        <p14:creationId xmlns:p14="http://schemas.microsoft.com/office/powerpoint/2010/main" val="1480837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49B-388B-428A-9036-EF63CC048EC6}"/>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3" name="Content Placeholder 2">
            <a:extLst>
              <a:ext uri="{FF2B5EF4-FFF2-40B4-BE49-F238E27FC236}">
                <a16:creationId xmlns:a16="http://schemas.microsoft.com/office/drawing/2014/main" id="{3D14DCC5-837E-4727-BFE4-C8C224103949}"/>
              </a:ext>
            </a:extLst>
          </p:cNvPr>
          <p:cNvSpPr>
            <a:spLocks noGrp="1"/>
          </p:cNvSpPr>
          <p:nvPr>
            <p:ph idx="1"/>
          </p:nvPr>
        </p:nvSpPr>
        <p:spPr>
          <a:xfrm>
            <a:off x="838200" y="1825625"/>
            <a:ext cx="10515600" cy="1511341"/>
          </a:xfrm>
        </p:spPr>
        <p:txBody>
          <a:bodyPr/>
          <a:lstStyle/>
          <a:p>
            <a:r>
              <a:rPr lang="en-US" dirty="0"/>
              <a:t>Assign each function call in the </a:t>
            </a:r>
            <a:r>
              <a:rPr lang="en-US" dirty="0">
                <a:latin typeface="Courier New" panose="02070309020205020404" pitchFamily="49" charset="0"/>
                <a:cs typeface="Courier New" panose="02070309020205020404" pitchFamily="49" charset="0"/>
              </a:rPr>
              <a:t>parallel</a:t>
            </a:r>
            <a:r>
              <a:rPr lang="en-US" dirty="0"/>
              <a:t> construct to a separate thread</a:t>
            </a:r>
          </a:p>
          <a:p>
            <a:r>
              <a:rPr lang="en-US" dirty="0"/>
              <a:t>Encapsulate each thread’s work in a </a:t>
            </a:r>
            <a:r>
              <a:rPr lang="en-US" dirty="0">
                <a:latin typeface="Courier New" panose="02070309020205020404" pitchFamily="49" charset="0"/>
                <a:cs typeface="Courier New" panose="02070309020205020404" pitchFamily="49" charset="0"/>
              </a:rPr>
              <a:t>section</a:t>
            </a:r>
            <a:r>
              <a:rPr lang="en-US" dirty="0"/>
              <a:t> block</a:t>
            </a:r>
          </a:p>
        </p:txBody>
      </p:sp>
      <p:sp>
        <p:nvSpPr>
          <p:cNvPr id="4" name="TextBox 3">
            <a:extLst>
              <a:ext uri="{FF2B5EF4-FFF2-40B4-BE49-F238E27FC236}">
                <a16:creationId xmlns:a16="http://schemas.microsoft.com/office/drawing/2014/main" id="{BD3C26B5-033D-4A80-9CCD-D61283888F70}"/>
              </a:ext>
            </a:extLst>
          </p:cNvPr>
          <p:cNvSpPr txBox="1"/>
          <p:nvPr/>
        </p:nvSpPr>
        <p:spPr>
          <a:xfrm>
            <a:off x="838200" y="3203368"/>
            <a:ext cx="10515600" cy="369331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#pragma </a:t>
            </a:r>
            <a:r>
              <a:rPr lang="en-US" dirty="0" err="1">
                <a:latin typeface="Courier New" panose="02070309020205020404" pitchFamily="49" charset="0"/>
                <a:cs typeface="Courier New" panose="02070309020205020404" pitchFamily="49" charset="0"/>
              </a:rPr>
              <a:t>omp</a:t>
            </a:r>
            <a:r>
              <a:rPr lang="en-US" dirty="0">
                <a:latin typeface="Courier New" panose="02070309020205020404" pitchFamily="49" charset="0"/>
                <a:cs typeface="Courier New" panose="02070309020205020404" pitchFamily="49" charset="0"/>
              </a:rPr>
              <a:t> sections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#pragma </a:t>
            </a:r>
            <a:r>
              <a:rPr lang="en-US" dirty="0" err="1">
                <a:latin typeface="Courier New" panose="02070309020205020404" pitchFamily="49" charset="0"/>
                <a:cs typeface="Courier New" panose="02070309020205020404" pitchFamily="49" charset="0"/>
              </a:rPr>
              <a:t>omp</a:t>
            </a:r>
            <a:r>
              <a:rPr lang="en-US" dirty="0">
                <a:latin typeface="Courier New" panose="02070309020205020404" pitchFamily="49" charset="0"/>
                <a:cs typeface="Courier New" panose="02070309020205020404" pitchFamily="49" charset="0"/>
              </a:rPr>
              <a:t> section</a:t>
            </a:r>
          </a:p>
          <a:p>
            <a:r>
              <a:rPr lang="en-US" dirty="0">
                <a:latin typeface="Courier New" panose="02070309020205020404" pitchFamily="49" charset="0"/>
                <a:cs typeface="Courier New" panose="02070309020205020404" pitchFamily="49" charset="0"/>
              </a:rPr>
              <a:t>    {</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flush (flag)</a:t>
            </a:r>
          </a:p>
          <a:p>
            <a:r>
              <a:rPr lang="en-US" dirty="0">
                <a:latin typeface="Courier New" panose="02070309020205020404" pitchFamily="49" charset="0"/>
                <a:cs typeface="Courier New" panose="02070309020205020404" pitchFamily="49" charset="0"/>
              </a:rPr>
              <a:t>       while (flag != 1){</a:t>
            </a: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flush (flag)</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highlight>
                  <a:srgbClr val="FFFF00"/>
                </a:highlight>
                <a:latin typeface="Courier New" panose="02070309020205020404" pitchFamily="49" charset="0"/>
                <a:cs typeface="Courier New" panose="02070309020205020404" pitchFamily="49" charset="0"/>
              </a:rPr>
              <a:t>       #pragma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flush</a:t>
            </a:r>
          </a:p>
          <a:p>
            <a:r>
              <a:rPr lang="en-US" dirty="0">
                <a:latin typeface="Courier New" panose="02070309020205020404" pitchFamily="49" charset="0"/>
                <a:cs typeface="Courier New" panose="02070309020205020404" pitchFamily="49" charset="0"/>
              </a:rPr>
              <a:t>       sum = </a:t>
            </a:r>
            <a:r>
              <a:rPr lang="en-US" dirty="0" err="1">
                <a:latin typeface="Courier New" panose="02070309020205020404" pitchFamily="49" charset="0"/>
                <a:cs typeface="Courier New" panose="02070309020205020404" pitchFamily="49" charset="0"/>
              </a:rPr>
              <a:t>Sum_array</a:t>
            </a:r>
            <a:r>
              <a:rPr lang="en-US" dirty="0">
                <a:latin typeface="Courier New" panose="02070309020205020404" pitchFamily="49" charset="0"/>
                <a:cs typeface="Courier New" panose="02070309020205020404" pitchFamily="49" charset="0"/>
              </a:rPr>
              <a:t>(N, A);</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5" name="Speech Bubble: Rectangle 4">
            <a:extLst>
              <a:ext uri="{FF2B5EF4-FFF2-40B4-BE49-F238E27FC236}">
                <a16:creationId xmlns:a16="http://schemas.microsoft.com/office/drawing/2014/main" id="{58F27B6C-2B8C-4A59-BCDA-0559D68ABD91}"/>
              </a:ext>
            </a:extLst>
          </p:cNvPr>
          <p:cNvSpPr/>
          <p:nvPr/>
        </p:nvSpPr>
        <p:spPr>
          <a:xfrm>
            <a:off x="7490261" y="4090494"/>
            <a:ext cx="3863539" cy="1075332"/>
          </a:xfrm>
          <a:prstGeom prst="wedgeRectCallout">
            <a:avLst>
              <a:gd name="adj1" fmla="val -108058"/>
              <a:gd name="adj2" fmla="val -11792"/>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“Primed” flush before entering test loop to make semaphore consistent</a:t>
            </a:r>
          </a:p>
        </p:txBody>
      </p:sp>
      <p:sp>
        <p:nvSpPr>
          <p:cNvPr id="6" name="Speech Bubble: Rectangle 5">
            <a:extLst>
              <a:ext uri="{FF2B5EF4-FFF2-40B4-BE49-F238E27FC236}">
                <a16:creationId xmlns:a16="http://schemas.microsoft.com/office/drawing/2014/main" id="{06B01134-0EFC-458E-88B4-B55F46757FB8}"/>
              </a:ext>
            </a:extLst>
          </p:cNvPr>
          <p:cNvSpPr/>
          <p:nvPr/>
        </p:nvSpPr>
        <p:spPr>
          <a:xfrm>
            <a:off x="7500159" y="5282542"/>
            <a:ext cx="3863539" cy="629451"/>
          </a:xfrm>
          <a:prstGeom prst="wedgeRectCallout">
            <a:avLst>
              <a:gd name="adj1" fmla="val -97608"/>
              <a:gd name="adj2" fmla="val -82700"/>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Test semaphore to see if array is filled</a:t>
            </a:r>
          </a:p>
        </p:txBody>
      </p:sp>
      <p:sp>
        <p:nvSpPr>
          <p:cNvPr id="7" name="Speech Bubble: Rectangle 6">
            <a:extLst>
              <a:ext uri="{FF2B5EF4-FFF2-40B4-BE49-F238E27FC236}">
                <a16:creationId xmlns:a16="http://schemas.microsoft.com/office/drawing/2014/main" id="{BA55D2B2-C985-44B7-BBC6-F2E34883EC97}"/>
              </a:ext>
            </a:extLst>
          </p:cNvPr>
          <p:cNvSpPr/>
          <p:nvPr/>
        </p:nvSpPr>
        <p:spPr>
          <a:xfrm>
            <a:off x="7500156" y="3185995"/>
            <a:ext cx="3863539" cy="787783"/>
          </a:xfrm>
          <a:prstGeom prst="wedgeRectCallout">
            <a:avLst>
              <a:gd name="adj1" fmla="val -146479"/>
              <a:gd name="adj2" fmla="val -25883"/>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Thread 1 sums array ("consumes A")</a:t>
            </a:r>
          </a:p>
        </p:txBody>
      </p:sp>
      <p:sp>
        <p:nvSpPr>
          <p:cNvPr id="8" name="Speech Bubble: Rectangle 7">
            <a:extLst>
              <a:ext uri="{FF2B5EF4-FFF2-40B4-BE49-F238E27FC236}">
                <a16:creationId xmlns:a16="http://schemas.microsoft.com/office/drawing/2014/main" id="{78AA0E1B-1A13-4C45-B79F-4438D0F86D6F}"/>
              </a:ext>
            </a:extLst>
          </p:cNvPr>
          <p:cNvSpPr/>
          <p:nvPr/>
        </p:nvSpPr>
        <p:spPr>
          <a:xfrm>
            <a:off x="7521931" y="6004961"/>
            <a:ext cx="3863539" cy="629451"/>
          </a:xfrm>
          <a:prstGeom prst="wedgeRectCallout">
            <a:avLst>
              <a:gd name="adj1" fmla="val -130496"/>
              <a:gd name="adj2" fmla="val -75153"/>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Courier New" panose="02070309020205020404" pitchFamily="49" charset="0"/>
              </a:rPr>
              <a:t>Make </a:t>
            </a:r>
            <a:r>
              <a:rPr lang="en-US" sz="2400" i="1" dirty="0">
                <a:solidFill>
                  <a:schemeClr val="tx1"/>
                </a:solidFill>
                <a:cs typeface="Courier New" panose="02070309020205020404" pitchFamily="49" charset="0"/>
              </a:rPr>
              <a:t>A</a:t>
            </a:r>
            <a:r>
              <a:rPr lang="en-US" sz="2400" dirty="0">
                <a:solidFill>
                  <a:schemeClr val="tx1"/>
                </a:solidFill>
                <a:cs typeface="Courier New" panose="02070309020205020404" pitchFamily="49" charset="0"/>
              </a:rPr>
              <a:t> consistent before summing</a:t>
            </a:r>
          </a:p>
        </p:txBody>
      </p:sp>
    </p:spTree>
    <p:extLst>
      <p:ext uri="{BB962C8B-B14F-4D97-AF65-F5344CB8AC3E}">
        <p14:creationId xmlns:p14="http://schemas.microsoft.com/office/powerpoint/2010/main" val="2106944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OpenMP Distributed Computation: The </a:t>
            </a:r>
            <a:r>
              <a:rPr lang="en-US" i="1" dirty="0"/>
              <a:t>Producer-Consumer</a:t>
            </a:r>
            <a:r>
              <a:rPr lang="en-US" dirty="0"/>
              <a:t> Model</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p:txBody>
          <a:bodyPr/>
          <a:lstStyle/>
          <a:p>
            <a:r>
              <a:rPr lang="en-US" dirty="0"/>
              <a:t>Lab exercise 3: implement a parallel producer-consumer workflow in template serial code</a:t>
            </a:r>
            <a:endParaRPr lang="en-US" i="1" dirty="0"/>
          </a:p>
          <a:p>
            <a:r>
              <a:rPr lang="en-US" dirty="0"/>
              <a:t>Template code starting point: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/local/compe160/</a:t>
            </a:r>
            <a:r>
              <a:rPr lang="en-US" sz="2000" dirty="0" err="1">
                <a:latin typeface="Courier New" panose="02070309020205020404" pitchFamily="49" charset="0"/>
                <a:cs typeface="Courier New" panose="02070309020205020404" pitchFamily="49" charset="0"/>
              </a:rPr>
              <a:t>prod_cons_ser.c</a:t>
            </a:r>
            <a:endParaRPr lang="en-US" sz="24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46575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eech Bubble: Rectangle 6">
            <a:extLst>
              <a:ext uri="{FF2B5EF4-FFF2-40B4-BE49-F238E27FC236}">
                <a16:creationId xmlns:a16="http://schemas.microsoft.com/office/drawing/2014/main" id="{E34ECAE7-4374-4DB7-934C-0465B677BE5B}"/>
              </a:ext>
            </a:extLst>
          </p:cNvPr>
          <p:cNvSpPr/>
          <p:nvPr/>
        </p:nvSpPr>
        <p:spPr>
          <a:xfrm>
            <a:off x="5365668" y="5156848"/>
            <a:ext cx="5505149" cy="787783"/>
          </a:xfrm>
          <a:prstGeom prst="wedgeRectCallout">
            <a:avLst>
              <a:gd name="adj1" fmla="val 48880"/>
              <a:gd name="adj2" fmla="val -270088"/>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cs typeface="Courier New" panose="02070309020205020404" pitchFamily="49" charset="0"/>
            </a:endParaRPr>
          </a:p>
        </p:txBody>
      </p:sp>
      <p:sp>
        <p:nvSpPr>
          <p:cNvPr id="2" name="Title 1">
            <a:extLst>
              <a:ext uri="{FF2B5EF4-FFF2-40B4-BE49-F238E27FC236}">
                <a16:creationId xmlns:a16="http://schemas.microsoft.com/office/drawing/2014/main" id="{08EAE47B-39A2-4444-8E9C-1752D600F832}"/>
              </a:ext>
            </a:extLst>
          </p:cNvPr>
          <p:cNvSpPr>
            <a:spLocks noGrp="1"/>
          </p:cNvSpPr>
          <p:nvPr>
            <p:ph type="title"/>
          </p:nvPr>
        </p:nvSpPr>
        <p:spPr/>
        <p:txBody>
          <a:bodyPr/>
          <a:lstStyle/>
          <a:p>
            <a:r>
              <a:rPr lang="en-US" dirty="0"/>
              <a:t>Parallel Matrix Multiplication</a:t>
            </a:r>
          </a:p>
        </p:txBody>
      </p:sp>
      <p:sp>
        <p:nvSpPr>
          <p:cNvPr id="3" name="Content Placeholder 2">
            <a:extLst>
              <a:ext uri="{FF2B5EF4-FFF2-40B4-BE49-F238E27FC236}">
                <a16:creationId xmlns:a16="http://schemas.microsoft.com/office/drawing/2014/main" id="{E6DED4B2-AF47-4703-9711-8F20F664E228}"/>
              </a:ext>
            </a:extLst>
          </p:cNvPr>
          <p:cNvSpPr>
            <a:spLocks noGrp="1"/>
          </p:cNvSpPr>
          <p:nvPr>
            <p:ph idx="1"/>
          </p:nvPr>
        </p:nvSpPr>
        <p:spPr>
          <a:xfrm>
            <a:off x="838200" y="1690688"/>
            <a:ext cx="4527468" cy="5167312"/>
          </a:xfrm>
        </p:spPr>
        <p:txBody>
          <a:bodyPr>
            <a:normAutofit fontScale="92500" lnSpcReduction="20000"/>
          </a:bodyPr>
          <a:lstStyle/>
          <a:p>
            <a:r>
              <a:rPr lang="en-US" dirty="0"/>
              <a:t>Recall</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Computing each </a:t>
            </a:r>
            <a:r>
              <a:rPr lang="en-US" i="1" dirty="0" err="1"/>
              <a:t>nxm</a:t>
            </a:r>
            <a:r>
              <a:rPr lang="en-US" dirty="0"/>
              <a:t> dot products </a:t>
            </a:r>
            <a:r>
              <a:rPr lang="en-US" sz="2800" i="1" dirty="0" err="1">
                <a:solidFill>
                  <a:schemeClr val="tx1"/>
                </a:solidFill>
                <a:cs typeface="Courier New" panose="02070309020205020404" pitchFamily="49" charset="0"/>
              </a:rPr>
              <a:t>C</a:t>
            </a:r>
            <a:r>
              <a:rPr lang="en-US" sz="2800" i="1" baseline="-25000" dirty="0" err="1">
                <a:solidFill>
                  <a:schemeClr val="tx1"/>
                </a:solidFill>
                <a:cs typeface="Courier New" panose="02070309020205020404" pitchFamily="49" charset="0"/>
              </a:rPr>
              <a:t>i,j</a:t>
            </a:r>
            <a:r>
              <a:rPr lang="en-US" sz="2800" i="1" baseline="-25000" dirty="0">
                <a:solidFill>
                  <a:schemeClr val="tx1"/>
                </a:solidFill>
                <a:cs typeface="Courier New" panose="02070309020205020404" pitchFamily="49" charset="0"/>
              </a:rPr>
              <a:t> </a:t>
            </a:r>
            <a:r>
              <a:rPr lang="en-US" sz="2800" dirty="0">
                <a:solidFill>
                  <a:schemeClr val="tx1"/>
                </a:solidFill>
                <a:cs typeface="Courier New" panose="02070309020205020404" pitchFamily="49" charset="0"/>
              </a:rPr>
              <a:t>is trivially parallelizable</a:t>
            </a:r>
            <a:r>
              <a:rPr lang="en-US" dirty="0">
                <a:cs typeface="Courier New" panose="02070309020205020404" pitchFamily="49" charset="0"/>
              </a:rPr>
              <a:t>;</a:t>
            </a:r>
            <a:r>
              <a:rPr lang="en-US" sz="2800" dirty="0">
                <a:solidFill>
                  <a:schemeClr val="tx1"/>
                </a:solidFill>
                <a:cs typeface="Courier New" panose="02070309020205020404" pitchFamily="49" charset="0"/>
              </a:rPr>
              <a:t> however,</a:t>
            </a:r>
          </a:p>
          <a:p>
            <a:r>
              <a:rPr lang="en-US" dirty="0"/>
              <a:t>each thread needs its own loop control variables (i.e., loop indices)</a:t>
            </a:r>
          </a:p>
        </p:txBody>
      </p:sp>
      <p:graphicFrame>
        <p:nvGraphicFramePr>
          <p:cNvPr id="4" name="Object 3">
            <a:extLst>
              <a:ext uri="{FF2B5EF4-FFF2-40B4-BE49-F238E27FC236}">
                <a16:creationId xmlns:a16="http://schemas.microsoft.com/office/drawing/2014/main" id="{37C23D30-66A2-4C51-BC96-2DA884D071A3}"/>
              </a:ext>
            </a:extLst>
          </p:cNvPr>
          <p:cNvGraphicFramePr>
            <a:graphicFrameLocks noChangeAspect="1"/>
          </p:cNvGraphicFramePr>
          <p:nvPr>
            <p:extLst>
              <p:ext uri="{D42A27DB-BD31-4B8C-83A1-F6EECF244321}">
                <p14:modId xmlns:p14="http://schemas.microsoft.com/office/powerpoint/2010/main" val="761131075"/>
              </p:ext>
            </p:extLst>
          </p:nvPr>
        </p:nvGraphicFramePr>
        <p:xfrm>
          <a:off x="145528" y="1916283"/>
          <a:ext cx="11900943" cy="3017520"/>
        </p:xfrm>
        <a:graphic>
          <a:graphicData uri="http://schemas.openxmlformats.org/presentationml/2006/ole">
            <mc:AlternateContent xmlns:mc="http://schemas.openxmlformats.org/markup-compatibility/2006">
              <mc:Choice xmlns:v="urn:schemas-microsoft-com:vml" Requires="v">
                <p:oleObj spid="_x0000_s9234" name="Equation" r:id="rId3" imgW="6464160" imgH="1638000" progId="Equation.DSMT4">
                  <p:embed/>
                </p:oleObj>
              </mc:Choice>
              <mc:Fallback>
                <p:oleObj name="Equation" r:id="rId3" imgW="6464160" imgH="1638000" progId="Equation.DSMT4">
                  <p:embed/>
                  <p:pic>
                    <p:nvPicPr>
                      <p:cNvPr id="4" name="Object 3">
                        <a:extLst>
                          <a:ext uri="{FF2B5EF4-FFF2-40B4-BE49-F238E27FC236}">
                            <a16:creationId xmlns:a16="http://schemas.microsoft.com/office/drawing/2014/main" id="{37C23D30-66A2-4C51-BC96-2DA884D071A3}"/>
                          </a:ext>
                        </a:extLst>
                      </p:cNvPr>
                      <p:cNvPicPr/>
                      <p:nvPr/>
                    </p:nvPicPr>
                    <p:blipFill>
                      <a:blip r:embed="rId4"/>
                      <a:stretch>
                        <a:fillRect/>
                      </a:stretch>
                    </p:blipFill>
                    <p:spPr>
                      <a:xfrm>
                        <a:off x="145528" y="1916283"/>
                        <a:ext cx="11900943" cy="301752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B4B12161-DADB-45E6-A67F-70541FE05B54}"/>
              </a:ext>
            </a:extLst>
          </p:cNvPr>
          <p:cNvGraphicFramePr>
            <a:graphicFrameLocks noChangeAspect="1"/>
          </p:cNvGraphicFramePr>
          <p:nvPr>
            <p:extLst>
              <p:ext uri="{D42A27DB-BD31-4B8C-83A1-F6EECF244321}">
                <p14:modId xmlns:p14="http://schemas.microsoft.com/office/powerpoint/2010/main" val="3366191475"/>
              </p:ext>
            </p:extLst>
          </p:nvPr>
        </p:nvGraphicFramePr>
        <p:xfrm>
          <a:off x="5434024" y="5141800"/>
          <a:ext cx="5421855" cy="731520"/>
        </p:xfrm>
        <a:graphic>
          <a:graphicData uri="http://schemas.openxmlformats.org/presentationml/2006/ole">
            <mc:AlternateContent xmlns:mc="http://schemas.openxmlformats.org/markup-compatibility/2006">
              <mc:Choice xmlns:v="urn:schemas-microsoft-com:vml" Requires="v">
                <p:oleObj spid="_x0000_s9235" name="Equation" r:id="rId5" imgW="3200400" imgH="431640" progId="Equation.DSMT4">
                  <p:embed/>
                </p:oleObj>
              </mc:Choice>
              <mc:Fallback>
                <p:oleObj name="Equation" r:id="rId5" imgW="3200400" imgH="431640" progId="Equation.DSMT4">
                  <p:embed/>
                  <p:pic>
                    <p:nvPicPr>
                      <p:cNvPr id="6" name="Object 5">
                        <a:extLst>
                          <a:ext uri="{FF2B5EF4-FFF2-40B4-BE49-F238E27FC236}">
                            <a16:creationId xmlns:a16="http://schemas.microsoft.com/office/drawing/2014/main" id="{B4B12161-DADB-45E6-A67F-70541FE05B54}"/>
                          </a:ext>
                        </a:extLst>
                      </p:cNvPr>
                      <p:cNvPicPr/>
                      <p:nvPr/>
                    </p:nvPicPr>
                    <p:blipFill>
                      <a:blip r:embed="rId6"/>
                      <a:stretch>
                        <a:fillRect/>
                      </a:stretch>
                    </p:blipFill>
                    <p:spPr>
                      <a:xfrm>
                        <a:off x="5434024" y="5141800"/>
                        <a:ext cx="5421855" cy="731520"/>
                      </a:xfrm>
                      <a:prstGeom prst="rect">
                        <a:avLst/>
                      </a:prstGeom>
                    </p:spPr>
                  </p:pic>
                </p:oleObj>
              </mc:Fallback>
            </mc:AlternateContent>
          </a:graphicData>
        </a:graphic>
      </p:graphicFrame>
      <p:pic>
        <p:nvPicPr>
          <p:cNvPr id="8" name="Picture 2" descr="OpenMP Logo">
            <a:extLst>
              <a:ext uri="{FF2B5EF4-FFF2-40B4-BE49-F238E27FC236}">
                <a16:creationId xmlns:a16="http://schemas.microsoft.com/office/drawing/2014/main" id="{B72192FA-793D-4183-A0D4-9B823B0B9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09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C328-D448-4E43-A749-419D188E95A2}"/>
              </a:ext>
            </a:extLst>
          </p:cNvPr>
          <p:cNvSpPr>
            <a:spLocks noGrp="1"/>
          </p:cNvSpPr>
          <p:nvPr>
            <p:ph type="title"/>
          </p:nvPr>
        </p:nvSpPr>
        <p:spPr/>
        <p:txBody>
          <a:bodyPr/>
          <a:lstStyle/>
          <a:p>
            <a:r>
              <a:rPr lang="en-US" dirty="0"/>
              <a:t>OpenMP </a:t>
            </a:r>
            <a:r>
              <a:rPr lang="en-US" i="1" dirty="0"/>
              <a:t>private</a:t>
            </a:r>
            <a:endParaRPr lang="en-US" dirty="0"/>
          </a:p>
        </p:txBody>
      </p:sp>
      <p:sp>
        <p:nvSpPr>
          <p:cNvPr id="3" name="Content Placeholder 2">
            <a:extLst>
              <a:ext uri="{FF2B5EF4-FFF2-40B4-BE49-F238E27FC236}">
                <a16:creationId xmlns:a16="http://schemas.microsoft.com/office/drawing/2014/main" id="{FFE3C1EC-5A21-418B-996F-5F1909FAB6F9}"/>
              </a:ext>
            </a:extLst>
          </p:cNvPr>
          <p:cNvSpPr>
            <a:spLocks noGrp="1"/>
          </p:cNvSpPr>
          <p:nvPr>
            <p:ph idx="1"/>
          </p:nvPr>
        </p:nvSpPr>
        <p:spPr>
          <a:xfrm>
            <a:off x="838200" y="1825625"/>
            <a:ext cx="10515600" cy="3185762"/>
          </a:xfrm>
        </p:spPr>
        <p:txBody>
          <a:bodyPr>
            <a:normAutofit/>
          </a:bodyPr>
          <a:lstStyle/>
          <a:p>
            <a:r>
              <a:rPr lang="en-US" dirty="0">
                <a:cs typeface="Courier New" panose="02070309020205020404" pitchFamily="49" charset="0"/>
              </a:rPr>
              <a:t>Syntax: </a:t>
            </a:r>
            <a:r>
              <a:rPr lang="en-US" sz="2000" dirty="0">
                <a:latin typeface="Courier New" panose="02070309020205020404" pitchFamily="49" charset="0"/>
                <a:cs typeface="Courier New" panose="02070309020205020404" pitchFamily="49" charset="0"/>
              </a:rPr>
              <a:t>#pragma </a:t>
            </a:r>
            <a:r>
              <a:rPr lang="en-US" sz="2000" dirty="0" err="1">
                <a:latin typeface="Courier New" panose="02070309020205020404" pitchFamily="49" charset="0"/>
                <a:cs typeface="Courier New" panose="02070309020205020404" pitchFamily="49" charset="0"/>
              </a:rPr>
              <a:t>omp</a:t>
            </a:r>
            <a:r>
              <a:rPr lang="en-US" sz="2000" dirty="0">
                <a:latin typeface="Courier New" panose="02070309020205020404" pitchFamily="49" charset="0"/>
                <a:cs typeface="Courier New" panose="02070309020205020404" pitchFamily="49" charset="0"/>
              </a:rPr>
              <a:t> private (list)</a:t>
            </a:r>
          </a:p>
          <a:p>
            <a:r>
              <a:rPr lang="en-US" dirty="0">
                <a:cs typeface="Courier New" panose="02070309020205020404" pitchFamily="49" charset="0"/>
              </a:rPr>
              <a:t>The private directive specifies that variables in </a:t>
            </a:r>
            <a:r>
              <a:rPr lang="en-US" i="1" dirty="0">
                <a:cs typeface="Courier New" panose="02070309020205020404" pitchFamily="49" charset="0"/>
              </a:rPr>
              <a:t>list</a:t>
            </a:r>
            <a:r>
              <a:rPr lang="en-US" dirty="0">
                <a:cs typeface="Courier New" panose="02070309020205020404" pitchFamily="49" charset="0"/>
              </a:rPr>
              <a:t> are replicated, with each thread having its own copy.</a:t>
            </a:r>
          </a:p>
          <a:p>
            <a:r>
              <a:rPr lang="en-US" dirty="0">
                <a:cs typeface="Courier New" panose="02070309020205020404" pitchFamily="49" charset="0"/>
              </a:rPr>
              <a:t>Caveat: value of local copy is not initialized in parallel block, so you need to initialize, especially for variables used for accumulation  (e.g., summation and production)</a:t>
            </a:r>
          </a:p>
        </p:txBody>
      </p:sp>
      <p:pic>
        <p:nvPicPr>
          <p:cNvPr id="4" name="Picture 2" descr="OpenMP Logo">
            <a:extLst>
              <a:ext uri="{FF2B5EF4-FFF2-40B4-BE49-F238E27FC236}">
                <a16:creationId xmlns:a16="http://schemas.microsoft.com/office/drawing/2014/main" id="{2A80590C-2052-4555-B9A5-742BEEDA4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85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27A0-589F-4FD4-8AEB-8851A2FEFC55}"/>
              </a:ext>
            </a:extLst>
          </p:cNvPr>
          <p:cNvSpPr>
            <a:spLocks noGrp="1"/>
          </p:cNvSpPr>
          <p:nvPr>
            <p:ph type="title"/>
          </p:nvPr>
        </p:nvSpPr>
        <p:spPr/>
        <p:txBody>
          <a:bodyPr/>
          <a:lstStyle/>
          <a:p>
            <a:r>
              <a:rPr lang="en-US" dirty="0"/>
              <a:t>Parallel Matrix Multiplication</a:t>
            </a:r>
          </a:p>
        </p:txBody>
      </p:sp>
      <p:sp>
        <p:nvSpPr>
          <p:cNvPr id="3" name="Content Placeholder 2">
            <a:extLst>
              <a:ext uri="{FF2B5EF4-FFF2-40B4-BE49-F238E27FC236}">
                <a16:creationId xmlns:a16="http://schemas.microsoft.com/office/drawing/2014/main" id="{D7D8E3E9-E061-47FB-9503-BD9447629D66}"/>
              </a:ext>
            </a:extLst>
          </p:cNvPr>
          <p:cNvSpPr>
            <a:spLocks noGrp="1"/>
          </p:cNvSpPr>
          <p:nvPr>
            <p:ph idx="1"/>
          </p:nvPr>
        </p:nvSpPr>
        <p:spPr/>
        <p:txBody>
          <a:bodyPr>
            <a:normAutofit fontScale="62500" lnSpcReduction="20000"/>
          </a:bodyPr>
          <a:lstStyle/>
          <a:p>
            <a:pPr marL="0" indent="0">
              <a:buNone/>
            </a:pPr>
            <a:r>
              <a:rPr lang="en-US" dirty="0">
                <a:highlight>
                  <a:srgbClr val="FFFF00"/>
                </a:highlight>
                <a:latin typeface="Courier New" panose="02070309020205020404" pitchFamily="49" charset="0"/>
                <a:cs typeface="Courier New" panose="02070309020205020404" pitchFamily="49" charset="0"/>
              </a:rPr>
              <a:t>#pragma </a:t>
            </a:r>
            <a:r>
              <a:rPr lang="en-US" dirty="0" err="1">
                <a:highlight>
                  <a:srgbClr val="FFFF00"/>
                </a:highlight>
                <a:latin typeface="Courier New" panose="02070309020205020404" pitchFamily="49" charset="0"/>
                <a:cs typeface="Courier New" panose="02070309020205020404" pitchFamily="49" charset="0"/>
              </a:rPr>
              <a:t>omp</a:t>
            </a:r>
            <a:r>
              <a:rPr lang="en-US" dirty="0">
                <a:highlight>
                  <a:srgbClr val="FFFF00"/>
                </a:highlight>
                <a:latin typeface="Courier New" panose="02070309020205020404" pitchFamily="49" charset="0"/>
                <a:cs typeface="Courier New" panose="02070309020205020404" pitchFamily="49" charset="0"/>
              </a:rPr>
              <a:t> parallel for private(</a:t>
            </a:r>
            <a:r>
              <a:rPr lang="en-US" dirty="0" err="1">
                <a:highlight>
                  <a:srgbClr val="FFFF00"/>
                </a:highlight>
                <a:latin typeface="Courier New" panose="02070309020205020404" pitchFamily="49" charset="0"/>
                <a:cs typeface="Courier New" panose="02070309020205020404" pitchFamily="49" charset="0"/>
              </a:rPr>
              <a:t>tmp</a:t>
            </a:r>
            <a:r>
              <a:rPr lang="en-US" dirty="0">
                <a:highlight>
                  <a:srgbClr val="FFFF00"/>
                </a:highlight>
                <a:latin typeface="Courier New" panose="02070309020205020404" pitchFamily="49" charset="0"/>
                <a:cs typeface="Courier New" panose="02070309020205020404" pitchFamily="49" charset="0"/>
              </a:rPr>
              <a:t>, </a:t>
            </a:r>
            <a:r>
              <a:rPr lang="en-US" dirty="0" err="1">
                <a:highlight>
                  <a:srgbClr val="FFFF00"/>
                </a:highlight>
                <a:latin typeface="Courier New" panose="02070309020205020404" pitchFamily="49" charset="0"/>
                <a:cs typeface="Courier New" panose="02070309020205020404" pitchFamily="49" charset="0"/>
              </a:rPr>
              <a:t>i</a:t>
            </a:r>
            <a:r>
              <a:rPr lang="en-US" dirty="0">
                <a:highlight>
                  <a:srgbClr val="FFFF00"/>
                </a:highlight>
                <a:latin typeface="Courier New" panose="02070309020205020404" pitchFamily="49" charset="0"/>
                <a:cs typeface="Courier New" panose="02070309020205020404" pitchFamily="49" charset="0"/>
              </a:rPr>
              <a:t>, j, k)</a:t>
            </a:r>
          </a:p>
          <a:p>
            <a:pPr marL="0" indent="0">
              <a:buNone/>
            </a:pPr>
            <a:r>
              <a:rPr lang="en-US" dirty="0">
                <a:latin typeface="Courier New" panose="02070309020205020404" pitchFamily="49" charset="0"/>
                <a:cs typeface="Courier New" panose="02070309020205020404" pitchFamily="49" charset="0"/>
              </a:rPr>
              <a:t>        for (</a:t>
            </a:r>
            <a:r>
              <a:rPr lang="en-US" dirty="0" err="1">
                <a:highlight>
                  <a:srgbClr val="FFFF00"/>
                </a:highlight>
                <a:latin typeface="Courier New" panose="02070309020205020404" pitchFamily="49" charset="0"/>
                <a:cs typeface="Courier New" panose="02070309020205020404" pitchFamily="49" charset="0"/>
              </a:rPr>
              <a:t>i</a:t>
            </a:r>
            <a:r>
              <a:rPr lang="en-US" dirty="0">
                <a:highlight>
                  <a:srgbClr val="FFFF00"/>
                </a:highlight>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Ndim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for (</a:t>
            </a:r>
            <a:r>
              <a:rPr lang="en-US" dirty="0">
                <a:highlight>
                  <a:srgbClr val="FFFF00"/>
                </a:highlight>
                <a:latin typeface="Courier New" panose="02070309020205020404" pitchFamily="49" charset="0"/>
                <a:cs typeface="Courier New" panose="02070309020205020404" pitchFamily="49" charset="0"/>
              </a:rPr>
              <a:t>j=0</a:t>
            </a:r>
            <a:r>
              <a:rPr lang="en-US" dirty="0">
                <a:latin typeface="Courier New" panose="02070309020205020404" pitchFamily="49" charset="0"/>
                <a:cs typeface="Courier New" panose="02070309020205020404" pitchFamily="49" charset="0"/>
              </a:rPr>
              <a:t>; j&lt;</a:t>
            </a:r>
            <a:r>
              <a:rPr lang="en-US" dirty="0" err="1">
                <a:latin typeface="Courier New" panose="02070309020205020404" pitchFamily="49" charset="0"/>
                <a:cs typeface="Courier New" panose="02070309020205020404" pitchFamily="49" charset="0"/>
              </a:rPr>
              <a:t>Mdim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highlight>
                  <a:srgbClr val="FFFF00"/>
                </a:highlight>
                <a:latin typeface="Courier New" panose="02070309020205020404" pitchFamily="49" charset="0"/>
                <a:cs typeface="Courier New" panose="02070309020205020404" pitchFamily="49" charset="0"/>
              </a:rPr>
              <a:t>tmp</a:t>
            </a:r>
            <a:r>
              <a:rPr lang="en-US" dirty="0">
                <a:highlight>
                  <a:srgbClr val="FFFF00"/>
                </a:highlight>
                <a:latin typeface="Courier New" panose="02070309020205020404" pitchFamily="49" charset="0"/>
                <a:cs typeface="Courier New" panose="02070309020205020404" pitchFamily="49" charset="0"/>
              </a:rPr>
              <a:t> = 0.0;</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for(</a:t>
            </a:r>
            <a:r>
              <a:rPr lang="en-US" dirty="0">
                <a:highlight>
                  <a:srgbClr val="FFFF00"/>
                </a:highlight>
                <a:latin typeface="Courier New" panose="02070309020205020404" pitchFamily="49" charset="0"/>
                <a:cs typeface="Courier New" panose="02070309020205020404" pitchFamily="49" charset="0"/>
              </a:rPr>
              <a:t>k=0</a:t>
            </a:r>
            <a:r>
              <a:rPr lang="en-US" dirty="0">
                <a:latin typeface="Courier New" panose="02070309020205020404" pitchFamily="49" charset="0"/>
                <a:cs typeface="Courier New" panose="02070309020205020404" pitchFamily="49" charset="0"/>
              </a:rPr>
              <a:t>;k&lt;</a:t>
            </a:r>
            <a:r>
              <a:rPr lang="en-US" dirty="0" err="1">
                <a:latin typeface="Courier New" panose="02070309020205020404" pitchFamily="49" charset="0"/>
                <a:cs typeface="Courier New" panose="02070309020205020404" pitchFamily="49" charset="0"/>
              </a:rPr>
              <a:t>Pdim;k</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 += *(A+(</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Ndim+k</a:t>
            </a:r>
            <a:r>
              <a:rPr lang="en-US" dirty="0">
                <a:latin typeface="Courier New" panose="02070309020205020404" pitchFamily="49" charset="0"/>
                <a:cs typeface="Courier New" panose="02070309020205020404" pitchFamily="49" charset="0"/>
              </a:rPr>
              <a:t>)) *  *(B+(k*</a:t>
            </a:r>
            <a:r>
              <a:rPr lang="en-US" dirty="0" err="1">
                <a:latin typeface="Courier New" panose="02070309020205020404" pitchFamily="49" charset="0"/>
                <a:cs typeface="Courier New" panose="02070309020205020404" pitchFamily="49" charset="0"/>
              </a:rPr>
              <a:t>Pdim+j</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*(C+(</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Ndim+j</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p:txBody>
      </p:sp>
      <p:sp>
        <p:nvSpPr>
          <p:cNvPr id="4" name="Speech Bubble: Rectangle 3">
            <a:extLst>
              <a:ext uri="{FF2B5EF4-FFF2-40B4-BE49-F238E27FC236}">
                <a16:creationId xmlns:a16="http://schemas.microsoft.com/office/drawing/2014/main" id="{1B416FD1-DBFA-4C93-A89C-B641764DAC6B}"/>
              </a:ext>
            </a:extLst>
          </p:cNvPr>
          <p:cNvSpPr/>
          <p:nvPr/>
        </p:nvSpPr>
        <p:spPr>
          <a:xfrm>
            <a:off x="7695210" y="2235518"/>
            <a:ext cx="3658590" cy="787783"/>
          </a:xfrm>
          <a:prstGeom prst="wedgeRectCallout">
            <a:avLst>
              <a:gd name="adj1" fmla="val -61480"/>
              <a:gd name="adj2" fmla="val -80151"/>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Each thread needs its own loop control variables</a:t>
            </a:r>
            <a:endParaRPr lang="en-US" sz="1600" dirty="0">
              <a:solidFill>
                <a:schemeClr val="tx1"/>
              </a:solidFill>
              <a:cs typeface="Courier New" panose="02070309020205020404" pitchFamily="49" charset="0"/>
            </a:endParaRPr>
          </a:p>
        </p:txBody>
      </p:sp>
      <p:sp>
        <p:nvSpPr>
          <p:cNvPr id="5" name="Speech Bubble: Rectangle 4">
            <a:extLst>
              <a:ext uri="{FF2B5EF4-FFF2-40B4-BE49-F238E27FC236}">
                <a16:creationId xmlns:a16="http://schemas.microsoft.com/office/drawing/2014/main" id="{F91544E4-EB8C-410D-9A55-A440F290EEAD}"/>
              </a:ext>
            </a:extLst>
          </p:cNvPr>
          <p:cNvSpPr/>
          <p:nvPr/>
        </p:nvSpPr>
        <p:spPr>
          <a:xfrm>
            <a:off x="378030" y="3213511"/>
            <a:ext cx="3658590" cy="1180359"/>
          </a:xfrm>
          <a:prstGeom prst="wedgeRectCallout">
            <a:avLst>
              <a:gd name="adj1" fmla="val 19018"/>
              <a:gd name="adj2" fmla="val -11730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Initialize all private variables within parallel block</a:t>
            </a:r>
            <a:endParaRPr lang="en-US" sz="1600" dirty="0">
              <a:solidFill>
                <a:schemeClr val="tx1"/>
              </a:solidFill>
              <a:cs typeface="Courier New" panose="02070309020205020404" pitchFamily="49" charset="0"/>
            </a:endParaRPr>
          </a:p>
        </p:txBody>
      </p:sp>
      <p:pic>
        <p:nvPicPr>
          <p:cNvPr id="6" name="Picture 2" descr="OpenMP Logo">
            <a:extLst>
              <a:ext uri="{FF2B5EF4-FFF2-40B4-BE49-F238E27FC236}">
                <a16:creationId xmlns:a16="http://schemas.microsoft.com/office/drawing/2014/main" id="{5A92E3F4-BC3B-48FC-A1D9-FAC5F6CF4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0322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1FC8-D0A5-4351-9A7A-3E66C8519F4A}"/>
              </a:ext>
            </a:extLst>
          </p:cNvPr>
          <p:cNvSpPr>
            <a:spLocks noGrp="1"/>
          </p:cNvSpPr>
          <p:nvPr>
            <p:ph type="title"/>
          </p:nvPr>
        </p:nvSpPr>
        <p:spPr/>
        <p:txBody>
          <a:bodyPr/>
          <a:lstStyle/>
          <a:p>
            <a:r>
              <a:rPr lang="en-US" dirty="0"/>
              <a:t>Parallel Matrix Multiplication</a:t>
            </a:r>
          </a:p>
        </p:txBody>
      </p:sp>
      <p:sp>
        <p:nvSpPr>
          <p:cNvPr id="7" name="Content Placeholder 6">
            <a:extLst>
              <a:ext uri="{FF2B5EF4-FFF2-40B4-BE49-F238E27FC236}">
                <a16:creationId xmlns:a16="http://schemas.microsoft.com/office/drawing/2014/main" id="{BC89929E-9412-4EF2-95EB-3BF5B71191D2}"/>
              </a:ext>
            </a:extLst>
          </p:cNvPr>
          <p:cNvSpPr>
            <a:spLocks noGrp="1"/>
          </p:cNvSpPr>
          <p:nvPr>
            <p:ph idx="1"/>
          </p:nvPr>
        </p:nvSpPr>
        <p:spPr>
          <a:xfrm>
            <a:off x="838200" y="1825625"/>
            <a:ext cx="10515600" cy="2010105"/>
          </a:xfrm>
        </p:spPr>
        <p:txBody>
          <a:bodyPr/>
          <a:lstStyle/>
          <a:p>
            <a:r>
              <a:rPr lang="en-US" dirty="0"/>
              <a:t>Lab exercise 4: implement parallel matrix multiplication using template code and experiment with number </a:t>
            </a:r>
            <a:r>
              <a:rPr lang="en-US" dirty="0" err="1"/>
              <a:t>number</a:t>
            </a:r>
            <a:r>
              <a:rPr lang="en-US" dirty="0"/>
              <a:t> of threads </a:t>
            </a:r>
            <a:r>
              <a:rPr lang="en-US" i="1" dirty="0" err="1"/>
              <a:t>Nthrds</a:t>
            </a:r>
            <a:r>
              <a:rPr lang="en-US" dirty="0"/>
              <a:t> to find best </a:t>
            </a:r>
            <a:r>
              <a:rPr lang="en-US" i="1" dirty="0" err="1"/>
              <a:t>Nthrds</a:t>
            </a:r>
            <a:r>
              <a:rPr lang="en-US" i="1" dirty="0"/>
              <a:t> </a:t>
            </a:r>
            <a:r>
              <a:rPr lang="en-US" dirty="0"/>
              <a:t>for a given dimensions </a:t>
            </a:r>
            <a:r>
              <a:rPr lang="en-US" i="1" dirty="0"/>
              <a:t>n</a:t>
            </a:r>
            <a:r>
              <a:rPr lang="en-US" dirty="0"/>
              <a:t>, </a:t>
            </a:r>
            <a:r>
              <a:rPr lang="en-US" i="1" dirty="0"/>
              <a:t>p</a:t>
            </a:r>
            <a:r>
              <a:rPr lang="en-US" dirty="0"/>
              <a:t>, and </a:t>
            </a:r>
            <a:r>
              <a:rPr lang="en-US" i="1" dirty="0"/>
              <a:t>m</a:t>
            </a:r>
          </a:p>
          <a:p>
            <a:r>
              <a:rPr lang="en-US" dirty="0"/>
              <a:t>Template code starting point: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/local/compe160/</a:t>
            </a:r>
            <a:r>
              <a:rPr lang="en-US" sz="2000" dirty="0" err="1">
                <a:latin typeface="Courier New" panose="02070309020205020404" pitchFamily="49" charset="0"/>
                <a:cs typeface="Courier New" panose="02070309020205020404" pitchFamily="49" charset="0"/>
              </a:rPr>
              <a:t>matmul_ser.c</a:t>
            </a:r>
            <a:endParaRPr lang="en-US" sz="2400" dirty="0">
              <a:latin typeface="Courier New" panose="02070309020205020404" pitchFamily="49" charset="0"/>
              <a:cs typeface="Courier New" panose="02070309020205020404" pitchFamily="49" charset="0"/>
            </a:endParaRPr>
          </a:p>
          <a:p>
            <a:pPr marL="0" indent="0">
              <a:buNone/>
            </a:pPr>
            <a:endParaRPr lang="en-US" dirty="0"/>
          </a:p>
        </p:txBody>
      </p:sp>
      <p:sp>
        <p:nvSpPr>
          <p:cNvPr id="3" name="TextBox 2">
            <a:extLst>
              <a:ext uri="{FF2B5EF4-FFF2-40B4-BE49-F238E27FC236}">
                <a16:creationId xmlns:a16="http://schemas.microsoft.com/office/drawing/2014/main" id="{1FC92216-BB80-4767-A98F-C85738274F8E}"/>
              </a:ext>
            </a:extLst>
          </p:cNvPr>
          <p:cNvSpPr txBox="1"/>
          <p:nvPr/>
        </p:nvSpPr>
        <p:spPr>
          <a:xfrm>
            <a:off x="838200" y="3513127"/>
            <a:ext cx="5257800" cy="3416320"/>
          </a:xfrm>
          <a:prstGeom prst="rect">
            <a:avLst/>
          </a:prstGeom>
          <a:noFill/>
        </p:spPr>
        <p:txBody>
          <a:bodyPr wrap="square" rtlCol="0">
            <a:spAutoFit/>
          </a:bodyPr>
          <a:lstStyle/>
          <a:p>
            <a:r>
              <a:rPr lang="en-US" dirty="0" err="1"/>
              <a:t>gcc</a:t>
            </a:r>
            <a:r>
              <a:rPr lang="en-US" dirty="0"/>
              <a:t> -</a:t>
            </a:r>
            <a:r>
              <a:rPr lang="en-US" dirty="0" err="1"/>
              <a:t>fopenmp</a:t>
            </a:r>
            <a:r>
              <a:rPr lang="en-US" dirty="0"/>
              <a:t>   -c -o </a:t>
            </a:r>
            <a:r>
              <a:rPr lang="en-US" dirty="0" err="1"/>
              <a:t>matmul_par.o</a:t>
            </a:r>
            <a:r>
              <a:rPr lang="en-US" dirty="0"/>
              <a:t> </a:t>
            </a:r>
            <a:r>
              <a:rPr lang="en-US" dirty="0" err="1"/>
              <a:t>matmul_par.c</a:t>
            </a:r>
            <a:endParaRPr lang="en-US" dirty="0"/>
          </a:p>
          <a:p>
            <a:r>
              <a:rPr lang="en-US" dirty="0" err="1"/>
              <a:t>gcc</a:t>
            </a:r>
            <a:r>
              <a:rPr lang="en-US" dirty="0"/>
              <a:t> -</a:t>
            </a:r>
            <a:r>
              <a:rPr lang="en-US" dirty="0" err="1"/>
              <a:t>fopenmp</a:t>
            </a:r>
            <a:r>
              <a:rPr lang="en-US" dirty="0"/>
              <a:t> </a:t>
            </a:r>
            <a:r>
              <a:rPr lang="en-US" dirty="0" err="1"/>
              <a:t>matmul_par.o</a:t>
            </a:r>
            <a:r>
              <a:rPr lang="en-US" dirty="0"/>
              <a:t> -o </a:t>
            </a:r>
            <a:r>
              <a:rPr lang="en-US" dirty="0" err="1"/>
              <a:t>matmul_par</a:t>
            </a:r>
            <a:endParaRPr lang="en-US" dirty="0"/>
          </a:p>
          <a:p>
            <a:r>
              <a:rPr lang="en-US" dirty="0" err="1"/>
              <a:t>paolini@dgx</a:t>
            </a:r>
            <a:r>
              <a:rPr lang="en-US" dirty="0"/>
              <a:t>:~/compe160$ ./</a:t>
            </a:r>
            <a:r>
              <a:rPr lang="en-US" dirty="0" err="1"/>
              <a:t>matmul_par</a:t>
            </a:r>
            <a:r>
              <a:rPr lang="en-US" dirty="0"/>
              <a:t> 8</a:t>
            </a:r>
          </a:p>
          <a:p>
            <a:r>
              <a:rPr lang="en-US" dirty="0"/>
              <a:t>requesting 8 threads</a:t>
            </a:r>
          </a:p>
          <a:p>
            <a:r>
              <a:rPr lang="en-US" dirty="0"/>
              <a:t> Order 1000 multiplication in </a:t>
            </a:r>
            <a:r>
              <a:rPr lang="en-US" dirty="0">
                <a:highlight>
                  <a:srgbClr val="FFFF00"/>
                </a:highlight>
              </a:rPr>
              <a:t>0.424497</a:t>
            </a:r>
            <a:r>
              <a:rPr lang="en-US" dirty="0"/>
              <a:t> seconds</a:t>
            </a:r>
          </a:p>
          <a:p>
            <a:r>
              <a:rPr lang="en-US" dirty="0"/>
              <a:t> 8 threads</a:t>
            </a:r>
          </a:p>
          <a:p>
            <a:r>
              <a:rPr lang="en-US" dirty="0"/>
              <a:t> Order 1000 multiplication at 4711.462710 </a:t>
            </a:r>
            <a:r>
              <a:rPr lang="en-US" dirty="0" err="1"/>
              <a:t>mflops</a:t>
            </a:r>
            <a:endParaRPr lang="en-US" dirty="0"/>
          </a:p>
          <a:p>
            <a:r>
              <a:rPr lang="en-US" dirty="0" err="1"/>
              <a:t>paolini@dgx</a:t>
            </a:r>
            <a:r>
              <a:rPr lang="en-US" dirty="0"/>
              <a:t>:~/compe160$ ./</a:t>
            </a:r>
            <a:r>
              <a:rPr lang="en-US" dirty="0" err="1"/>
              <a:t>matmul_par</a:t>
            </a:r>
            <a:r>
              <a:rPr lang="en-US" dirty="0"/>
              <a:t> 16</a:t>
            </a:r>
          </a:p>
          <a:p>
            <a:r>
              <a:rPr lang="en-US" dirty="0"/>
              <a:t>requesting 16 threads</a:t>
            </a:r>
          </a:p>
          <a:p>
            <a:r>
              <a:rPr lang="en-US" dirty="0"/>
              <a:t> Order 1000 multiplication in </a:t>
            </a:r>
            <a:r>
              <a:rPr lang="en-US" dirty="0">
                <a:highlight>
                  <a:srgbClr val="FFFF00"/>
                </a:highlight>
              </a:rPr>
              <a:t>0.330135</a:t>
            </a:r>
            <a:r>
              <a:rPr lang="en-US" dirty="0"/>
              <a:t> seconds</a:t>
            </a:r>
          </a:p>
          <a:p>
            <a:r>
              <a:rPr lang="en-US" dirty="0"/>
              <a:t> 16 threads</a:t>
            </a:r>
          </a:p>
          <a:p>
            <a:r>
              <a:rPr lang="en-US" dirty="0"/>
              <a:t> Order 1000 multiplication at 6058.131531 </a:t>
            </a:r>
            <a:r>
              <a:rPr lang="en-US" dirty="0" err="1"/>
              <a:t>mflops</a:t>
            </a:r>
            <a:endParaRPr lang="en-US" dirty="0"/>
          </a:p>
        </p:txBody>
      </p:sp>
      <p:sp>
        <p:nvSpPr>
          <p:cNvPr id="5" name="TextBox 4">
            <a:extLst>
              <a:ext uri="{FF2B5EF4-FFF2-40B4-BE49-F238E27FC236}">
                <a16:creationId xmlns:a16="http://schemas.microsoft.com/office/drawing/2014/main" id="{770C78CF-8ED7-4458-AF29-322A6A46A517}"/>
              </a:ext>
            </a:extLst>
          </p:cNvPr>
          <p:cNvSpPr txBox="1"/>
          <p:nvPr/>
        </p:nvSpPr>
        <p:spPr>
          <a:xfrm>
            <a:off x="6168235" y="3608127"/>
            <a:ext cx="5257800" cy="2862322"/>
          </a:xfrm>
          <a:prstGeom prst="rect">
            <a:avLst/>
          </a:prstGeom>
          <a:noFill/>
        </p:spPr>
        <p:txBody>
          <a:bodyPr wrap="square" rtlCol="0">
            <a:spAutoFit/>
          </a:bodyPr>
          <a:lstStyle/>
          <a:p>
            <a:r>
              <a:rPr lang="en-US" dirty="0" err="1"/>
              <a:t>paolini@dgx</a:t>
            </a:r>
            <a:r>
              <a:rPr lang="en-US" dirty="0"/>
              <a:t>:~/compe160$ ./</a:t>
            </a:r>
            <a:r>
              <a:rPr lang="en-US" dirty="0" err="1"/>
              <a:t>matmul_par</a:t>
            </a:r>
            <a:r>
              <a:rPr lang="en-US" dirty="0"/>
              <a:t> 32</a:t>
            </a:r>
          </a:p>
          <a:p>
            <a:r>
              <a:rPr lang="en-US" dirty="0"/>
              <a:t>requesting 32 threads</a:t>
            </a:r>
          </a:p>
          <a:p>
            <a:r>
              <a:rPr lang="en-US" dirty="0"/>
              <a:t> Order 1000 multiplication in </a:t>
            </a:r>
            <a:r>
              <a:rPr lang="en-US" dirty="0">
                <a:highlight>
                  <a:srgbClr val="FFFF00"/>
                </a:highlight>
              </a:rPr>
              <a:t>0.191798</a:t>
            </a:r>
            <a:r>
              <a:rPr lang="en-US" dirty="0"/>
              <a:t> seconds</a:t>
            </a:r>
          </a:p>
          <a:p>
            <a:r>
              <a:rPr lang="en-US" dirty="0"/>
              <a:t> 32 threads</a:t>
            </a:r>
          </a:p>
          <a:p>
            <a:r>
              <a:rPr lang="en-US" dirty="0"/>
              <a:t> Order 1000 multiplication at 10427.617023 </a:t>
            </a:r>
            <a:r>
              <a:rPr lang="en-US" dirty="0" err="1"/>
              <a:t>mflops</a:t>
            </a:r>
            <a:endParaRPr lang="en-US" dirty="0"/>
          </a:p>
          <a:p>
            <a:r>
              <a:rPr lang="en-US" dirty="0" err="1"/>
              <a:t>paolini@dgx</a:t>
            </a:r>
            <a:r>
              <a:rPr lang="en-US" dirty="0"/>
              <a:t>:~/compe160$ ./</a:t>
            </a:r>
            <a:r>
              <a:rPr lang="en-US" dirty="0" err="1"/>
              <a:t>matmul_par</a:t>
            </a:r>
            <a:r>
              <a:rPr lang="en-US" dirty="0"/>
              <a:t> 64</a:t>
            </a:r>
          </a:p>
          <a:p>
            <a:r>
              <a:rPr lang="en-US" dirty="0"/>
              <a:t>requesting 64 threads</a:t>
            </a:r>
          </a:p>
          <a:p>
            <a:r>
              <a:rPr lang="en-US" dirty="0"/>
              <a:t> Order 1000 multiplication in </a:t>
            </a:r>
            <a:r>
              <a:rPr lang="en-US" dirty="0">
                <a:highlight>
                  <a:srgbClr val="FFFF00"/>
                </a:highlight>
              </a:rPr>
              <a:t>0.127696</a:t>
            </a:r>
            <a:r>
              <a:rPr lang="en-US" dirty="0"/>
              <a:t> seconds</a:t>
            </a:r>
          </a:p>
          <a:p>
            <a:r>
              <a:rPr lang="en-US" dirty="0"/>
              <a:t> 64 threads</a:t>
            </a:r>
          </a:p>
          <a:p>
            <a:r>
              <a:rPr lang="en-US" dirty="0"/>
              <a:t> Order 1000 multiplication at 15662.231983 </a:t>
            </a:r>
            <a:r>
              <a:rPr lang="en-US" dirty="0" err="1"/>
              <a:t>mflops</a:t>
            </a:r>
            <a:endParaRPr lang="en-US" dirty="0"/>
          </a:p>
        </p:txBody>
      </p:sp>
      <p:pic>
        <p:nvPicPr>
          <p:cNvPr id="6" name="Picture 2" descr="OpenMP Logo">
            <a:extLst>
              <a:ext uri="{FF2B5EF4-FFF2-40B4-BE49-F238E27FC236}">
                <a16:creationId xmlns:a16="http://schemas.microsoft.com/office/drawing/2014/main" id="{152CBA5D-8F27-42A2-ABD9-E53600551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36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FF1A-FCF4-4AEE-A5FB-62550B781A7F}"/>
              </a:ext>
            </a:extLst>
          </p:cNvPr>
          <p:cNvSpPr>
            <a:spLocks noGrp="1"/>
          </p:cNvSpPr>
          <p:nvPr>
            <p:ph type="title"/>
          </p:nvPr>
        </p:nvSpPr>
        <p:spPr/>
        <p:txBody>
          <a:bodyPr/>
          <a:lstStyle/>
          <a:p>
            <a:r>
              <a:rPr lang="en-US" dirty="0"/>
              <a:t>Nvidia CUDA: </a:t>
            </a:r>
            <a:r>
              <a:rPr lang="en-US" i="1" dirty="0"/>
              <a:t>Motivation</a:t>
            </a:r>
          </a:p>
        </p:txBody>
      </p:sp>
      <p:sp>
        <p:nvSpPr>
          <p:cNvPr id="3" name="Content Placeholder 2">
            <a:extLst>
              <a:ext uri="{FF2B5EF4-FFF2-40B4-BE49-F238E27FC236}">
                <a16:creationId xmlns:a16="http://schemas.microsoft.com/office/drawing/2014/main" id="{BC29F783-8087-4982-94C4-42E42F0000E1}"/>
              </a:ext>
            </a:extLst>
          </p:cNvPr>
          <p:cNvSpPr>
            <a:spLocks noGrp="1"/>
          </p:cNvSpPr>
          <p:nvPr>
            <p:ph idx="1"/>
          </p:nvPr>
        </p:nvSpPr>
        <p:spPr/>
        <p:txBody>
          <a:bodyPr/>
          <a:lstStyle/>
          <a:p>
            <a:r>
              <a:rPr lang="en-US" dirty="0"/>
              <a:t>Learn how to achieve speedup in numerical scientific and engineering applications on </a:t>
            </a:r>
            <a:r>
              <a:rPr lang="en-US" b="1" dirty="0"/>
              <a:t>heterogeneous computing systems </a:t>
            </a:r>
            <a:r>
              <a:rPr lang="en-US" dirty="0"/>
              <a:t>with </a:t>
            </a:r>
            <a:r>
              <a:rPr lang="en-US" b="1" dirty="0"/>
              <a:t>hardware </a:t>
            </a:r>
            <a:r>
              <a:rPr lang="en-US" b="1" i="1" dirty="0"/>
              <a:t>accelerators</a:t>
            </a:r>
          </a:p>
          <a:p>
            <a:r>
              <a:rPr lang="en-US" u="sng" dirty="0"/>
              <a:t>Heterogeneous computing system</a:t>
            </a:r>
            <a:r>
              <a:rPr lang="en-US" dirty="0"/>
              <a:t>: a computing system that hosts a mixture of processors of different architecture. Example: a system with 8x NVIDIA A100-SXM GPUs and 2x </a:t>
            </a:r>
            <a:r>
              <a:rPr lang="it-IT" dirty="0"/>
              <a:t>AMD EPYC 7742 64-Core Processors (A.K.A. </a:t>
            </a:r>
            <a:r>
              <a:rPr lang="it-IT" i="1" dirty="0"/>
              <a:t>Rome</a:t>
            </a:r>
            <a:r>
              <a:rPr lang="it-IT" dirty="0"/>
              <a:t> microprocessors)</a:t>
            </a:r>
            <a:endParaRPr lang="en-US" i="1" dirty="0"/>
          </a:p>
          <a:p>
            <a:r>
              <a:rPr lang="en-US" u="sng" dirty="0"/>
              <a:t>Hardware accelerator</a:t>
            </a:r>
            <a:r>
              <a:rPr lang="en-US" dirty="0"/>
              <a:t>: device other than a general-purpose CPU onto which computationally intensive operations can be offloaded (e.g., GPU, DPU, TPU, FPGA, DSP, programmable ASIC)</a:t>
            </a:r>
          </a:p>
        </p:txBody>
      </p:sp>
      <p:pic>
        <p:nvPicPr>
          <p:cNvPr id="28674" name="Picture 2" descr="CUDA Toolkit 11 and Nsight Developer Tools Released for General  Availability | NVIDIA Developer Blog">
            <a:extLst>
              <a:ext uri="{FF2B5EF4-FFF2-40B4-BE49-F238E27FC236}">
                <a16:creationId xmlns:a16="http://schemas.microsoft.com/office/drawing/2014/main" id="{AB5054F5-682C-4E8E-86A4-D50A2E371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482" y="-46008"/>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7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FEE6-B113-4B3B-8E01-ECEADAF30D6D}"/>
              </a:ext>
            </a:extLst>
          </p:cNvPr>
          <p:cNvSpPr>
            <a:spLocks noGrp="1"/>
          </p:cNvSpPr>
          <p:nvPr>
            <p:ph type="title"/>
          </p:nvPr>
        </p:nvSpPr>
        <p:spPr/>
        <p:txBody>
          <a:bodyPr/>
          <a:lstStyle/>
          <a:p>
            <a:r>
              <a:rPr lang="en-US" dirty="0"/>
              <a:t>Some Examples of Hardware Accelerators</a:t>
            </a:r>
          </a:p>
        </p:txBody>
      </p:sp>
      <p:sp>
        <p:nvSpPr>
          <p:cNvPr id="3" name="Content Placeholder 2">
            <a:extLst>
              <a:ext uri="{FF2B5EF4-FFF2-40B4-BE49-F238E27FC236}">
                <a16:creationId xmlns:a16="http://schemas.microsoft.com/office/drawing/2014/main" id="{E8ECFA3E-4882-48FD-9362-9A78C5D0315F}"/>
              </a:ext>
            </a:extLst>
          </p:cNvPr>
          <p:cNvSpPr>
            <a:spLocks noGrp="1"/>
          </p:cNvSpPr>
          <p:nvPr>
            <p:ph idx="1"/>
          </p:nvPr>
        </p:nvSpPr>
        <p:spPr>
          <a:xfrm>
            <a:off x="838200" y="3429000"/>
            <a:ext cx="2857500" cy="1224024"/>
          </a:xfrm>
        </p:spPr>
        <p:txBody>
          <a:bodyPr>
            <a:normAutofit/>
          </a:bodyPr>
          <a:lstStyle/>
          <a:p>
            <a:pPr marL="0" indent="0">
              <a:buNone/>
            </a:pPr>
            <a:r>
              <a:rPr lang="en-US" sz="1800" dirty="0"/>
              <a:t>NVIDIA® </a:t>
            </a:r>
            <a:r>
              <a:rPr lang="en-US" sz="1800" dirty="0" err="1"/>
              <a:t>BlueField</a:t>
            </a:r>
            <a:r>
              <a:rPr lang="en-US" sz="1800" dirty="0"/>
              <a:t>®-2 data processing unit (DPU)</a:t>
            </a:r>
          </a:p>
          <a:p>
            <a:pPr marL="0" indent="0">
              <a:buNone/>
            </a:pPr>
            <a:r>
              <a:rPr lang="en-US" sz="1200" dirty="0"/>
              <a:t>200Gb/s Ethernet + IB + </a:t>
            </a:r>
            <a:r>
              <a:rPr lang="pt-BR" sz="1200" dirty="0"/>
              <a:t>8 Armv8 A72 cores + accerators for encryption and hashing + </a:t>
            </a:r>
            <a:r>
              <a:rPr lang="en-US" sz="1200" dirty="0" err="1"/>
              <a:t>NVMe</a:t>
            </a:r>
            <a:r>
              <a:rPr lang="en-US" sz="1200" dirty="0"/>
              <a:t> storage + </a:t>
            </a:r>
            <a:r>
              <a:rPr lang="en-US" sz="1000" dirty="0"/>
              <a:t>32GB DDR4</a:t>
            </a:r>
            <a:endParaRPr lang="en-US" sz="1200" dirty="0"/>
          </a:p>
        </p:txBody>
      </p:sp>
      <p:pic>
        <p:nvPicPr>
          <p:cNvPr id="1026" name="Picture 2" descr="Network and Data Processing Units | NVIDIA">
            <a:extLst>
              <a:ext uri="{FF2B5EF4-FFF2-40B4-BE49-F238E27FC236}">
                <a16:creationId xmlns:a16="http://schemas.microsoft.com/office/drawing/2014/main" id="{2FC40109-62E5-4F86-ABBE-F9A8FE4C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veo U280 Engineering Sample (ES) Data Center Accelerator Card">
            <a:extLst>
              <a:ext uri="{FF2B5EF4-FFF2-40B4-BE49-F238E27FC236}">
                <a16:creationId xmlns:a16="http://schemas.microsoft.com/office/drawing/2014/main" id="{51CD2B91-3C74-4F43-B1F2-EFDC31222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1828800"/>
            <a:ext cx="230845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4B1B8DC-EE5C-416E-964E-493ABA63AA73}"/>
              </a:ext>
            </a:extLst>
          </p:cNvPr>
          <p:cNvSpPr txBox="1">
            <a:spLocks/>
          </p:cNvSpPr>
          <p:nvPr/>
        </p:nvSpPr>
        <p:spPr>
          <a:xfrm>
            <a:off x="3701616" y="3429000"/>
            <a:ext cx="2478037" cy="122402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900" b="0" i="0" dirty="0">
                <a:solidFill>
                  <a:srgbClr val="171C2D"/>
                </a:solidFill>
                <a:effectLst/>
              </a:rPr>
              <a:t>Xilinx </a:t>
            </a:r>
            <a:r>
              <a:rPr lang="en-US" sz="1900" b="0" i="0" dirty="0" err="1">
                <a:solidFill>
                  <a:srgbClr val="171C2D"/>
                </a:solidFill>
                <a:effectLst/>
              </a:rPr>
              <a:t>Alveo</a:t>
            </a:r>
            <a:r>
              <a:rPr lang="en-US" sz="1900" b="0" i="0" dirty="0">
                <a:solidFill>
                  <a:srgbClr val="171C2D"/>
                </a:solidFill>
                <a:effectLst/>
              </a:rPr>
              <a:t> U280 Data Center Accelerator Card (FPGA)</a:t>
            </a:r>
          </a:p>
          <a:p>
            <a:pPr marL="0" indent="0">
              <a:buFont typeface="Arial" panose="020B0604020202020204" pitchFamily="34" charset="0"/>
              <a:buNone/>
            </a:pPr>
            <a:r>
              <a:rPr lang="en-US" sz="1300" dirty="0"/>
              <a:t>100Gb/s Ethernet + </a:t>
            </a:r>
            <a:r>
              <a:rPr lang="en-US" sz="1300" b="0" i="0" dirty="0">
                <a:effectLst/>
                <a:latin typeface="Roboto" pitchFamily="2" charset="0"/>
              </a:rPr>
              <a:t>1,079,000 Look-up Tables (LUTs), </a:t>
            </a:r>
            <a:r>
              <a:rPr lang="en-US" sz="1300" b="0" i="0" dirty="0">
                <a:solidFill>
                  <a:srgbClr val="171C2D"/>
                </a:solidFill>
                <a:effectLst/>
                <a:latin typeface="Roboto" pitchFamily="2" charset="0"/>
              </a:rPr>
              <a:t>32GB DDR</a:t>
            </a:r>
            <a:endParaRPr lang="en-US" sz="1300" dirty="0"/>
          </a:p>
        </p:txBody>
      </p:sp>
      <p:pic>
        <p:nvPicPr>
          <p:cNvPr id="1030" name="Picture 6" descr="NVIDIA A100 | NVIDIA">
            <a:extLst>
              <a:ext uri="{FF2B5EF4-FFF2-40B4-BE49-F238E27FC236}">
                <a16:creationId xmlns:a16="http://schemas.microsoft.com/office/drawing/2014/main" id="{9DCD9C15-CB9A-4E0E-9207-536DF008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653" y="1828800"/>
            <a:ext cx="30480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9BE142CD-E7C2-4F43-981E-69DF3014C443}"/>
              </a:ext>
            </a:extLst>
          </p:cNvPr>
          <p:cNvSpPr txBox="1">
            <a:spLocks/>
          </p:cNvSpPr>
          <p:nvPr/>
        </p:nvSpPr>
        <p:spPr>
          <a:xfrm>
            <a:off x="6179653" y="3429000"/>
            <a:ext cx="2857500" cy="122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pt-BR" sz="1800" b="0" i="0" cap="all" dirty="0">
                <a:effectLst/>
                <a:cs typeface="Calibri" panose="020F0502020204030204" pitchFamily="34" charset="0"/>
              </a:rPr>
              <a:t>NVIDIA A100 </a:t>
            </a:r>
            <a:r>
              <a:rPr lang="pt-BR" sz="1800" b="0" i="0" dirty="0">
                <a:effectLst/>
                <a:cs typeface="Calibri" panose="020F0502020204030204" pitchFamily="34" charset="0"/>
              </a:rPr>
              <a:t>Tensor Core (</a:t>
            </a:r>
            <a:r>
              <a:rPr lang="pt-BR" sz="1800" b="0" i="0" cap="all" dirty="0">
                <a:effectLst/>
                <a:cs typeface="Calibri" panose="020F0502020204030204" pitchFamily="34" charset="0"/>
              </a:rPr>
              <a:t>GPU)</a:t>
            </a:r>
          </a:p>
          <a:p>
            <a:pPr marL="0" indent="0">
              <a:buFont typeface="Arial" panose="020B0604020202020204" pitchFamily="34" charset="0"/>
              <a:buNone/>
            </a:pPr>
            <a:r>
              <a:rPr lang="en-US" sz="1200" b="0" i="0" dirty="0">
                <a:solidFill>
                  <a:srgbClr val="000000"/>
                </a:solidFill>
                <a:effectLst/>
              </a:rPr>
              <a:t>40GB/80GB memory, </a:t>
            </a:r>
            <a:r>
              <a:rPr lang="en-US" sz="1200" b="0" i="0" dirty="0">
                <a:solidFill>
                  <a:srgbClr val="191919"/>
                </a:solidFill>
                <a:effectLst/>
              </a:rPr>
              <a:t>SXM  dual-slot card design, </a:t>
            </a:r>
            <a:r>
              <a:rPr lang="en-US" sz="1200" dirty="0"/>
              <a:t>19.5 TFLOPS </a:t>
            </a:r>
            <a:r>
              <a:rPr lang="en-US" sz="1200" b="0" i="0" dirty="0">
                <a:solidFill>
                  <a:srgbClr val="191919"/>
                </a:solidFill>
                <a:effectLst/>
              </a:rPr>
              <a:t> for </a:t>
            </a:r>
            <a:r>
              <a:rPr lang="en-US" sz="1200" dirty="0"/>
              <a:t>FP64 Tensor Core ops and 9.7 TFLOPS for general FP64 ops</a:t>
            </a:r>
          </a:p>
        </p:txBody>
      </p:sp>
      <p:pic>
        <p:nvPicPr>
          <p:cNvPr id="1032" name="Picture 8" descr="Engineering:Tensor processing unit - HandWiki">
            <a:extLst>
              <a:ext uri="{FF2B5EF4-FFF2-40B4-BE49-F238E27FC236}">
                <a16:creationId xmlns:a16="http://schemas.microsoft.com/office/drawing/2014/main" id="{9629C6E2-2964-4A60-9C80-D53A08642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9169" y="1828800"/>
            <a:ext cx="2574867"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F89EDF42-54BC-4EFE-9544-E4F3C5CC27E6}"/>
              </a:ext>
            </a:extLst>
          </p:cNvPr>
          <p:cNvSpPr txBox="1">
            <a:spLocks/>
          </p:cNvSpPr>
          <p:nvPr/>
        </p:nvSpPr>
        <p:spPr>
          <a:xfrm>
            <a:off x="9227653" y="3429000"/>
            <a:ext cx="2857500" cy="122402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pt-BR" sz="2300" dirty="0">
                <a:cs typeface="Calibri" panose="020F0502020204030204" pitchFamily="34" charset="0"/>
              </a:rPr>
              <a:t>Google Tensor Processing Unit</a:t>
            </a:r>
            <a:r>
              <a:rPr lang="pt-BR" sz="2300" b="0" i="0" dirty="0">
                <a:effectLst/>
                <a:cs typeface="Calibri" panose="020F0502020204030204" pitchFamily="34" charset="0"/>
              </a:rPr>
              <a:t> (</a:t>
            </a:r>
            <a:r>
              <a:rPr lang="pt-BR" sz="2300" dirty="0">
                <a:cs typeface="Calibri" panose="020F0502020204030204" pitchFamily="34" charset="0"/>
              </a:rPr>
              <a:t>T</a:t>
            </a:r>
            <a:r>
              <a:rPr lang="pt-BR" sz="2300" b="0" i="0" dirty="0">
                <a:effectLst/>
                <a:cs typeface="Calibri" panose="020F0502020204030204" pitchFamily="34" charset="0"/>
              </a:rPr>
              <a:t>PU) v3</a:t>
            </a:r>
          </a:p>
          <a:p>
            <a:pPr marL="0" indent="0">
              <a:buFont typeface="Arial" panose="020B0604020202020204" pitchFamily="34" charset="0"/>
              <a:buNone/>
            </a:pPr>
            <a:r>
              <a:rPr lang="en-US" sz="1400" dirty="0">
                <a:solidFill>
                  <a:srgbClr val="000000"/>
                </a:solidFill>
              </a:rPr>
              <a:t>128</a:t>
            </a:r>
            <a:r>
              <a:rPr lang="en-US" sz="1400" b="0" i="0" dirty="0">
                <a:solidFill>
                  <a:srgbClr val="000000"/>
                </a:solidFill>
                <a:effectLst/>
              </a:rPr>
              <a:t>GB memory, 4 TPUs with 2 cores each, 420 TFLOPS for</a:t>
            </a:r>
            <a:r>
              <a:rPr lang="en-US" sz="1400" b="0" i="0" dirty="0">
                <a:solidFill>
                  <a:srgbClr val="191919"/>
                </a:solidFill>
                <a:effectLst/>
              </a:rPr>
              <a:t> </a:t>
            </a:r>
            <a:r>
              <a:rPr lang="en-US" sz="1400" dirty="0"/>
              <a:t>Tensor Core ops, MXU (Matrix Multiply Unit) 128x128 </a:t>
            </a:r>
            <a:r>
              <a:rPr lang="en-US" sz="1400" b="1" dirty="0"/>
              <a:t>bfloat16</a:t>
            </a:r>
            <a:r>
              <a:rPr lang="en-US" sz="1400" dirty="0"/>
              <a:t> matrices, VPU (Vector processing Unit) float32 and int32</a:t>
            </a:r>
          </a:p>
        </p:txBody>
      </p:sp>
      <p:pic>
        <p:nvPicPr>
          <p:cNvPr id="12" name="Picture 11">
            <a:extLst>
              <a:ext uri="{FF2B5EF4-FFF2-40B4-BE49-F238E27FC236}">
                <a16:creationId xmlns:a16="http://schemas.microsoft.com/office/drawing/2014/main" id="{6A395CCA-3571-415A-BC12-93B4872427F0}"/>
              </a:ext>
            </a:extLst>
          </p:cNvPr>
          <p:cNvPicPr>
            <a:picLocks noChangeAspect="1"/>
          </p:cNvPicPr>
          <p:nvPr/>
        </p:nvPicPr>
        <p:blipFill>
          <a:blip r:embed="rId7"/>
          <a:stretch>
            <a:fillRect/>
          </a:stretch>
        </p:blipFill>
        <p:spPr>
          <a:xfrm>
            <a:off x="2286136" y="4653024"/>
            <a:ext cx="7436028" cy="2103120"/>
          </a:xfrm>
          <a:prstGeom prst="rect">
            <a:avLst/>
          </a:prstGeom>
        </p:spPr>
      </p:pic>
      <p:cxnSp>
        <p:nvCxnSpPr>
          <p:cNvPr id="15" name="Straight Arrow Connector 14">
            <a:extLst>
              <a:ext uri="{FF2B5EF4-FFF2-40B4-BE49-F238E27FC236}">
                <a16:creationId xmlns:a16="http://schemas.microsoft.com/office/drawing/2014/main" id="{1E049B5A-11DA-40D6-BF63-BF71B412F114}"/>
              </a:ext>
            </a:extLst>
          </p:cNvPr>
          <p:cNvCxnSpPr/>
          <p:nvPr/>
        </p:nvCxnSpPr>
        <p:spPr>
          <a:xfrm flipH="1">
            <a:off x="6185569" y="4421529"/>
            <a:ext cx="4474715" cy="193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272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F1AB-C47A-4A16-BF38-41499179C693}"/>
              </a:ext>
            </a:extLst>
          </p:cNvPr>
          <p:cNvSpPr>
            <a:spLocks noGrp="1"/>
          </p:cNvSpPr>
          <p:nvPr>
            <p:ph type="title"/>
          </p:nvPr>
        </p:nvSpPr>
        <p:spPr/>
        <p:txBody>
          <a:bodyPr/>
          <a:lstStyle/>
          <a:p>
            <a:r>
              <a:rPr lang="en-US" dirty="0"/>
              <a:t>Nvidia CUDA Topics</a:t>
            </a:r>
          </a:p>
        </p:txBody>
      </p:sp>
      <p:graphicFrame>
        <p:nvGraphicFramePr>
          <p:cNvPr id="4" name="Table 3">
            <a:extLst>
              <a:ext uri="{FF2B5EF4-FFF2-40B4-BE49-F238E27FC236}">
                <a16:creationId xmlns:a16="http://schemas.microsoft.com/office/drawing/2014/main" id="{C494CDF0-CC3D-46CB-B0B2-46659C1361A1}"/>
              </a:ext>
            </a:extLst>
          </p:cNvPr>
          <p:cNvGraphicFramePr>
            <a:graphicFrameLocks noGrp="1"/>
          </p:cNvGraphicFramePr>
          <p:nvPr>
            <p:extLst>
              <p:ext uri="{D42A27DB-BD31-4B8C-83A1-F6EECF244321}">
                <p14:modId xmlns:p14="http://schemas.microsoft.com/office/powerpoint/2010/main" val="2176408715"/>
              </p:ext>
            </p:extLst>
          </p:nvPr>
        </p:nvGraphicFramePr>
        <p:xfrm>
          <a:off x="838201" y="1814227"/>
          <a:ext cx="10146174" cy="4706620"/>
        </p:xfrm>
        <a:graphic>
          <a:graphicData uri="http://schemas.openxmlformats.org/drawingml/2006/table">
            <a:tbl>
              <a:tblPr>
                <a:tableStyleId>{2D5ABB26-0587-4C30-8999-92F81FD0307C}</a:tableStyleId>
              </a:tblPr>
              <a:tblGrid>
                <a:gridCol w="10146174">
                  <a:extLst>
                    <a:ext uri="{9D8B030D-6E8A-4147-A177-3AD203B41FA5}">
                      <a16:colId xmlns:a16="http://schemas.microsoft.com/office/drawing/2014/main" val="3106162168"/>
                    </a:ext>
                  </a:extLst>
                </a:gridCol>
              </a:tblGrid>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Introduction to heterogeneous computing</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3146232729"/>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Grids, offsets, Streaming Multiprocessors (SM), Warps</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2368027844"/>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Memory bandwidth, DRAM</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458652031"/>
                  </a:ext>
                </a:extLst>
              </a:tr>
              <a:tr h="255961">
                <a:tc>
                  <a:txBody>
                    <a:bodyPr/>
                    <a:lstStyle/>
                    <a:p>
                      <a:pPr marL="285750" marR="0" indent="-285750">
                        <a:spcBef>
                          <a:spcPts val="0"/>
                        </a:spcBef>
                        <a:spcAft>
                          <a:spcPts val="1500"/>
                        </a:spcAft>
                        <a:buFont typeface="Arial" panose="020B0604020202020204" pitchFamily="34" charset="0"/>
                        <a:buChar char="•"/>
                      </a:pPr>
                      <a:r>
                        <a:rPr lang="en-US" sz="2400">
                          <a:effectLst/>
                        </a:rPr>
                        <a:t>Histogram pattern, atomic operations, 1D &amp; 2D convolution</a:t>
                      </a:r>
                      <a:endParaRPr lang="en-US" sz="240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1809684549"/>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Reductions, thread management, parallel prefix sum</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3288938327"/>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IEEE-754, precision, rounding</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3323259962"/>
                  </a:ext>
                </a:extLst>
              </a:tr>
              <a:tr h="255961">
                <a:tc>
                  <a:txBody>
                    <a:bodyPr/>
                    <a:lstStyle/>
                    <a:p>
                      <a:pPr marL="285750" marR="0" indent="-285750">
                        <a:spcBef>
                          <a:spcPts val="0"/>
                        </a:spcBef>
                        <a:spcAft>
                          <a:spcPts val="1500"/>
                        </a:spcAft>
                        <a:buFont typeface="Arial" panose="020B0604020202020204" pitchFamily="34" charset="0"/>
                        <a:buChar char="•"/>
                      </a:pPr>
                      <a:r>
                        <a:rPr lang="en-US" sz="2400">
                          <a:effectLst/>
                        </a:rPr>
                        <a:t>PCI Express, PCIe links and lanes, 8/10bit encoding, DMA</a:t>
                      </a:r>
                      <a:endParaRPr lang="en-US" sz="240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1445465181"/>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Solving linear systems, speedup</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1445263937"/>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a:effectLst/>
                        </a:rPr>
                        <a:t>Solving PDEs, finite differences, </a:t>
                      </a:r>
                      <a:r>
                        <a:rPr lang="en-US" sz="2400" dirty="0" err="1">
                          <a:effectLst/>
                        </a:rPr>
                        <a:t>cuBLAS</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1168163662"/>
                  </a:ext>
                </a:extLst>
              </a:tr>
              <a:tr h="255961">
                <a:tc>
                  <a:txBody>
                    <a:bodyPr/>
                    <a:lstStyle/>
                    <a:p>
                      <a:pPr marL="285750" marR="0" indent="-285750">
                        <a:spcBef>
                          <a:spcPts val="0"/>
                        </a:spcBef>
                        <a:spcAft>
                          <a:spcPts val="1500"/>
                        </a:spcAft>
                        <a:buFont typeface="Arial" panose="020B0604020202020204" pitchFamily="34" charset="0"/>
                        <a:buChar char="•"/>
                      </a:pPr>
                      <a:r>
                        <a:rPr lang="en-US" sz="2400" dirty="0" err="1">
                          <a:effectLst/>
                        </a:rPr>
                        <a:t>cuBLAS</a:t>
                      </a:r>
                      <a:r>
                        <a:rPr lang="en-US" sz="2400" dirty="0">
                          <a:effectLst/>
                        </a:rPr>
                        <a:t> library, LAPACK, matrix factorizations</a:t>
                      </a:r>
                      <a:endParaRPr lang="en-US" sz="2400" dirty="0">
                        <a:solidFill>
                          <a:srgbClr val="231F20"/>
                        </a:solidFill>
                        <a:effectLst/>
                        <a:latin typeface="Arial" panose="020B0604020202020204" pitchFamily="34" charset="0"/>
                        <a:ea typeface="Arial" panose="020B0604020202020204" pitchFamily="34" charset="0"/>
                      </a:endParaRPr>
                    </a:p>
                  </a:txBody>
                  <a:tcPr marL="52451" marR="52451" marT="52451" marB="52451"/>
                </a:tc>
                <a:extLst>
                  <a:ext uri="{0D108BD9-81ED-4DB2-BD59-A6C34878D82A}">
                    <a16:rowId xmlns:a16="http://schemas.microsoft.com/office/drawing/2014/main" val="3807412221"/>
                  </a:ext>
                </a:extLst>
              </a:tr>
            </a:tbl>
          </a:graphicData>
        </a:graphic>
      </p:graphicFrame>
      <p:pic>
        <p:nvPicPr>
          <p:cNvPr id="5" name="Picture 2" descr="CUDA Toolkit 11 and Nsight Developer Tools Released for General  Availability | NVIDIA Developer Blog">
            <a:extLst>
              <a:ext uri="{FF2B5EF4-FFF2-40B4-BE49-F238E27FC236}">
                <a16:creationId xmlns:a16="http://schemas.microsoft.com/office/drawing/2014/main" id="{71658C67-90AF-43D0-B485-EF66DF8A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987"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399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0DF9-2BF7-488E-8B85-C8E51100F5EE}"/>
              </a:ext>
            </a:extLst>
          </p:cNvPr>
          <p:cNvSpPr>
            <a:spLocks noGrp="1"/>
          </p:cNvSpPr>
          <p:nvPr>
            <p:ph type="title"/>
          </p:nvPr>
        </p:nvSpPr>
        <p:spPr/>
        <p:txBody>
          <a:bodyPr/>
          <a:lstStyle/>
          <a:p>
            <a:r>
              <a:rPr lang="en-US" b="0" i="0" dirty="0">
                <a:solidFill>
                  <a:srgbClr val="000000"/>
                </a:solidFill>
                <a:effectLst/>
              </a:rPr>
              <a:t>Latency-oriented vs </a:t>
            </a:r>
            <a:r>
              <a:rPr lang="en-US" b="0" i="0" dirty="0">
                <a:solidFill>
                  <a:srgbClr val="202122"/>
                </a:solidFill>
                <a:effectLst/>
              </a:rPr>
              <a:t>Throughput-oriented Processors</a:t>
            </a:r>
            <a:endParaRPr lang="en-US" dirty="0"/>
          </a:p>
        </p:txBody>
      </p:sp>
      <p:sp>
        <p:nvSpPr>
          <p:cNvPr id="3" name="Content Placeholder 2">
            <a:extLst>
              <a:ext uri="{FF2B5EF4-FFF2-40B4-BE49-F238E27FC236}">
                <a16:creationId xmlns:a16="http://schemas.microsoft.com/office/drawing/2014/main" id="{F453FD3E-2152-4F6A-A404-7EB3C3C97BE8}"/>
              </a:ext>
            </a:extLst>
          </p:cNvPr>
          <p:cNvSpPr>
            <a:spLocks noGrp="1"/>
          </p:cNvSpPr>
          <p:nvPr>
            <p:ph idx="1"/>
          </p:nvPr>
        </p:nvSpPr>
        <p:spPr/>
        <p:txBody>
          <a:bodyPr>
            <a:normAutofit lnSpcReduction="10000"/>
          </a:bodyPr>
          <a:lstStyle/>
          <a:p>
            <a:r>
              <a:rPr lang="en-US" b="0" i="0" dirty="0">
                <a:solidFill>
                  <a:srgbClr val="000000"/>
                </a:solidFill>
                <a:effectLst/>
              </a:rPr>
              <a:t>Latency-oriented: processor designed to minimize latency of operations executed in serial by a single thread. Typically, general purpose CPUs.</a:t>
            </a:r>
          </a:p>
          <a:p>
            <a:r>
              <a:rPr lang="en-US" b="0" i="0" dirty="0">
                <a:solidFill>
                  <a:srgbClr val="202122"/>
                </a:solidFill>
                <a:effectLst/>
              </a:rPr>
              <a:t>Throughput-oriented: </a:t>
            </a:r>
            <a:r>
              <a:rPr lang="en-US" b="0" i="0" dirty="0">
                <a:solidFill>
                  <a:srgbClr val="000000"/>
                </a:solidFill>
                <a:effectLst/>
              </a:rPr>
              <a:t>processor designed to maximize total throughput achieved by multiple threads executing simultaneously (GPUs).</a:t>
            </a:r>
          </a:p>
          <a:p>
            <a:r>
              <a:rPr lang="en-US" dirty="0">
                <a:solidFill>
                  <a:srgbClr val="000000"/>
                </a:solidFill>
              </a:rPr>
              <a:t>Because memory access and ALU operation latency is high, GPUs have many ALUs that are pipelined to increase total operation throughput</a:t>
            </a:r>
          </a:p>
          <a:p>
            <a:r>
              <a:rPr lang="en-US" dirty="0">
                <a:solidFill>
                  <a:srgbClr val="000000"/>
                </a:solidFill>
              </a:rPr>
              <a:t>Typically, CPUs outperform GPUs for sequential tasks, while GPUs outperform CPUs for tasks that can be </a:t>
            </a:r>
            <a:r>
              <a:rPr lang="en-US" b="1" dirty="0">
                <a:solidFill>
                  <a:srgbClr val="000000"/>
                </a:solidFill>
              </a:rPr>
              <a:t>highly</a:t>
            </a:r>
            <a:r>
              <a:rPr lang="en-US" dirty="0">
                <a:solidFill>
                  <a:srgbClr val="000000"/>
                </a:solidFill>
              </a:rPr>
              <a:t> parallelized</a:t>
            </a:r>
            <a:endParaRPr lang="en-US" dirty="0"/>
          </a:p>
        </p:txBody>
      </p:sp>
    </p:spTree>
    <p:extLst>
      <p:ext uri="{BB962C8B-B14F-4D97-AF65-F5344CB8AC3E}">
        <p14:creationId xmlns:p14="http://schemas.microsoft.com/office/powerpoint/2010/main" val="96937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17B6-D7EC-41B2-8D43-298A87B3D37A}"/>
              </a:ext>
            </a:extLst>
          </p:cNvPr>
          <p:cNvSpPr>
            <a:spLocks noGrp="1"/>
          </p:cNvSpPr>
          <p:nvPr>
            <p:ph type="title"/>
          </p:nvPr>
        </p:nvSpPr>
        <p:spPr/>
        <p:txBody>
          <a:bodyPr/>
          <a:lstStyle/>
          <a:p>
            <a:r>
              <a:rPr lang="en-US" dirty="0"/>
              <a:t>OpenMP </a:t>
            </a:r>
            <a:r>
              <a:rPr lang="pt-BR" i="1" dirty="0"/>
              <a:t>AMD EPYC 7A53 Trento</a:t>
            </a:r>
            <a:endParaRPr lang="en-US" i="1" dirty="0"/>
          </a:p>
        </p:txBody>
      </p:sp>
      <p:sp>
        <p:nvSpPr>
          <p:cNvPr id="3" name="Content Placeholder 2">
            <a:extLst>
              <a:ext uri="{FF2B5EF4-FFF2-40B4-BE49-F238E27FC236}">
                <a16:creationId xmlns:a16="http://schemas.microsoft.com/office/drawing/2014/main" id="{CD4CEBAE-B92F-4216-8CC8-748A5D730615}"/>
              </a:ext>
            </a:extLst>
          </p:cNvPr>
          <p:cNvSpPr>
            <a:spLocks noGrp="1"/>
          </p:cNvSpPr>
          <p:nvPr>
            <p:ph idx="1"/>
          </p:nvPr>
        </p:nvSpPr>
        <p:spPr>
          <a:xfrm>
            <a:off x="838200" y="1854379"/>
            <a:ext cx="1802826" cy="4351338"/>
          </a:xfrm>
        </p:spPr>
        <p:txBody>
          <a:bodyPr>
            <a:normAutofit/>
          </a:bodyPr>
          <a:lstStyle/>
          <a:p>
            <a:r>
              <a:rPr lang="pt-BR" dirty="0"/>
              <a:t>Two</a:t>
            </a:r>
            <a:r>
              <a:rPr lang="pt-BR" i="1" dirty="0"/>
              <a:t> 7A53s s</a:t>
            </a:r>
            <a:r>
              <a:rPr lang="pt-BR" dirty="0"/>
              <a:t>hown with six </a:t>
            </a:r>
            <a:r>
              <a:rPr lang="en-US" b="0" i="0" dirty="0">
                <a:solidFill>
                  <a:srgbClr val="000000"/>
                </a:solidFill>
                <a:effectLst/>
                <a:latin typeface="Inter"/>
              </a:rPr>
              <a:t>AMD        </a:t>
            </a:r>
            <a:r>
              <a:rPr lang="en-US" b="0" i="0" u="none" strike="noStrike" dirty="0">
                <a:effectLst/>
                <a:latin typeface="Inter"/>
              </a:rPr>
              <a:t>Instinct MI250X GPUs</a:t>
            </a:r>
            <a:endParaRPr lang="pt-BR" dirty="0"/>
          </a:p>
          <a:p>
            <a:endParaRPr lang="en-US" dirty="0"/>
          </a:p>
        </p:txBody>
      </p:sp>
      <p:pic>
        <p:nvPicPr>
          <p:cNvPr id="20482" name="Picture 2" descr="OpenMP Logo">
            <a:extLst>
              <a:ext uri="{FF2B5EF4-FFF2-40B4-BE49-F238E27FC236}">
                <a16:creationId xmlns:a16="http://schemas.microsoft.com/office/drawing/2014/main" id="{F65D0572-F015-4922-B235-7CC461BE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801" y="67611"/>
            <a:ext cx="3629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1BDE3CC-8F3C-800D-7BCD-A127B60FD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026" y="1436637"/>
            <a:ext cx="944880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765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0DF9-2BF7-488E-8B85-C8E51100F5EE}"/>
              </a:ext>
            </a:extLst>
          </p:cNvPr>
          <p:cNvSpPr>
            <a:spLocks noGrp="1"/>
          </p:cNvSpPr>
          <p:nvPr>
            <p:ph type="title"/>
          </p:nvPr>
        </p:nvSpPr>
        <p:spPr/>
        <p:txBody>
          <a:bodyPr/>
          <a:lstStyle/>
          <a:p>
            <a:r>
              <a:rPr lang="en-US" b="0" i="0" dirty="0">
                <a:solidFill>
                  <a:srgbClr val="000000"/>
                </a:solidFill>
                <a:effectLst/>
              </a:rPr>
              <a:t>Latency-oriented vs </a:t>
            </a:r>
            <a:r>
              <a:rPr lang="en-US" b="0" i="0" dirty="0">
                <a:solidFill>
                  <a:srgbClr val="202122"/>
                </a:solidFill>
                <a:effectLst/>
              </a:rPr>
              <a:t>Throughput-oriented processors</a:t>
            </a:r>
            <a:endParaRPr lang="en-US" dirty="0"/>
          </a:p>
        </p:txBody>
      </p:sp>
      <p:sp>
        <p:nvSpPr>
          <p:cNvPr id="3" name="Content Placeholder 2">
            <a:extLst>
              <a:ext uri="{FF2B5EF4-FFF2-40B4-BE49-F238E27FC236}">
                <a16:creationId xmlns:a16="http://schemas.microsoft.com/office/drawing/2014/main" id="{F453FD3E-2152-4F6A-A404-7EB3C3C97BE8}"/>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7BD00752-95D7-4898-982B-E9A4737C70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8716EA-162C-4906-B2D3-3E5D26151C96}"/>
              </a:ext>
            </a:extLst>
          </p:cNvPr>
          <p:cNvSpPr txBox="1"/>
          <p:nvPr/>
        </p:nvSpPr>
        <p:spPr>
          <a:xfrm>
            <a:off x="0" y="0"/>
            <a:ext cx="12192000" cy="830997"/>
          </a:xfrm>
          <a:prstGeom prst="rect">
            <a:avLst/>
          </a:prstGeom>
          <a:solidFill>
            <a:srgbClr val="1E3D51"/>
          </a:solidFill>
        </p:spPr>
        <p:txBody>
          <a:bodyPr wrap="square" rtlCol="0">
            <a:spAutoFit/>
          </a:bodyPr>
          <a:lstStyle/>
          <a:p>
            <a:r>
              <a:rPr lang="en-US" sz="4800" b="0" i="0" dirty="0">
                <a:solidFill>
                  <a:schemeClr val="bg1"/>
                </a:solidFill>
                <a:effectLst/>
              </a:rPr>
              <a:t>Latency-oriented: CPU is optimal for serial ops</a:t>
            </a:r>
            <a:endParaRPr lang="en-US" sz="4800" dirty="0">
              <a:solidFill>
                <a:schemeClr val="bg1"/>
              </a:solidFill>
            </a:endParaRPr>
          </a:p>
        </p:txBody>
      </p:sp>
      <p:sp>
        <p:nvSpPr>
          <p:cNvPr id="6" name="Speech Bubble: Rectangle 5">
            <a:extLst>
              <a:ext uri="{FF2B5EF4-FFF2-40B4-BE49-F238E27FC236}">
                <a16:creationId xmlns:a16="http://schemas.microsoft.com/office/drawing/2014/main" id="{D11DFAF0-7E23-4B73-A71A-34E4D677DB26}"/>
              </a:ext>
            </a:extLst>
          </p:cNvPr>
          <p:cNvSpPr/>
          <p:nvPr/>
        </p:nvSpPr>
        <p:spPr>
          <a:xfrm>
            <a:off x="7500156" y="944239"/>
            <a:ext cx="3863539" cy="787783"/>
          </a:xfrm>
          <a:prstGeom prst="wedgeRectCallout">
            <a:avLst>
              <a:gd name="adj1" fmla="val -128003"/>
              <a:gd name="adj2" fmla="val 81952"/>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cs typeface="Courier New" panose="02070309020205020404" pitchFamily="49" charset="0"/>
              </a:rPr>
              <a:t>DGX’s AMD EPYC 7742 64-Core (8x8) Processor each, with 512 MiB L3 cache</a:t>
            </a:r>
          </a:p>
        </p:txBody>
      </p:sp>
    </p:spTree>
    <p:extLst>
      <p:ext uri="{BB962C8B-B14F-4D97-AF65-F5344CB8AC3E}">
        <p14:creationId xmlns:p14="http://schemas.microsoft.com/office/powerpoint/2010/main" val="3233909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2320-C6AF-499F-96C7-588AC73BDC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79D518-BCAD-4A85-802E-D0BB76849A2D}"/>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F4DA5D0D-9664-4FFF-8106-BF57ACB4D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6B1EA48E-0FC0-4781-94BD-83FC76271AFD}"/>
              </a:ext>
            </a:extLst>
          </p:cNvPr>
          <p:cNvSpPr/>
          <p:nvPr/>
        </p:nvSpPr>
        <p:spPr>
          <a:xfrm>
            <a:off x="9167150" y="509286"/>
            <a:ext cx="2442258" cy="520861"/>
          </a:xfrm>
          <a:prstGeom prst="wedgeRectCallout">
            <a:avLst>
              <a:gd name="adj1" fmla="val 10898"/>
              <a:gd name="adj2" fmla="val 1625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reduces branch latency</a:t>
            </a:r>
            <a:endParaRPr lang="en-US" dirty="0"/>
          </a:p>
        </p:txBody>
      </p:sp>
      <p:sp>
        <p:nvSpPr>
          <p:cNvPr id="6" name="Speech Bubble: Rectangle 5">
            <a:extLst>
              <a:ext uri="{FF2B5EF4-FFF2-40B4-BE49-F238E27FC236}">
                <a16:creationId xmlns:a16="http://schemas.microsoft.com/office/drawing/2014/main" id="{960144AB-8E8D-4619-B078-E5715298AEA0}"/>
              </a:ext>
            </a:extLst>
          </p:cNvPr>
          <p:cNvSpPr/>
          <p:nvPr/>
        </p:nvSpPr>
        <p:spPr>
          <a:xfrm>
            <a:off x="7679839" y="6186585"/>
            <a:ext cx="3460132" cy="520861"/>
          </a:xfrm>
          <a:prstGeom prst="wedgeRectCallout">
            <a:avLst>
              <a:gd name="adj1" fmla="val 42318"/>
              <a:gd name="adj2" fmla="val -8443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Large (512K dedicated) L2 cache avoids long latency DRAM accesses</a:t>
            </a:r>
            <a:endParaRPr lang="en-US" dirty="0"/>
          </a:p>
        </p:txBody>
      </p:sp>
      <p:sp>
        <p:nvSpPr>
          <p:cNvPr id="7" name="Speech Bubble: Rectangle 6">
            <a:extLst>
              <a:ext uri="{FF2B5EF4-FFF2-40B4-BE49-F238E27FC236}">
                <a16:creationId xmlns:a16="http://schemas.microsoft.com/office/drawing/2014/main" id="{86C30720-37B1-4DB2-B2E7-52543C656F3F}"/>
              </a:ext>
            </a:extLst>
          </p:cNvPr>
          <p:cNvSpPr/>
          <p:nvPr/>
        </p:nvSpPr>
        <p:spPr>
          <a:xfrm>
            <a:off x="4435034" y="3831161"/>
            <a:ext cx="2093088" cy="1576086"/>
          </a:xfrm>
          <a:prstGeom prst="wedgeRectCallout">
            <a:avLst>
              <a:gd name="adj1" fmla="val 61610"/>
              <a:gd name="adj2" fmla="val 2557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Several arithmetic logic units (ALU) and address generation units (AGU) reduce operation latency</a:t>
            </a:r>
            <a:endParaRPr lang="en-US" dirty="0"/>
          </a:p>
        </p:txBody>
      </p:sp>
    </p:spTree>
    <p:extLst>
      <p:ext uri="{BB962C8B-B14F-4D97-AF65-F5344CB8AC3E}">
        <p14:creationId xmlns:p14="http://schemas.microsoft.com/office/powerpoint/2010/main" val="917309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930C-DD38-408E-B1D0-C917264C70C7}"/>
              </a:ext>
            </a:extLst>
          </p:cNvPr>
          <p:cNvSpPr>
            <a:spLocks noGrp="1"/>
          </p:cNvSpPr>
          <p:nvPr>
            <p:ph type="title"/>
          </p:nvPr>
        </p:nvSpPr>
        <p:spPr/>
        <p:txBody>
          <a:bodyPr/>
          <a:lstStyle/>
          <a:p>
            <a:r>
              <a:rPr lang="en-US" b="0" i="0" dirty="0">
                <a:solidFill>
                  <a:srgbClr val="202122"/>
                </a:solidFill>
                <a:effectLst/>
              </a:rPr>
              <a:t>Throughput-oriented: GPU is optimal for parallel ops</a:t>
            </a:r>
            <a:endParaRPr lang="en-US" dirty="0"/>
          </a:p>
        </p:txBody>
      </p:sp>
      <p:sp>
        <p:nvSpPr>
          <p:cNvPr id="3" name="Content Placeholder 2">
            <a:extLst>
              <a:ext uri="{FF2B5EF4-FFF2-40B4-BE49-F238E27FC236}">
                <a16:creationId xmlns:a16="http://schemas.microsoft.com/office/drawing/2014/main" id="{8553F66D-6B8B-49A6-AC0E-F387CCA1EAC6}"/>
              </a:ext>
            </a:extLst>
          </p:cNvPr>
          <p:cNvSpPr>
            <a:spLocks noGrp="1"/>
          </p:cNvSpPr>
          <p:nvPr>
            <p:ph idx="1"/>
          </p:nvPr>
        </p:nvSpPr>
        <p:spPr/>
        <p:txBody>
          <a:bodyPr/>
          <a:lstStyle/>
          <a:p>
            <a:endParaRPr lang="en-US" dirty="0"/>
          </a:p>
        </p:txBody>
      </p:sp>
      <p:pic>
        <p:nvPicPr>
          <p:cNvPr id="4100" name="Picture 4">
            <a:extLst>
              <a:ext uri="{FF2B5EF4-FFF2-40B4-BE49-F238E27FC236}">
                <a16:creationId xmlns:a16="http://schemas.microsoft.com/office/drawing/2014/main" id="{8DEFB44A-9927-42B3-BA2E-A06BD78ABD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5" r="61836" b="8559"/>
          <a:stretch/>
        </p:blipFill>
        <p:spPr bwMode="auto">
          <a:xfrm>
            <a:off x="838200" y="1690688"/>
            <a:ext cx="4336648" cy="49994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C60EFD6-FD14-4A49-9094-911BADC18D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21" t="18192" r="3370" b="18205"/>
          <a:stretch/>
        </p:blipFill>
        <p:spPr bwMode="auto">
          <a:xfrm>
            <a:off x="5382227" y="1655600"/>
            <a:ext cx="6609144" cy="3477349"/>
          </a:xfrm>
          <a:prstGeom prst="rect">
            <a:avLst/>
          </a:prstGeom>
          <a:noFill/>
          <a:extLst>
            <a:ext uri="{909E8E84-426E-40DD-AFC4-6F175D3DCCD1}">
              <a14:hiddenFill xmlns:a14="http://schemas.microsoft.com/office/drawing/2010/main">
                <a:solidFill>
                  <a:srgbClr val="FFFFFF"/>
                </a:solidFill>
              </a14:hiddenFill>
            </a:ext>
          </a:extLst>
        </p:spPr>
      </p:pic>
      <p:sp>
        <p:nvSpPr>
          <p:cNvPr id="4" name="Callout: Line 3">
            <a:extLst>
              <a:ext uri="{FF2B5EF4-FFF2-40B4-BE49-F238E27FC236}">
                <a16:creationId xmlns:a16="http://schemas.microsoft.com/office/drawing/2014/main" id="{3999AC98-476A-4573-BC27-58D50B0C02B2}"/>
              </a:ext>
            </a:extLst>
          </p:cNvPr>
          <p:cNvSpPr/>
          <p:nvPr/>
        </p:nvSpPr>
        <p:spPr>
          <a:xfrm>
            <a:off x="820836" y="1678656"/>
            <a:ext cx="4439856" cy="4999419"/>
          </a:xfrm>
          <a:prstGeom prst="borderCallout1">
            <a:avLst>
              <a:gd name="adj1" fmla="val 27084"/>
              <a:gd name="adj2" fmla="val 99597"/>
              <a:gd name="adj3" fmla="val 23828"/>
              <a:gd name="adj4" fmla="val 12043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B8C13B-C4D9-48FC-B6EB-A7A93C540BF6}"/>
              </a:ext>
            </a:extLst>
          </p:cNvPr>
          <p:cNvSpPr txBox="1"/>
          <p:nvPr/>
        </p:nvSpPr>
        <p:spPr>
          <a:xfrm>
            <a:off x="5382227" y="6176963"/>
            <a:ext cx="4062715" cy="369332"/>
          </a:xfrm>
          <a:prstGeom prst="rect">
            <a:avLst/>
          </a:prstGeom>
          <a:noFill/>
        </p:spPr>
        <p:txBody>
          <a:bodyPr wrap="square" rtlCol="0">
            <a:spAutoFit/>
          </a:bodyPr>
          <a:lstStyle/>
          <a:p>
            <a:r>
              <a:rPr lang="en-US" b="1" i="0" dirty="0">
                <a:solidFill>
                  <a:srgbClr val="292929"/>
                </a:solidFill>
                <a:effectLst/>
                <a:latin typeface="charter"/>
              </a:rPr>
              <a:t>Streaming Multiprocessor (SM)</a:t>
            </a:r>
            <a:endParaRPr lang="en-US" b="1" dirty="0"/>
          </a:p>
        </p:txBody>
      </p:sp>
      <p:sp>
        <p:nvSpPr>
          <p:cNvPr id="9" name="TextBox 8">
            <a:extLst>
              <a:ext uri="{FF2B5EF4-FFF2-40B4-BE49-F238E27FC236}">
                <a16:creationId xmlns:a16="http://schemas.microsoft.com/office/drawing/2014/main" id="{E9443FE0-F16C-4B61-91ED-F1ADE5BA73FC}"/>
              </a:ext>
            </a:extLst>
          </p:cNvPr>
          <p:cNvSpPr txBox="1"/>
          <p:nvPr/>
        </p:nvSpPr>
        <p:spPr>
          <a:xfrm>
            <a:off x="8437944" y="5083220"/>
            <a:ext cx="3553427" cy="369332"/>
          </a:xfrm>
          <a:prstGeom prst="rect">
            <a:avLst/>
          </a:prstGeom>
          <a:noFill/>
        </p:spPr>
        <p:txBody>
          <a:bodyPr wrap="square" rtlCol="0">
            <a:spAutoFit/>
          </a:bodyPr>
          <a:lstStyle/>
          <a:p>
            <a:r>
              <a:rPr lang="en-US" b="1" i="0" dirty="0">
                <a:solidFill>
                  <a:srgbClr val="292929"/>
                </a:solidFill>
                <a:effectLst/>
                <a:latin typeface="sohne"/>
              </a:rPr>
              <a:t>Nvidia A100 GPU contains 128 SMs</a:t>
            </a:r>
          </a:p>
        </p:txBody>
      </p:sp>
      <p:sp>
        <p:nvSpPr>
          <p:cNvPr id="10" name="Speech Bubble: Rectangle 9">
            <a:extLst>
              <a:ext uri="{FF2B5EF4-FFF2-40B4-BE49-F238E27FC236}">
                <a16:creationId xmlns:a16="http://schemas.microsoft.com/office/drawing/2014/main" id="{3C843F46-6206-4299-89BF-85262D010D1B}"/>
              </a:ext>
            </a:extLst>
          </p:cNvPr>
          <p:cNvSpPr/>
          <p:nvPr/>
        </p:nvSpPr>
        <p:spPr>
          <a:xfrm>
            <a:off x="5382227" y="6540834"/>
            <a:ext cx="2704250" cy="265146"/>
          </a:xfrm>
          <a:prstGeom prst="wedgeRectCallout">
            <a:avLst>
              <a:gd name="adj1" fmla="val -62524"/>
              <a:gd name="adj2" fmla="val -10926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Small (192K  shared) cache</a:t>
            </a:r>
            <a:endParaRPr lang="en-US" sz="1400" dirty="0"/>
          </a:p>
        </p:txBody>
      </p:sp>
      <p:sp>
        <p:nvSpPr>
          <p:cNvPr id="11" name="Speech Bubble: Rectangle 10">
            <a:extLst>
              <a:ext uri="{FF2B5EF4-FFF2-40B4-BE49-F238E27FC236}">
                <a16:creationId xmlns:a16="http://schemas.microsoft.com/office/drawing/2014/main" id="{D953DF13-890C-4B4C-9254-AD10D49C14E6}"/>
              </a:ext>
            </a:extLst>
          </p:cNvPr>
          <p:cNvSpPr/>
          <p:nvPr/>
        </p:nvSpPr>
        <p:spPr>
          <a:xfrm>
            <a:off x="5382227" y="5099760"/>
            <a:ext cx="2553175" cy="664935"/>
          </a:xfrm>
          <a:prstGeom prst="wedgeRectCallout">
            <a:avLst>
              <a:gd name="adj1" fmla="val -93089"/>
              <a:gd name="adj2" fmla="val -8763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sz="1400" dirty="0">
                <a:solidFill>
                  <a:schemeClr val="tx1"/>
                </a:solidFill>
              </a:rPr>
              <a:t>No branch prediction unit, but many pipelined ALUs increase throughput</a:t>
            </a:r>
          </a:p>
        </p:txBody>
      </p:sp>
      <p:sp>
        <p:nvSpPr>
          <p:cNvPr id="12" name="Speech Bubble: Rectangle 11">
            <a:extLst>
              <a:ext uri="{FF2B5EF4-FFF2-40B4-BE49-F238E27FC236}">
                <a16:creationId xmlns:a16="http://schemas.microsoft.com/office/drawing/2014/main" id="{6069F46D-A8A6-4DD8-B7F5-EFF1F5352330}"/>
              </a:ext>
            </a:extLst>
          </p:cNvPr>
          <p:cNvSpPr/>
          <p:nvPr/>
        </p:nvSpPr>
        <p:spPr>
          <a:xfrm>
            <a:off x="8762337" y="5653377"/>
            <a:ext cx="2806812" cy="1194760"/>
          </a:xfrm>
          <a:prstGeom prst="wedgeRectCallout">
            <a:avLst>
              <a:gd name="adj1" fmla="val -182006"/>
              <a:gd name="adj2" fmla="val -749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333333"/>
                </a:solidFill>
                <a:effectLst/>
                <a:latin typeface="DIN-Web-Pro"/>
              </a:rPr>
              <a:t>Special Function Units (SFUs) execute transcendental instructions such as sin, cosine, reciprocal, and square root. Each SFU executes one instruction per thread, per clock</a:t>
            </a:r>
            <a:endParaRPr lang="en-US" sz="1400" dirty="0"/>
          </a:p>
        </p:txBody>
      </p:sp>
    </p:spTree>
    <p:extLst>
      <p:ext uri="{BB962C8B-B14F-4D97-AF65-F5344CB8AC3E}">
        <p14:creationId xmlns:p14="http://schemas.microsoft.com/office/powerpoint/2010/main" val="2850498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AD94-0C76-4A13-BB8F-8BD46B457321}"/>
              </a:ext>
            </a:extLst>
          </p:cNvPr>
          <p:cNvSpPr>
            <a:spLocks noGrp="1"/>
          </p:cNvSpPr>
          <p:nvPr>
            <p:ph type="title"/>
          </p:nvPr>
        </p:nvSpPr>
        <p:spPr/>
        <p:txBody>
          <a:bodyPr/>
          <a:lstStyle/>
          <a:p>
            <a:r>
              <a:rPr lang="en-US" dirty="0"/>
              <a:t>Recall the Row-Major Layout of a 2D Array</a:t>
            </a:r>
          </a:p>
        </p:txBody>
      </p:sp>
      <p:graphicFrame>
        <p:nvGraphicFramePr>
          <p:cNvPr id="4" name="Table 4">
            <a:extLst>
              <a:ext uri="{FF2B5EF4-FFF2-40B4-BE49-F238E27FC236}">
                <a16:creationId xmlns:a16="http://schemas.microsoft.com/office/drawing/2014/main" id="{83395FC1-8825-455E-BAA5-6C563E2D2FC5}"/>
              </a:ext>
            </a:extLst>
          </p:cNvPr>
          <p:cNvGraphicFramePr>
            <a:graphicFrameLocks noGrp="1"/>
          </p:cNvGraphicFramePr>
          <p:nvPr>
            <p:ph idx="1"/>
            <p:extLst>
              <p:ext uri="{D42A27DB-BD31-4B8C-83A1-F6EECF244321}">
                <p14:modId xmlns:p14="http://schemas.microsoft.com/office/powerpoint/2010/main" val="3233735204"/>
              </p:ext>
            </p:extLst>
          </p:nvPr>
        </p:nvGraphicFramePr>
        <p:xfrm>
          <a:off x="993913" y="1602989"/>
          <a:ext cx="3617844" cy="1112520"/>
        </p:xfrm>
        <a:graphic>
          <a:graphicData uri="http://schemas.openxmlformats.org/drawingml/2006/table">
            <a:tbl>
              <a:tblPr firstRow="1" bandRow="1">
                <a:tableStyleId>{5940675A-B579-460E-94D1-54222C63F5DA}</a:tableStyleId>
              </a:tblPr>
              <a:tblGrid>
                <a:gridCol w="1205948">
                  <a:extLst>
                    <a:ext uri="{9D8B030D-6E8A-4147-A177-3AD203B41FA5}">
                      <a16:colId xmlns:a16="http://schemas.microsoft.com/office/drawing/2014/main" val="1385690897"/>
                    </a:ext>
                  </a:extLst>
                </a:gridCol>
                <a:gridCol w="1205948">
                  <a:extLst>
                    <a:ext uri="{9D8B030D-6E8A-4147-A177-3AD203B41FA5}">
                      <a16:colId xmlns:a16="http://schemas.microsoft.com/office/drawing/2014/main" val="2878340238"/>
                    </a:ext>
                  </a:extLst>
                </a:gridCol>
                <a:gridCol w="1205948">
                  <a:extLst>
                    <a:ext uri="{9D8B030D-6E8A-4147-A177-3AD203B41FA5}">
                      <a16:colId xmlns:a16="http://schemas.microsoft.com/office/drawing/2014/main" val="3463091513"/>
                    </a:ext>
                  </a:extLst>
                </a:gridCol>
              </a:tblGrid>
              <a:tr h="370840">
                <a:tc>
                  <a:txBody>
                    <a:bodyPr/>
                    <a:lstStyle/>
                    <a:p>
                      <a:pPr algn="ctr"/>
                      <a:r>
                        <a:rPr lang="en-US" dirty="0"/>
                        <a:t>[0][0]</a:t>
                      </a:r>
                    </a:p>
                  </a:txBody>
                  <a:tcPr/>
                </a:tc>
                <a:tc>
                  <a:txBody>
                    <a:bodyPr/>
                    <a:lstStyle/>
                    <a:p>
                      <a:pPr algn="ctr"/>
                      <a:r>
                        <a:rPr lang="en-US" dirty="0"/>
                        <a:t>[0][1]</a:t>
                      </a:r>
                    </a:p>
                  </a:txBody>
                  <a:tcPr/>
                </a:tc>
                <a:tc>
                  <a:txBody>
                    <a:bodyPr/>
                    <a:lstStyle/>
                    <a:p>
                      <a:pPr algn="ctr"/>
                      <a:r>
                        <a:rPr lang="en-US" dirty="0"/>
                        <a:t>[0][2]</a:t>
                      </a:r>
                    </a:p>
                  </a:txBody>
                  <a:tcPr/>
                </a:tc>
                <a:extLst>
                  <a:ext uri="{0D108BD9-81ED-4DB2-BD59-A6C34878D82A}">
                    <a16:rowId xmlns:a16="http://schemas.microsoft.com/office/drawing/2014/main" val="2723760034"/>
                  </a:ext>
                </a:extLst>
              </a:tr>
              <a:tr h="370840">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2682120137"/>
                  </a:ext>
                </a:extLst>
              </a:tr>
              <a:tr h="370840">
                <a:tc>
                  <a:txBody>
                    <a:bodyPr/>
                    <a:lstStyle/>
                    <a:p>
                      <a:pPr algn="ctr"/>
                      <a:r>
                        <a:rPr lang="en-US" dirty="0"/>
                        <a:t>[2][0]</a:t>
                      </a:r>
                    </a:p>
                  </a:txBody>
                  <a:tcPr/>
                </a:tc>
                <a:tc>
                  <a:txBody>
                    <a:bodyPr/>
                    <a:lstStyle/>
                    <a:p>
                      <a:pPr algn="ctr"/>
                      <a:r>
                        <a:rPr lang="en-US" dirty="0"/>
                        <a:t>[2][1]</a:t>
                      </a:r>
                    </a:p>
                  </a:txBody>
                  <a:tcPr/>
                </a:tc>
                <a:tc>
                  <a:txBody>
                    <a:bodyPr/>
                    <a:lstStyle/>
                    <a:p>
                      <a:pPr algn="ctr"/>
                      <a:r>
                        <a:rPr lang="en-US" dirty="0"/>
                        <a:t>[2][2]</a:t>
                      </a:r>
                    </a:p>
                  </a:txBody>
                  <a:tcPr/>
                </a:tc>
                <a:extLst>
                  <a:ext uri="{0D108BD9-81ED-4DB2-BD59-A6C34878D82A}">
                    <a16:rowId xmlns:a16="http://schemas.microsoft.com/office/drawing/2014/main" val="787371453"/>
                  </a:ext>
                </a:extLst>
              </a:tr>
            </a:tbl>
          </a:graphicData>
        </a:graphic>
      </p:graphicFrame>
      <p:graphicFrame>
        <p:nvGraphicFramePr>
          <p:cNvPr id="5" name="Table 5">
            <a:extLst>
              <a:ext uri="{FF2B5EF4-FFF2-40B4-BE49-F238E27FC236}">
                <a16:creationId xmlns:a16="http://schemas.microsoft.com/office/drawing/2014/main" id="{BFB92DDB-1C50-4AA1-B651-6C3EFC4266EB}"/>
              </a:ext>
            </a:extLst>
          </p:cNvPr>
          <p:cNvGraphicFramePr>
            <a:graphicFrameLocks noGrp="1"/>
          </p:cNvGraphicFramePr>
          <p:nvPr>
            <p:extLst>
              <p:ext uri="{D42A27DB-BD31-4B8C-83A1-F6EECF244321}">
                <p14:modId xmlns:p14="http://schemas.microsoft.com/office/powerpoint/2010/main" val="323675319"/>
              </p:ext>
            </p:extLst>
          </p:nvPr>
        </p:nvGraphicFramePr>
        <p:xfrm>
          <a:off x="993913" y="3001690"/>
          <a:ext cx="8127999" cy="370840"/>
        </p:xfrm>
        <a:graphic>
          <a:graphicData uri="http://schemas.openxmlformats.org/drawingml/2006/table">
            <a:tbl>
              <a:tblPr firstRow="1" bandRow="1">
                <a:tableStyleId>{5940675A-B579-460E-94D1-54222C63F5DA}</a:tableStyleId>
              </a:tblPr>
              <a:tblGrid>
                <a:gridCol w="903111">
                  <a:extLst>
                    <a:ext uri="{9D8B030D-6E8A-4147-A177-3AD203B41FA5}">
                      <a16:colId xmlns:a16="http://schemas.microsoft.com/office/drawing/2014/main" val="1434454753"/>
                    </a:ext>
                  </a:extLst>
                </a:gridCol>
                <a:gridCol w="903111">
                  <a:extLst>
                    <a:ext uri="{9D8B030D-6E8A-4147-A177-3AD203B41FA5}">
                      <a16:colId xmlns:a16="http://schemas.microsoft.com/office/drawing/2014/main" val="3964164154"/>
                    </a:ext>
                  </a:extLst>
                </a:gridCol>
                <a:gridCol w="903111">
                  <a:extLst>
                    <a:ext uri="{9D8B030D-6E8A-4147-A177-3AD203B41FA5}">
                      <a16:colId xmlns:a16="http://schemas.microsoft.com/office/drawing/2014/main" val="1737025654"/>
                    </a:ext>
                  </a:extLst>
                </a:gridCol>
                <a:gridCol w="903111">
                  <a:extLst>
                    <a:ext uri="{9D8B030D-6E8A-4147-A177-3AD203B41FA5}">
                      <a16:colId xmlns:a16="http://schemas.microsoft.com/office/drawing/2014/main" val="3684168943"/>
                    </a:ext>
                  </a:extLst>
                </a:gridCol>
                <a:gridCol w="903111">
                  <a:extLst>
                    <a:ext uri="{9D8B030D-6E8A-4147-A177-3AD203B41FA5}">
                      <a16:colId xmlns:a16="http://schemas.microsoft.com/office/drawing/2014/main" val="843559225"/>
                    </a:ext>
                  </a:extLst>
                </a:gridCol>
                <a:gridCol w="903111">
                  <a:extLst>
                    <a:ext uri="{9D8B030D-6E8A-4147-A177-3AD203B41FA5}">
                      <a16:colId xmlns:a16="http://schemas.microsoft.com/office/drawing/2014/main" val="417428449"/>
                    </a:ext>
                  </a:extLst>
                </a:gridCol>
                <a:gridCol w="903111">
                  <a:extLst>
                    <a:ext uri="{9D8B030D-6E8A-4147-A177-3AD203B41FA5}">
                      <a16:colId xmlns:a16="http://schemas.microsoft.com/office/drawing/2014/main" val="2361836019"/>
                    </a:ext>
                  </a:extLst>
                </a:gridCol>
                <a:gridCol w="903111">
                  <a:extLst>
                    <a:ext uri="{9D8B030D-6E8A-4147-A177-3AD203B41FA5}">
                      <a16:colId xmlns:a16="http://schemas.microsoft.com/office/drawing/2014/main" val="3562961131"/>
                    </a:ext>
                  </a:extLst>
                </a:gridCol>
                <a:gridCol w="903111">
                  <a:extLst>
                    <a:ext uri="{9D8B030D-6E8A-4147-A177-3AD203B41FA5}">
                      <a16:colId xmlns:a16="http://schemas.microsoft.com/office/drawing/2014/main" val="205239599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p>
                  </a:txBody>
                  <a:tcPr/>
                </a:tc>
                <a:extLst>
                  <a:ext uri="{0D108BD9-81ED-4DB2-BD59-A6C34878D82A}">
                    <a16:rowId xmlns:a16="http://schemas.microsoft.com/office/drawing/2014/main" val="4205224963"/>
                  </a:ext>
                </a:extLst>
              </a:tr>
            </a:tbl>
          </a:graphicData>
        </a:graphic>
      </p:graphicFrame>
      <p:graphicFrame>
        <p:nvGraphicFramePr>
          <p:cNvPr id="6" name="Table 5">
            <a:extLst>
              <a:ext uri="{FF2B5EF4-FFF2-40B4-BE49-F238E27FC236}">
                <a16:creationId xmlns:a16="http://schemas.microsoft.com/office/drawing/2014/main" id="{45C95C8F-5B69-42E6-AF3B-6BDA8544B0D6}"/>
              </a:ext>
            </a:extLst>
          </p:cNvPr>
          <p:cNvGraphicFramePr>
            <a:graphicFrameLocks noGrp="1"/>
          </p:cNvGraphicFramePr>
          <p:nvPr>
            <p:extLst>
              <p:ext uri="{D42A27DB-BD31-4B8C-83A1-F6EECF244321}">
                <p14:modId xmlns:p14="http://schemas.microsoft.com/office/powerpoint/2010/main" val="4124598065"/>
              </p:ext>
            </p:extLst>
          </p:nvPr>
        </p:nvGraphicFramePr>
        <p:xfrm>
          <a:off x="993912" y="3485471"/>
          <a:ext cx="8127999" cy="370840"/>
        </p:xfrm>
        <a:graphic>
          <a:graphicData uri="http://schemas.openxmlformats.org/drawingml/2006/table">
            <a:tbl>
              <a:tblPr firstRow="1" bandRow="1">
                <a:tableStyleId>{5940675A-B579-460E-94D1-54222C63F5DA}</a:tableStyleId>
              </a:tblPr>
              <a:tblGrid>
                <a:gridCol w="903111">
                  <a:extLst>
                    <a:ext uri="{9D8B030D-6E8A-4147-A177-3AD203B41FA5}">
                      <a16:colId xmlns:a16="http://schemas.microsoft.com/office/drawing/2014/main" val="1434454753"/>
                    </a:ext>
                  </a:extLst>
                </a:gridCol>
                <a:gridCol w="903111">
                  <a:extLst>
                    <a:ext uri="{9D8B030D-6E8A-4147-A177-3AD203B41FA5}">
                      <a16:colId xmlns:a16="http://schemas.microsoft.com/office/drawing/2014/main" val="3964164154"/>
                    </a:ext>
                  </a:extLst>
                </a:gridCol>
                <a:gridCol w="903111">
                  <a:extLst>
                    <a:ext uri="{9D8B030D-6E8A-4147-A177-3AD203B41FA5}">
                      <a16:colId xmlns:a16="http://schemas.microsoft.com/office/drawing/2014/main" val="1737025654"/>
                    </a:ext>
                  </a:extLst>
                </a:gridCol>
                <a:gridCol w="903111">
                  <a:extLst>
                    <a:ext uri="{9D8B030D-6E8A-4147-A177-3AD203B41FA5}">
                      <a16:colId xmlns:a16="http://schemas.microsoft.com/office/drawing/2014/main" val="3684168943"/>
                    </a:ext>
                  </a:extLst>
                </a:gridCol>
                <a:gridCol w="903111">
                  <a:extLst>
                    <a:ext uri="{9D8B030D-6E8A-4147-A177-3AD203B41FA5}">
                      <a16:colId xmlns:a16="http://schemas.microsoft.com/office/drawing/2014/main" val="843559225"/>
                    </a:ext>
                  </a:extLst>
                </a:gridCol>
                <a:gridCol w="903111">
                  <a:extLst>
                    <a:ext uri="{9D8B030D-6E8A-4147-A177-3AD203B41FA5}">
                      <a16:colId xmlns:a16="http://schemas.microsoft.com/office/drawing/2014/main" val="417428449"/>
                    </a:ext>
                  </a:extLst>
                </a:gridCol>
                <a:gridCol w="903111">
                  <a:extLst>
                    <a:ext uri="{9D8B030D-6E8A-4147-A177-3AD203B41FA5}">
                      <a16:colId xmlns:a16="http://schemas.microsoft.com/office/drawing/2014/main" val="2361836019"/>
                    </a:ext>
                  </a:extLst>
                </a:gridCol>
                <a:gridCol w="903111">
                  <a:extLst>
                    <a:ext uri="{9D8B030D-6E8A-4147-A177-3AD203B41FA5}">
                      <a16:colId xmlns:a16="http://schemas.microsoft.com/office/drawing/2014/main" val="3562961131"/>
                    </a:ext>
                  </a:extLst>
                </a:gridCol>
                <a:gridCol w="903111">
                  <a:extLst>
                    <a:ext uri="{9D8B030D-6E8A-4147-A177-3AD203B41FA5}">
                      <a16:colId xmlns:a16="http://schemas.microsoft.com/office/drawing/2014/main" val="205239599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4205224963"/>
                  </a:ext>
                </a:extLst>
              </a:tr>
            </a:tbl>
          </a:graphicData>
        </a:graphic>
      </p:graphicFrame>
      <p:graphicFrame>
        <p:nvGraphicFramePr>
          <p:cNvPr id="8" name="Object 7">
            <a:extLst>
              <a:ext uri="{FF2B5EF4-FFF2-40B4-BE49-F238E27FC236}">
                <a16:creationId xmlns:a16="http://schemas.microsoft.com/office/drawing/2014/main" id="{6BAAB6FA-533A-4949-957C-CCF267C471A4}"/>
              </a:ext>
            </a:extLst>
          </p:cNvPr>
          <p:cNvGraphicFramePr>
            <a:graphicFrameLocks noChangeAspect="1"/>
          </p:cNvGraphicFramePr>
          <p:nvPr>
            <p:extLst>
              <p:ext uri="{D42A27DB-BD31-4B8C-83A1-F6EECF244321}">
                <p14:modId xmlns:p14="http://schemas.microsoft.com/office/powerpoint/2010/main" val="2279782518"/>
              </p:ext>
            </p:extLst>
          </p:nvPr>
        </p:nvGraphicFramePr>
        <p:xfrm>
          <a:off x="9207500" y="3487738"/>
          <a:ext cx="2746375" cy="368300"/>
        </p:xfrm>
        <a:graphic>
          <a:graphicData uri="http://schemas.openxmlformats.org/presentationml/2006/ole">
            <mc:AlternateContent xmlns:mc="http://schemas.openxmlformats.org/markup-compatibility/2006">
              <mc:Choice xmlns:v="urn:schemas-microsoft-com:vml" Requires="v">
                <p:oleObj spid="_x0000_s10250" name="Equation" r:id="rId3" imgW="1511280" imgH="203040" progId="Equation.DSMT4">
                  <p:embed/>
                </p:oleObj>
              </mc:Choice>
              <mc:Fallback>
                <p:oleObj name="Equation" r:id="rId3" imgW="1511280" imgH="203040" progId="Equation.DSMT4">
                  <p:embed/>
                  <p:pic>
                    <p:nvPicPr>
                      <p:cNvPr id="8" name="Object 7">
                        <a:extLst>
                          <a:ext uri="{FF2B5EF4-FFF2-40B4-BE49-F238E27FC236}">
                            <a16:creationId xmlns:a16="http://schemas.microsoft.com/office/drawing/2014/main" id="{6BAAB6FA-533A-4949-957C-CCF267C471A4}"/>
                          </a:ext>
                        </a:extLst>
                      </p:cNvPr>
                      <p:cNvPicPr/>
                      <p:nvPr/>
                    </p:nvPicPr>
                    <p:blipFill>
                      <a:blip r:embed="rId4"/>
                      <a:stretch>
                        <a:fillRect/>
                      </a:stretch>
                    </p:blipFill>
                    <p:spPr>
                      <a:xfrm>
                        <a:off x="9207500" y="3487738"/>
                        <a:ext cx="2746375" cy="368300"/>
                      </a:xfrm>
                      <a:prstGeom prst="rect">
                        <a:avLst/>
                      </a:prstGeom>
                    </p:spPr>
                  </p:pic>
                </p:oleObj>
              </mc:Fallback>
            </mc:AlternateContent>
          </a:graphicData>
        </a:graphic>
      </p:graphicFrame>
      <p:sp>
        <p:nvSpPr>
          <p:cNvPr id="7" name="Speech Bubble: Rectangle 6">
            <a:extLst>
              <a:ext uri="{FF2B5EF4-FFF2-40B4-BE49-F238E27FC236}">
                <a16:creationId xmlns:a16="http://schemas.microsoft.com/office/drawing/2014/main" id="{1763C599-CFBF-43DB-AF58-328900072C69}"/>
              </a:ext>
            </a:extLst>
          </p:cNvPr>
          <p:cNvSpPr/>
          <p:nvPr/>
        </p:nvSpPr>
        <p:spPr>
          <a:xfrm>
            <a:off x="5382227" y="5099760"/>
            <a:ext cx="3739684" cy="664935"/>
          </a:xfrm>
          <a:prstGeom prst="wedgeRectCallout">
            <a:avLst>
              <a:gd name="adj1" fmla="val 77301"/>
              <a:gd name="adj2" fmla="val -23552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dirty="0">
                <a:solidFill>
                  <a:schemeClr val="tx1"/>
                </a:solidFill>
              </a:rPr>
              <a:t>Zero-based numbering; initial element is assigned the index 0</a:t>
            </a:r>
          </a:p>
        </p:txBody>
      </p:sp>
    </p:spTree>
    <p:extLst>
      <p:ext uri="{BB962C8B-B14F-4D97-AF65-F5344CB8AC3E}">
        <p14:creationId xmlns:p14="http://schemas.microsoft.com/office/powerpoint/2010/main" val="3837778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A71-2859-4D78-8355-D3D878D9AE09}"/>
              </a:ext>
            </a:extLst>
          </p:cNvPr>
          <p:cNvSpPr>
            <a:spLocks noGrp="1"/>
          </p:cNvSpPr>
          <p:nvPr>
            <p:ph type="title"/>
          </p:nvPr>
        </p:nvSpPr>
        <p:spPr/>
        <p:txBody>
          <a:bodyPr/>
          <a:lstStyle/>
          <a:p>
            <a:r>
              <a:rPr lang="en-US" dirty="0"/>
              <a:t>Grid of Threads</a:t>
            </a:r>
          </a:p>
        </p:txBody>
      </p:sp>
      <p:sp>
        <p:nvSpPr>
          <p:cNvPr id="3" name="Content Placeholder 2">
            <a:extLst>
              <a:ext uri="{FF2B5EF4-FFF2-40B4-BE49-F238E27FC236}">
                <a16:creationId xmlns:a16="http://schemas.microsoft.com/office/drawing/2014/main" id="{8D90A666-1F73-4F87-B655-9DC568D6BB4C}"/>
              </a:ext>
            </a:extLst>
          </p:cNvPr>
          <p:cNvSpPr>
            <a:spLocks noGrp="1"/>
          </p:cNvSpPr>
          <p:nvPr>
            <p:ph idx="1"/>
          </p:nvPr>
        </p:nvSpPr>
        <p:spPr>
          <a:xfrm>
            <a:off x="838200" y="1825625"/>
            <a:ext cx="10515600" cy="686987"/>
          </a:xfrm>
        </p:spPr>
        <p:txBody>
          <a:bodyPr>
            <a:normAutofit fontScale="92500" lnSpcReduction="20000"/>
          </a:bodyPr>
          <a:lstStyle/>
          <a:p>
            <a:pPr marL="0" indent="0">
              <a:buNone/>
            </a:pPr>
            <a:r>
              <a:rPr lang="en-US" dirty="0"/>
              <a:t>Execution on a GPU is performed by a grid (2D array) of threads indexed by a row block index and a column thread index</a:t>
            </a:r>
          </a:p>
        </p:txBody>
      </p:sp>
      <p:graphicFrame>
        <p:nvGraphicFramePr>
          <p:cNvPr id="4" name="Table 4">
            <a:extLst>
              <a:ext uri="{FF2B5EF4-FFF2-40B4-BE49-F238E27FC236}">
                <a16:creationId xmlns:a16="http://schemas.microsoft.com/office/drawing/2014/main" id="{EB9CAC08-AF80-4DB6-9EAC-14EAB769D220}"/>
              </a:ext>
            </a:extLst>
          </p:cNvPr>
          <p:cNvGraphicFramePr>
            <a:graphicFrameLocks noGrp="1"/>
          </p:cNvGraphicFramePr>
          <p:nvPr>
            <p:extLst>
              <p:ext uri="{D42A27DB-BD31-4B8C-83A1-F6EECF244321}">
                <p14:modId xmlns:p14="http://schemas.microsoft.com/office/powerpoint/2010/main" val="4199193315"/>
              </p:ext>
            </p:extLst>
          </p:nvPr>
        </p:nvGraphicFramePr>
        <p:xfrm>
          <a:off x="1546970" y="2926081"/>
          <a:ext cx="8128000" cy="1112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gridCol w="812800">
                  <a:extLst>
                    <a:ext uri="{9D8B030D-6E8A-4147-A177-3AD203B41FA5}">
                      <a16:colId xmlns:a16="http://schemas.microsoft.com/office/drawing/2014/main" val="370878096"/>
                    </a:ext>
                  </a:extLst>
                </a:gridCol>
                <a:gridCol w="812800">
                  <a:extLst>
                    <a:ext uri="{9D8B030D-6E8A-4147-A177-3AD203B41FA5}">
                      <a16:colId xmlns:a16="http://schemas.microsoft.com/office/drawing/2014/main" val="3126593965"/>
                    </a:ext>
                  </a:extLst>
                </a:gridCol>
                <a:gridCol w="812800">
                  <a:extLst>
                    <a:ext uri="{9D8B030D-6E8A-4147-A177-3AD203B41FA5}">
                      <a16:colId xmlns:a16="http://schemas.microsoft.com/office/drawing/2014/main" val="2971429517"/>
                    </a:ext>
                  </a:extLst>
                </a:gridCol>
                <a:gridCol w="812800">
                  <a:extLst>
                    <a:ext uri="{9D8B030D-6E8A-4147-A177-3AD203B41FA5}">
                      <a16:colId xmlns:a16="http://schemas.microsoft.com/office/drawing/2014/main" val="48172185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7284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837396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2291486"/>
                  </a:ext>
                </a:extLst>
              </a:tr>
            </a:tbl>
          </a:graphicData>
        </a:graphic>
      </p:graphicFrame>
      <p:graphicFrame>
        <p:nvGraphicFramePr>
          <p:cNvPr id="5" name="Table 4">
            <a:extLst>
              <a:ext uri="{FF2B5EF4-FFF2-40B4-BE49-F238E27FC236}">
                <a16:creationId xmlns:a16="http://schemas.microsoft.com/office/drawing/2014/main" id="{940A74E1-5F87-4CB8-B3A3-088BADD0B521}"/>
              </a:ext>
            </a:extLst>
          </p:cNvPr>
          <p:cNvGraphicFramePr>
            <a:graphicFrameLocks noGrp="1"/>
          </p:cNvGraphicFramePr>
          <p:nvPr>
            <p:extLst>
              <p:ext uri="{D42A27DB-BD31-4B8C-83A1-F6EECF244321}">
                <p14:modId xmlns:p14="http://schemas.microsoft.com/office/powerpoint/2010/main" val="3426466700"/>
              </p:ext>
            </p:extLst>
          </p:nvPr>
        </p:nvGraphicFramePr>
        <p:xfrm>
          <a:off x="1546970" y="4414300"/>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gridCol w="812800">
                  <a:extLst>
                    <a:ext uri="{9D8B030D-6E8A-4147-A177-3AD203B41FA5}">
                      <a16:colId xmlns:a16="http://schemas.microsoft.com/office/drawing/2014/main" val="370878096"/>
                    </a:ext>
                  </a:extLst>
                </a:gridCol>
                <a:gridCol w="812800">
                  <a:extLst>
                    <a:ext uri="{9D8B030D-6E8A-4147-A177-3AD203B41FA5}">
                      <a16:colId xmlns:a16="http://schemas.microsoft.com/office/drawing/2014/main" val="3126593965"/>
                    </a:ext>
                  </a:extLst>
                </a:gridCol>
                <a:gridCol w="812800">
                  <a:extLst>
                    <a:ext uri="{9D8B030D-6E8A-4147-A177-3AD203B41FA5}">
                      <a16:colId xmlns:a16="http://schemas.microsoft.com/office/drawing/2014/main" val="2971429517"/>
                    </a:ext>
                  </a:extLst>
                </a:gridCol>
                <a:gridCol w="812800">
                  <a:extLst>
                    <a:ext uri="{9D8B030D-6E8A-4147-A177-3AD203B41FA5}">
                      <a16:colId xmlns:a16="http://schemas.microsoft.com/office/drawing/2014/main" val="48172185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2291486"/>
                  </a:ext>
                </a:extLst>
              </a:tr>
            </a:tbl>
          </a:graphicData>
        </a:graphic>
      </p:graphicFrame>
      <p:sp>
        <p:nvSpPr>
          <p:cNvPr id="6" name="Arrow: Up-Down 5">
            <a:extLst>
              <a:ext uri="{FF2B5EF4-FFF2-40B4-BE49-F238E27FC236}">
                <a16:creationId xmlns:a16="http://schemas.microsoft.com/office/drawing/2014/main" id="{824D78C6-CEC0-457D-A2B1-27814EB69205}"/>
              </a:ext>
            </a:extLst>
          </p:cNvPr>
          <p:cNvSpPr/>
          <p:nvPr/>
        </p:nvSpPr>
        <p:spPr>
          <a:xfrm>
            <a:off x="5543384" y="4059141"/>
            <a:ext cx="135172" cy="33461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quiggle Line - ClipArt Best">
            <a:extLst>
              <a:ext uri="{FF2B5EF4-FFF2-40B4-BE49-F238E27FC236}">
                <a16:creationId xmlns:a16="http://schemas.microsoft.com/office/drawing/2014/main" id="{8AC16FA8-84E6-4D58-AA8F-75DEFB3B3D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quiggle Line - ClipArt Best">
            <a:extLst>
              <a:ext uri="{FF2B5EF4-FFF2-40B4-BE49-F238E27FC236}">
                <a16:creationId xmlns:a16="http://schemas.microsoft.com/office/drawing/2014/main" id="{393B6466-149D-4704-88F9-18677B35AF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quiggle Line - ClipArt Best">
            <a:extLst>
              <a:ext uri="{FF2B5EF4-FFF2-40B4-BE49-F238E27FC236}">
                <a16:creationId xmlns:a16="http://schemas.microsoft.com/office/drawing/2014/main" id="{13538747-71CD-4CD9-B62D-7AF9EC9C2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quiggle Line - ClipArt Best">
            <a:extLst>
              <a:ext uri="{FF2B5EF4-FFF2-40B4-BE49-F238E27FC236}">
                <a16:creationId xmlns:a16="http://schemas.microsoft.com/office/drawing/2014/main" id="{BA02DC3E-AD4F-4437-9830-7C1F866A09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quiggle Line - ClipArt Best">
            <a:extLst>
              <a:ext uri="{FF2B5EF4-FFF2-40B4-BE49-F238E27FC236}">
                <a16:creationId xmlns:a16="http://schemas.microsoft.com/office/drawing/2014/main" id="{110897C5-4582-4C43-8AED-88068B2D2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quiggle Line - ClipArt Best">
            <a:extLst>
              <a:ext uri="{FF2B5EF4-FFF2-40B4-BE49-F238E27FC236}">
                <a16:creationId xmlns:a16="http://schemas.microsoft.com/office/drawing/2014/main" id="{ED04D50E-2C5C-4854-BF5D-C4BBE86AD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quiggle Line - ClipArt Best">
            <a:extLst>
              <a:ext uri="{FF2B5EF4-FFF2-40B4-BE49-F238E27FC236}">
                <a16:creationId xmlns:a16="http://schemas.microsoft.com/office/drawing/2014/main" id="{1AD75F29-E155-4772-B41F-5978B39DB3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quiggle Line - ClipArt Best">
            <a:extLst>
              <a:ext uri="{FF2B5EF4-FFF2-40B4-BE49-F238E27FC236}">
                <a16:creationId xmlns:a16="http://schemas.microsoft.com/office/drawing/2014/main" id="{C8796638-1474-4C6B-9866-E0675F76D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quiggle Line - ClipArt Best">
            <a:extLst>
              <a:ext uri="{FF2B5EF4-FFF2-40B4-BE49-F238E27FC236}">
                <a16:creationId xmlns:a16="http://schemas.microsoft.com/office/drawing/2014/main" id="{4EE59FC4-B4E8-449F-B84F-D233864A22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quiggle Line - ClipArt Best">
            <a:extLst>
              <a:ext uri="{FF2B5EF4-FFF2-40B4-BE49-F238E27FC236}">
                <a16:creationId xmlns:a16="http://schemas.microsoft.com/office/drawing/2014/main" id="{DC841E87-0434-459E-AC18-BC6A88601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quiggle Line - ClipArt Best">
            <a:extLst>
              <a:ext uri="{FF2B5EF4-FFF2-40B4-BE49-F238E27FC236}">
                <a16:creationId xmlns:a16="http://schemas.microsoft.com/office/drawing/2014/main" id="{6999A672-FB4E-4BCD-99CF-B761A5520B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23041"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quiggle Line - ClipArt Best">
            <a:extLst>
              <a:ext uri="{FF2B5EF4-FFF2-40B4-BE49-F238E27FC236}">
                <a16:creationId xmlns:a16="http://schemas.microsoft.com/office/drawing/2014/main" id="{D2956720-035C-4374-BCAA-96C12C969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7442756"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quiggle Line - ClipArt Best">
            <a:extLst>
              <a:ext uri="{FF2B5EF4-FFF2-40B4-BE49-F238E27FC236}">
                <a16:creationId xmlns:a16="http://schemas.microsoft.com/office/drawing/2014/main" id="{77EDFC95-0C13-4478-9AB8-A18969104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quiggle Line - ClipArt Best">
            <a:extLst>
              <a:ext uri="{FF2B5EF4-FFF2-40B4-BE49-F238E27FC236}">
                <a16:creationId xmlns:a16="http://schemas.microsoft.com/office/drawing/2014/main" id="{D88A90E3-010B-40CE-8928-3D788DE0B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Squiggle Line - ClipArt Best">
            <a:extLst>
              <a:ext uri="{FF2B5EF4-FFF2-40B4-BE49-F238E27FC236}">
                <a16:creationId xmlns:a16="http://schemas.microsoft.com/office/drawing/2014/main" id="{A6E561CE-21B3-4897-BCAE-C76188C45E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23041"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quiggle Line - ClipArt Best">
            <a:extLst>
              <a:ext uri="{FF2B5EF4-FFF2-40B4-BE49-F238E27FC236}">
                <a16:creationId xmlns:a16="http://schemas.microsoft.com/office/drawing/2014/main" id="{F2FDD394-F643-45D6-A839-0A8138C09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7442756"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Squiggle Line - ClipArt Best">
            <a:extLst>
              <a:ext uri="{FF2B5EF4-FFF2-40B4-BE49-F238E27FC236}">
                <a16:creationId xmlns:a16="http://schemas.microsoft.com/office/drawing/2014/main" id="{FEF88022-4A8D-4A16-BE2E-A8757218C6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8213099"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quiggle Line - ClipArt Best">
            <a:extLst>
              <a:ext uri="{FF2B5EF4-FFF2-40B4-BE49-F238E27FC236}">
                <a16:creationId xmlns:a16="http://schemas.microsoft.com/office/drawing/2014/main" id="{C2F27D35-EB84-4BD3-9603-1F3215835B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9032814"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quiggle Line - ClipArt Best">
            <a:extLst>
              <a:ext uri="{FF2B5EF4-FFF2-40B4-BE49-F238E27FC236}">
                <a16:creationId xmlns:a16="http://schemas.microsoft.com/office/drawing/2014/main" id="{5C3E5CD8-3917-409A-8FE5-3EBCDF02AA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8213099"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quiggle Line - ClipArt Best">
            <a:extLst>
              <a:ext uri="{FF2B5EF4-FFF2-40B4-BE49-F238E27FC236}">
                <a16:creationId xmlns:a16="http://schemas.microsoft.com/office/drawing/2014/main" id="{DC4FCEF4-18FF-4C0E-9638-0A4356B6C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9032814"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Squiggle Line - ClipArt Best">
            <a:extLst>
              <a:ext uri="{FF2B5EF4-FFF2-40B4-BE49-F238E27FC236}">
                <a16:creationId xmlns:a16="http://schemas.microsoft.com/office/drawing/2014/main" id="{B74C6307-D6A4-473C-BF60-990DC0032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Squiggle Line - ClipArt Best">
            <a:extLst>
              <a:ext uri="{FF2B5EF4-FFF2-40B4-BE49-F238E27FC236}">
                <a16:creationId xmlns:a16="http://schemas.microsoft.com/office/drawing/2014/main" id="{9A211404-76AB-4B0E-A8AF-A947DA707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quiggle Line - ClipArt Best">
            <a:extLst>
              <a:ext uri="{FF2B5EF4-FFF2-40B4-BE49-F238E27FC236}">
                <a16:creationId xmlns:a16="http://schemas.microsoft.com/office/drawing/2014/main" id="{55995F70-E3C9-4D32-8C0D-19CF85016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quiggle Line - ClipArt Best">
            <a:extLst>
              <a:ext uri="{FF2B5EF4-FFF2-40B4-BE49-F238E27FC236}">
                <a16:creationId xmlns:a16="http://schemas.microsoft.com/office/drawing/2014/main" id="{7347A33C-06D5-4605-9F6B-B3160B27EA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quiggle Line - ClipArt Best">
            <a:extLst>
              <a:ext uri="{FF2B5EF4-FFF2-40B4-BE49-F238E27FC236}">
                <a16:creationId xmlns:a16="http://schemas.microsoft.com/office/drawing/2014/main" id="{5B126E86-2369-4935-9796-8CC26F6D5D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quiggle Line - ClipArt Best">
            <a:extLst>
              <a:ext uri="{FF2B5EF4-FFF2-40B4-BE49-F238E27FC236}">
                <a16:creationId xmlns:a16="http://schemas.microsoft.com/office/drawing/2014/main" id="{D91D0387-DCE0-4160-9B35-131F2C8EC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Squiggle Line - ClipArt Best">
            <a:extLst>
              <a:ext uri="{FF2B5EF4-FFF2-40B4-BE49-F238E27FC236}">
                <a16:creationId xmlns:a16="http://schemas.microsoft.com/office/drawing/2014/main" id="{8CD2F08D-DB6F-4810-A684-E9BB9768CA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23041"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Squiggle Line - ClipArt Best">
            <a:extLst>
              <a:ext uri="{FF2B5EF4-FFF2-40B4-BE49-F238E27FC236}">
                <a16:creationId xmlns:a16="http://schemas.microsoft.com/office/drawing/2014/main" id="{20EFF88E-B0D6-45B1-945E-A0E74894A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7442756"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Squiggle Line - ClipArt Best">
            <a:extLst>
              <a:ext uri="{FF2B5EF4-FFF2-40B4-BE49-F238E27FC236}">
                <a16:creationId xmlns:a16="http://schemas.microsoft.com/office/drawing/2014/main" id="{8ACCC256-C6FB-477A-B734-ECBB9524A1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8213099"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Squiggle Line - ClipArt Best">
            <a:extLst>
              <a:ext uri="{FF2B5EF4-FFF2-40B4-BE49-F238E27FC236}">
                <a16:creationId xmlns:a16="http://schemas.microsoft.com/office/drawing/2014/main" id="{15FC13E2-FE3E-4D37-B6D8-8E0E5F764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9032814"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quiggle Line - ClipArt Best">
            <a:extLst>
              <a:ext uri="{FF2B5EF4-FFF2-40B4-BE49-F238E27FC236}">
                <a16:creationId xmlns:a16="http://schemas.microsoft.com/office/drawing/2014/main" id="{AEAFF88B-E043-4CC5-8E3C-0CE0BA237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quiggle Line - ClipArt Best">
            <a:extLst>
              <a:ext uri="{FF2B5EF4-FFF2-40B4-BE49-F238E27FC236}">
                <a16:creationId xmlns:a16="http://schemas.microsoft.com/office/drawing/2014/main" id="{715F8DC0-F4CB-444A-B0BD-FA850D6877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quiggle Line - ClipArt Best">
            <a:extLst>
              <a:ext uri="{FF2B5EF4-FFF2-40B4-BE49-F238E27FC236}">
                <a16:creationId xmlns:a16="http://schemas.microsoft.com/office/drawing/2014/main" id="{A740C03B-31F0-4254-B81D-0E6F6166B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quiggle Line - ClipArt Best">
            <a:extLst>
              <a:ext uri="{FF2B5EF4-FFF2-40B4-BE49-F238E27FC236}">
                <a16:creationId xmlns:a16="http://schemas.microsoft.com/office/drawing/2014/main" id="{55D1DC25-719B-4D26-882F-DE8710C7D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Squiggle Line - ClipArt Best">
            <a:extLst>
              <a:ext uri="{FF2B5EF4-FFF2-40B4-BE49-F238E27FC236}">
                <a16:creationId xmlns:a16="http://schemas.microsoft.com/office/drawing/2014/main" id="{327DE421-C182-4A8C-B4AC-836094CA8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quiggle Line - ClipArt Best">
            <a:extLst>
              <a:ext uri="{FF2B5EF4-FFF2-40B4-BE49-F238E27FC236}">
                <a16:creationId xmlns:a16="http://schemas.microsoft.com/office/drawing/2014/main" id="{16EEE1D5-8DDB-4DA6-9742-465CD207C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Squiggle Line - ClipArt Best">
            <a:extLst>
              <a:ext uri="{FF2B5EF4-FFF2-40B4-BE49-F238E27FC236}">
                <a16:creationId xmlns:a16="http://schemas.microsoft.com/office/drawing/2014/main" id="{BB0A302E-4640-4294-B442-A9C2539AFC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23041"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quiggle Line - ClipArt Best">
            <a:extLst>
              <a:ext uri="{FF2B5EF4-FFF2-40B4-BE49-F238E27FC236}">
                <a16:creationId xmlns:a16="http://schemas.microsoft.com/office/drawing/2014/main" id="{7FBCCDDF-07A2-471F-8D06-B696416E52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7442756"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Squiggle Line - ClipArt Best">
            <a:extLst>
              <a:ext uri="{FF2B5EF4-FFF2-40B4-BE49-F238E27FC236}">
                <a16:creationId xmlns:a16="http://schemas.microsoft.com/office/drawing/2014/main" id="{18F77A4C-099E-4548-9187-8E2A3A21BC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8213099"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Squiggle Line - ClipArt Best">
            <a:extLst>
              <a:ext uri="{FF2B5EF4-FFF2-40B4-BE49-F238E27FC236}">
                <a16:creationId xmlns:a16="http://schemas.microsoft.com/office/drawing/2014/main" id="{2DBE1C20-D7EA-49B8-AB8A-828F0F54E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9032814" y="4567031"/>
            <a:ext cx="467856" cy="91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Table 2048">
            <a:extLst>
              <a:ext uri="{FF2B5EF4-FFF2-40B4-BE49-F238E27FC236}">
                <a16:creationId xmlns:a16="http://schemas.microsoft.com/office/drawing/2014/main" id="{193FDB70-A322-44B3-9EF2-4AFA1CC64007}"/>
              </a:ext>
            </a:extLst>
          </p:cNvPr>
          <p:cNvGraphicFramePr>
            <a:graphicFrameLocks noGrp="1"/>
          </p:cNvGraphicFramePr>
          <p:nvPr>
            <p:extLst>
              <p:ext uri="{D42A27DB-BD31-4B8C-83A1-F6EECF244321}">
                <p14:modId xmlns:p14="http://schemas.microsoft.com/office/powerpoint/2010/main" val="23748479"/>
              </p:ext>
            </p:extLst>
          </p:nvPr>
        </p:nvGraphicFramePr>
        <p:xfrm>
          <a:off x="416583" y="2922768"/>
          <a:ext cx="887432" cy="1112520"/>
        </p:xfrm>
        <a:graphic>
          <a:graphicData uri="http://schemas.openxmlformats.org/drawingml/2006/table">
            <a:tbl>
              <a:tblPr firstRow="1" bandRow="1">
                <a:tableStyleId>{2D5ABB26-0587-4C30-8999-92F81FD0307C}</a:tableStyleId>
              </a:tblPr>
              <a:tblGrid>
                <a:gridCol w="887432">
                  <a:extLst>
                    <a:ext uri="{9D8B030D-6E8A-4147-A177-3AD203B41FA5}">
                      <a16:colId xmlns:a16="http://schemas.microsoft.com/office/drawing/2014/main" val="869747866"/>
                    </a:ext>
                  </a:extLst>
                </a:gridCol>
              </a:tblGrid>
              <a:tr h="370840">
                <a:tc>
                  <a:txBody>
                    <a:bodyPr/>
                    <a:lstStyle/>
                    <a:p>
                      <a:r>
                        <a:rPr lang="en-US" sz="1400" b="1" dirty="0"/>
                        <a:t>block 0</a:t>
                      </a:r>
                    </a:p>
                  </a:txBody>
                  <a:tcPr/>
                </a:tc>
                <a:extLst>
                  <a:ext uri="{0D108BD9-81ED-4DB2-BD59-A6C34878D82A}">
                    <a16:rowId xmlns:a16="http://schemas.microsoft.com/office/drawing/2014/main" val="2203209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block 1</a:t>
                      </a:r>
                    </a:p>
                  </a:txBody>
                  <a:tcPr/>
                </a:tc>
                <a:extLst>
                  <a:ext uri="{0D108BD9-81ED-4DB2-BD59-A6C34878D82A}">
                    <a16:rowId xmlns:a16="http://schemas.microsoft.com/office/drawing/2014/main" val="22095255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block 2</a:t>
                      </a:r>
                    </a:p>
                  </a:txBody>
                  <a:tcPr/>
                </a:tc>
                <a:extLst>
                  <a:ext uri="{0D108BD9-81ED-4DB2-BD59-A6C34878D82A}">
                    <a16:rowId xmlns:a16="http://schemas.microsoft.com/office/drawing/2014/main" val="912592811"/>
                  </a:ext>
                </a:extLst>
              </a:tr>
            </a:tbl>
          </a:graphicData>
        </a:graphic>
      </p:graphicFrame>
      <p:graphicFrame>
        <p:nvGraphicFramePr>
          <p:cNvPr id="2049" name="Table 2050">
            <a:extLst>
              <a:ext uri="{FF2B5EF4-FFF2-40B4-BE49-F238E27FC236}">
                <a16:creationId xmlns:a16="http://schemas.microsoft.com/office/drawing/2014/main" id="{20282820-5C4C-4992-981E-0FED7C57B281}"/>
              </a:ext>
            </a:extLst>
          </p:cNvPr>
          <p:cNvGraphicFramePr>
            <a:graphicFrameLocks noGrp="1"/>
          </p:cNvGraphicFramePr>
          <p:nvPr>
            <p:extLst>
              <p:ext uri="{D42A27DB-BD31-4B8C-83A1-F6EECF244321}">
                <p14:modId xmlns:p14="http://schemas.microsoft.com/office/powerpoint/2010/main" val="2448405223"/>
              </p:ext>
            </p:extLst>
          </p:nvPr>
        </p:nvGraphicFramePr>
        <p:xfrm>
          <a:off x="416583" y="4427331"/>
          <a:ext cx="887432" cy="370840"/>
        </p:xfrm>
        <a:graphic>
          <a:graphicData uri="http://schemas.openxmlformats.org/drawingml/2006/table">
            <a:tbl>
              <a:tblPr firstRow="1" bandRow="1">
                <a:tableStyleId>{2D5ABB26-0587-4C30-8999-92F81FD0307C}</a:tableStyleId>
              </a:tblPr>
              <a:tblGrid>
                <a:gridCol w="887432">
                  <a:extLst>
                    <a:ext uri="{9D8B030D-6E8A-4147-A177-3AD203B41FA5}">
                      <a16:colId xmlns:a16="http://schemas.microsoft.com/office/drawing/2014/main" val="230612246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prstClr val="black"/>
                          </a:solidFill>
                          <a:effectLst/>
                          <a:uLnTx/>
                          <a:uFillTx/>
                        </a:rPr>
                        <a:t>block </a:t>
                      </a:r>
                      <a:r>
                        <a:rPr kumimoji="0" lang="en-US" sz="1400" b="1" u="none" strike="noStrike" kern="1200" cap="none" spc="0" normalizeH="0" baseline="0" noProof="0" dirty="0" err="1">
                          <a:ln>
                            <a:noFill/>
                          </a:ln>
                          <a:solidFill>
                            <a:prstClr val="black"/>
                          </a:solidFill>
                          <a:effectLst/>
                          <a:uLnTx/>
                          <a:uFillTx/>
                        </a:rPr>
                        <a:t>i</a:t>
                      </a:r>
                      <a:r>
                        <a:rPr kumimoji="0" lang="en-US" sz="1400" b="1" u="none" strike="noStrike" kern="1200" cap="none" spc="0" normalizeH="0" baseline="-25000" noProof="0" dirty="0" err="1">
                          <a:ln>
                            <a:noFill/>
                          </a:ln>
                          <a:solidFill>
                            <a:prstClr val="black"/>
                          </a:solidFill>
                          <a:effectLst/>
                          <a:uLnTx/>
                          <a:uFillTx/>
                        </a:rPr>
                        <a:t>row</a:t>
                      </a: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993567671"/>
                  </a:ext>
                </a:extLst>
              </a:tr>
            </a:tbl>
          </a:graphicData>
        </a:graphic>
      </p:graphicFrame>
      <p:graphicFrame>
        <p:nvGraphicFramePr>
          <p:cNvPr id="55" name="Table 54">
            <a:extLst>
              <a:ext uri="{FF2B5EF4-FFF2-40B4-BE49-F238E27FC236}">
                <a16:creationId xmlns:a16="http://schemas.microsoft.com/office/drawing/2014/main" id="{26C60267-CAD1-4016-915A-9A17BCF1E839}"/>
              </a:ext>
            </a:extLst>
          </p:cNvPr>
          <p:cNvGraphicFramePr>
            <a:graphicFrameLocks noGrp="1"/>
          </p:cNvGraphicFramePr>
          <p:nvPr>
            <p:extLst>
              <p:ext uri="{D42A27DB-BD31-4B8C-83A1-F6EECF244321}">
                <p14:modId xmlns:p14="http://schemas.microsoft.com/office/powerpoint/2010/main" val="3243820356"/>
              </p:ext>
            </p:extLst>
          </p:nvPr>
        </p:nvGraphicFramePr>
        <p:xfrm>
          <a:off x="1546970" y="2412228"/>
          <a:ext cx="8128000" cy="370840"/>
        </p:xfrm>
        <a:graphic>
          <a:graphicData uri="http://schemas.openxmlformats.org/drawingml/2006/table">
            <a:tbl>
              <a:tblPr firstRow="1" bandRow="1">
                <a:tableStyleId>{2D5ABB26-0587-4C30-8999-92F81FD0307C}</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gridCol w="812800">
                  <a:extLst>
                    <a:ext uri="{9D8B030D-6E8A-4147-A177-3AD203B41FA5}">
                      <a16:colId xmlns:a16="http://schemas.microsoft.com/office/drawing/2014/main" val="370878096"/>
                    </a:ext>
                  </a:extLst>
                </a:gridCol>
                <a:gridCol w="812800">
                  <a:extLst>
                    <a:ext uri="{9D8B030D-6E8A-4147-A177-3AD203B41FA5}">
                      <a16:colId xmlns:a16="http://schemas.microsoft.com/office/drawing/2014/main" val="3126593965"/>
                    </a:ext>
                  </a:extLst>
                </a:gridCol>
                <a:gridCol w="812800">
                  <a:extLst>
                    <a:ext uri="{9D8B030D-6E8A-4147-A177-3AD203B41FA5}">
                      <a16:colId xmlns:a16="http://schemas.microsoft.com/office/drawing/2014/main" val="2971429517"/>
                    </a:ext>
                  </a:extLst>
                </a:gridCol>
                <a:gridCol w="812800">
                  <a:extLst>
                    <a:ext uri="{9D8B030D-6E8A-4147-A177-3AD203B41FA5}">
                      <a16:colId xmlns:a16="http://schemas.microsoft.com/office/drawing/2014/main" val="481721852"/>
                    </a:ext>
                  </a:extLst>
                </a:gridCol>
              </a:tblGrid>
              <a:tr h="370840">
                <a:tc>
                  <a:txBody>
                    <a:bodyPr/>
                    <a:lstStyle/>
                    <a:p>
                      <a:r>
                        <a:rPr lang="en-US" sz="1200" b="1" dirty="0"/>
                        <a:t>thread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thread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thread 2</a:t>
                      </a:r>
                    </a:p>
                  </a:txBody>
                  <a:tcPr/>
                </a:tc>
                <a:tc>
                  <a:txBody>
                    <a:bodyPr/>
                    <a:lstStyle/>
                    <a:p>
                      <a:endParaRPr lang="en-US" sz="1200" b="1" dirty="0"/>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r>
                        <a:rPr lang="en-US" sz="1200" b="1" dirty="0"/>
                        <a:t>thread </a:t>
                      </a:r>
                      <a:r>
                        <a:rPr kumimoji="0" lang="en-US" sz="1200" b="1" u="none" strike="noStrike" kern="1200" cap="none" spc="0" normalizeH="0" baseline="0" noProof="0" dirty="0" err="1">
                          <a:ln>
                            <a:noFill/>
                          </a:ln>
                          <a:solidFill>
                            <a:prstClr val="black"/>
                          </a:solidFill>
                          <a:effectLst/>
                          <a:uLnTx/>
                          <a:uFillTx/>
                        </a:rPr>
                        <a:t>i</a:t>
                      </a:r>
                      <a:r>
                        <a:rPr kumimoji="0" lang="en-US" sz="1200" b="1" u="none" strike="noStrike" kern="1200" cap="none" spc="0" normalizeH="0" baseline="-25000" noProof="0" dirty="0" err="1">
                          <a:ln>
                            <a:noFill/>
                          </a:ln>
                          <a:solidFill>
                            <a:prstClr val="black"/>
                          </a:solidFill>
                          <a:effectLst/>
                          <a:uLnTx/>
                          <a:uFillTx/>
                        </a:rPr>
                        <a:t>col</a:t>
                      </a:r>
                      <a:endParaRPr lang="en-US" sz="1200" b="1" dirty="0"/>
                    </a:p>
                  </a:txBody>
                  <a:tcPr/>
                </a:tc>
                <a:extLst>
                  <a:ext uri="{0D108BD9-81ED-4DB2-BD59-A6C34878D82A}">
                    <a16:rowId xmlns:a16="http://schemas.microsoft.com/office/drawing/2014/main" val="4132291486"/>
                  </a:ext>
                </a:extLst>
              </a:tr>
            </a:tbl>
          </a:graphicData>
        </a:graphic>
      </p:graphicFrame>
      <p:graphicFrame>
        <p:nvGraphicFramePr>
          <p:cNvPr id="56" name="Object 55">
            <a:extLst>
              <a:ext uri="{FF2B5EF4-FFF2-40B4-BE49-F238E27FC236}">
                <a16:creationId xmlns:a16="http://schemas.microsoft.com/office/drawing/2014/main" id="{2465DB8A-AEC0-4E53-9776-EE008737BF43}"/>
              </a:ext>
            </a:extLst>
          </p:cNvPr>
          <p:cNvGraphicFramePr>
            <a:graphicFrameLocks noChangeAspect="1"/>
          </p:cNvGraphicFramePr>
          <p:nvPr>
            <p:extLst>
              <p:ext uri="{D42A27DB-BD31-4B8C-83A1-F6EECF244321}">
                <p14:modId xmlns:p14="http://schemas.microsoft.com/office/powerpoint/2010/main" val="1097753853"/>
              </p:ext>
            </p:extLst>
          </p:nvPr>
        </p:nvGraphicFramePr>
        <p:xfrm>
          <a:off x="4344522" y="5190326"/>
          <a:ext cx="2746375" cy="368300"/>
        </p:xfrm>
        <a:graphic>
          <a:graphicData uri="http://schemas.openxmlformats.org/presentationml/2006/ole">
            <mc:AlternateContent xmlns:mc="http://schemas.openxmlformats.org/markup-compatibility/2006">
              <mc:Choice xmlns:v="urn:schemas-microsoft-com:vml" Requires="v">
                <p:oleObj spid="_x0000_s11282" name="Equation" r:id="rId4" imgW="1511280" imgH="203040" progId="Equation.DSMT4">
                  <p:embed/>
                </p:oleObj>
              </mc:Choice>
              <mc:Fallback>
                <p:oleObj name="Equation" r:id="rId4" imgW="1511280" imgH="203040" progId="Equation.DSMT4">
                  <p:embed/>
                  <p:pic>
                    <p:nvPicPr>
                      <p:cNvPr id="56" name="Object 55">
                        <a:extLst>
                          <a:ext uri="{FF2B5EF4-FFF2-40B4-BE49-F238E27FC236}">
                            <a16:creationId xmlns:a16="http://schemas.microsoft.com/office/drawing/2014/main" id="{2465DB8A-AEC0-4E53-9776-EE008737BF43}"/>
                          </a:ext>
                        </a:extLst>
                      </p:cNvPr>
                      <p:cNvPicPr/>
                      <p:nvPr/>
                    </p:nvPicPr>
                    <p:blipFill>
                      <a:blip r:embed="rId5"/>
                      <a:stretch>
                        <a:fillRect/>
                      </a:stretch>
                    </p:blipFill>
                    <p:spPr>
                      <a:xfrm>
                        <a:off x="4344522" y="5190326"/>
                        <a:ext cx="2746375" cy="368300"/>
                      </a:xfrm>
                      <a:prstGeom prst="rect">
                        <a:avLst/>
                      </a:prstGeom>
                    </p:spPr>
                  </p:pic>
                </p:oleObj>
              </mc:Fallback>
            </mc:AlternateContent>
          </a:graphicData>
        </a:graphic>
      </p:graphicFrame>
      <p:graphicFrame>
        <p:nvGraphicFramePr>
          <p:cNvPr id="57" name="Object 56">
            <a:extLst>
              <a:ext uri="{FF2B5EF4-FFF2-40B4-BE49-F238E27FC236}">
                <a16:creationId xmlns:a16="http://schemas.microsoft.com/office/drawing/2014/main" id="{7B535CFA-95A3-482E-9789-DD6961D3EDF9}"/>
              </a:ext>
            </a:extLst>
          </p:cNvPr>
          <p:cNvGraphicFramePr>
            <a:graphicFrameLocks noChangeAspect="1"/>
          </p:cNvGraphicFramePr>
          <p:nvPr>
            <p:extLst>
              <p:ext uri="{D42A27DB-BD31-4B8C-83A1-F6EECF244321}">
                <p14:modId xmlns:p14="http://schemas.microsoft.com/office/powerpoint/2010/main" val="3674104360"/>
              </p:ext>
            </p:extLst>
          </p:nvPr>
        </p:nvGraphicFramePr>
        <p:xfrm>
          <a:off x="3198813" y="5730875"/>
          <a:ext cx="4822825" cy="300038"/>
        </p:xfrm>
        <a:graphic>
          <a:graphicData uri="http://schemas.openxmlformats.org/presentationml/2006/ole">
            <mc:AlternateContent xmlns:mc="http://schemas.openxmlformats.org/markup-compatibility/2006">
              <mc:Choice xmlns:v="urn:schemas-microsoft-com:vml" Requires="v">
                <p:oleObj spid="_x0000_s11283" name="Equation" r:id="rId6" imgW="2654280" imgH="164880" progId="Equation.DSMT4">
                  <p:embed/>
                </p:oleObj>
              </mc:Choice>
              <mc:Fallback>
                <p:oleObj name="Equation" r:id="rId6" imgW="2654280" imgH="164880" progId="Equation.DSMT4">
                  <p:embed/>
                  <p:pic>
                    <p:nvPicPr>
                      <p:cNvPr id="57" name="Object 56">
                        <a:extLst>
                          <a:ext uri="{FF2B5EF4-FFF2-40B4-BE49-F238E27FC236}">
                            <a16:creationId xmlns:a16="http://schemas.microsoft.com/office/drawing/2014/main" id="{7B535CFA-95A3-482E-9789-DD6961D3EDF9}"/>
                          </a:ext>
                        </a:extLst>
                      </p:cNvPr>
                      <p:cNvPicPr/>
                      <p:nvPr/>
                    </p:nvPicPr>
                    <p:blipFill>
                      <a:blip r:embed="rId7"/>
                      <a:stretch>
                        <a:fillRect/>
                      </a:stretch>
                    </p:blipFill>
                    <p:spPr>
                      <a:xfrm>
                        <a:off x="3198813" y="5730875"/>
                        <a:ext cx="4822825" cy="300038"/>
                      </a:xfrm>
                      <a:prstGeom prst="rect">
                        <a:avLst/>
                      </a:prstGeom>
                    </p:spPr>
                  </p:pic>
                </p:oleObj>
              </mc:Fallback>
            </mc:AlternateContent>
          </a:graphicData>
        </a:graphic>
      </p:graphicFrame>
      <p:sp>
        <p:nvSpPr>
          <p:cNvPr id="52" name="Speech Bubble: Rectangle 51">
            <a:extLst>
              <a:ext uri="{FF2B5EF4-FFF2-40B4-BE49-F238E27FC236}">
                <a16:creationId xmlns:a16="http://schemas.microsoft.com/office/drawing/2014/main" id="{E6CE5B0E-1E85-445C-9560-9F7F0A6510A5}"/>
              </a:ext>
            </a:extLst>
          </p:cNvPr>
          <p:cNvSpPr/>
          <p:nvPr/>
        </p:nvSpPr>
        <p:spPr>
          <a:xfrm>
            <a:off x="5830805" y="6267208"/>
            <a:ext cx="4342614" cy="370841"/>
          </a:xfrm>
          <a:prstGeom prst="wedgeRectCallout">
            <a:avLst>
              <a:gd name="adj1" fmla="val -43486"/>
              <a:gd name="adj2" fmla="val -11548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i="1" dirty="0" err="1">
                <a:solidFill>
                  <a:schemeClr val="tx1"/>
                </a:solidFill>
              </a:rPr>
              <a:t>blockDim</a:t>
            </a:r>
            <a:r>
              <a:rPr lang="en-US" dirty="0">
                <a:solidFill>
                  <a:schemeClr val="tx1"/>
                </a:solidFill>
              </a:rPr>
              <a:t> is the number of threads in a block</a:t>
            </a:r>
          </a:p>
        </p:txBody>
      </p:sp>
      <p:pic>
        <p:nvPicPr>
          <p:cNvPr id="53" name="Picture 2" descr="CUDA Toolkit 11 and Nsight Developer Tools Released for General  Availability | NVIDIA Developer Blog">
            <a:extLst>
              <a:ext uri="{FF2B5EF4-FFF2-40B4-BE49-F238E27FC236}">
                <a16:creationId xmlns:a16="http://schemas.microsoft.com/office/drawing/2014/main" id="{506E6E65-0C0F-4B43-A94F-7746E8BF6A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1429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C2ED-A106-4BF9-8F85-1069560970B7}"/>
              </a:ext>
            </a:extLst>
          </p:cNvPr>
          <p:cNvSpPr>
            <a:spLocks noGrp="1"/>
          </p:cNvSpPr>
          <p:nvPr>
            <p:ph type="title"/>
          </p:nvPr>
        </p:nvSpPr>
        <p:spPr/>
        <p:txBody>
          <a:bodyPr/>
          <a:lstStyle/>
          <a:p>
            <a:r>
              <a:rPr lang="en-US" dirty="0"/>
              <a:t>Thread to Data Mapping</a:t>
            </a:r>
          </a:p>
        </p:txBody>
      </p:sp>
      <p:sp>
        <p:nvSpPr>
          <p:cNvPr id="3" name="Content Placeholder 2">
            <a:extLst>
              <a:ext uri="{FF2B5EF4-FFF2-40B4-BE49-F238E27FC236}">
                <a16:creationId xmlns:a16="http://schemas.microsoft.com/office/drawing/2014/main" id="{8350928E-FFDC-42FD-9F7F-886974021A68}"/>
              </a:ext>
            </a:extLst>
          </p:cNvPr>
          <p:cNvSpPr>
            <a:spLocks noGrp="1"/>
          </p:cNvSpPr>
          <p:nvPr>
            <p:ph idx="1"/>
          </p:nvPr>
        </p:nvSpPr>
        <p:spPr>
          <a:xfrm>
            <a:off x="826698" y="1848629"/>
            <a:ext cx="10515600" cy="4351338"/>
          </a:xfrm>
        </p:spPr>
        <p:txBody>
          <a:bodyPr/>
          <a:lstStyle/>
          <a:p>
            <a:r>
              <a:rPr lang="en-US" dirty="0"/>
              <a:t>General strategy is to associate each datum to a separate thread on a grid.</a:t>
            </a:r>
          </a:p>
          <a:p>
            <a:r>
              <a:rPr lang="en-US" dirty="0"/>
              <a:t>Consider problem of adding two vectors c[N] = a[N] + b[N]</a:t>
            </a:r>
          </a:p>
        </p:txBody>
      </p:sp>
      <p:graphicFrame>
        <p:nvGraphicFramePr>
          <p:cNvPr id="4" name="Table 3">
            <a:extLst>
              <a:ext uri="{FF2B5EF4-FFF2-40B4-BE49-F238E27FC236}">
                <a16:creationId xmlns:a16="http://schemas.microsoft.com/office/drawing/2014/main" id="{E383148A-A2AA-46A1-9F30-518F92029C3A}"/>
              </a:ext>
            </a:extLst>
          </p:cNvPr>
          <p:cNvGraphicFramePr>
            <a:graphicFrameLocks noGrp="1"/>
          </p:cNvGraphicFramePr>
          <p:nvPr>
            <p:extLst>
              <p:ext uri="{D42A27DB-BD31-4B8C-83A1-F6EECF244321}">
                <p14:modId xmlns:p14="http://schemas.microsoft.com/office/powerpoint/2010/main" val="3209697836"/>
              </p:ext>
            </p:extLst>
          </p:nvPr>
        </p:nvGraphicFramePr>
        <p:xfrm>
          <a:off x="838200" y="3429000"/>
          <a:ext cx="48768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a[N-1]</a:t>
                      </a:r>
                    </a:p>
                  </a:txBody>
                  <a:tcPr/>
                </a:tc>
                <a:extLst>
                  <a:ext uri="{0D108BD9-81ED-4DB2-BD59-A6C34878D82A}">
                    <a16:rowId xmlns:a16="http://schemas.microsoft.com/office/drawing/2014/main" val="4132291486"/>
                  </a:ext>
                </a:extLst>
              </a:tr>
            </a:tbl>
          </a:graphicData>
        </a:graphic>
      </p:graphicFrame>
      <p:graphicFrame>
        <p:nvGraphicFramePr>
          <p:cNvPr id="5" name="Table 4">
            <a:extLst>
              <a:ext uri="{FF2B5EF4-FFF2-40B4-BE49-F238E27FC236}">
                <a16:creationId xmlns:a16="http://schemas.microsoft.com/office/drawing/2014/main" id="{8F94C9F6-4411-4D55-9ED3-99AB25407154}"/>
              </a:ext>
            </a:extLst>
          </p:cNvPr>
          <p:cNvGraphicFramePr>
            <a:graphicFrameLocks noGrp="1"/>
          </p:cNvGraphicFramePr>
          <p:nvPr>
            <p:extLst>
              <p:ext uri="{D42A27DB-BD31-4B8C-83A1-F6EECF244321}">
                <p14:modId xmlns:p14="http://schemas.microsoft.com/office/powerpoint/2010/main" val="1397899019"/>
              </p:ext>
            </p:extLst>
          </p:nvPr>
        </p:nvGraphicFramePr>
        <p:xfrm>
          <a:off x="838200" y="4869511"/>
          <a:ext cx="48768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b[N-1]</a:t>
                      </a:r>
                    </a:p>
                  </a:txBody>
                  <a:tcPr/>
                </a:tc>
                <a:extLst>
                  <a:ext uri="{0D108BD9-81ED-4DB2-BD59-A6C34878D82A}">
                    <a16:rowId xmlns:a16="http://schemas.microsoft.com/office/drawing/2014/main" val="4132291486"/>
                  </a:ext>
                </a:extLst>
              </a:tr>
            </a:tbl>
          </a:graphicData>
        </a:graphic>
      </p:graphicFrame>
      <p:sp>
        <p:nvSpPr>
          <p:cNvPr id="6" name="Flowchart: Or 5">
            <a:extLst>
              <a:ext uri="{FF2B5EF4-FFF2-40B4-BE49-F238E27FC236}">
                <a16:creationId xmlns:a16="http://schemas.microsoft.com/office/drawing/2014/main" id="{F91ED77C-4975-44BC-BF6E-23969A26B23B}"/>
              </a:ext>
            </a:extLst>
          </p:cNvPr>
          <p:cNvSpPr/>
          <p:nvPr/>
        </p:nvSpPr>
        <p:spPr>
          <a:xfrm>
            <a:off x="1156915" y="4256377"/>
            <a:ext cx="182880" cy="18288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3961B82-A327-4BE7-8E12-8806D6CD462A}"/>
              </a:ext>
            </a:extLst>
          </p:cNvPr>
          <p:cNvCxnSpPr>
            <a:endCxn id="6" idx="0"/>
          </p:cNvCxnSpPr>
          <p:nvPr/>
        </p:nvCxnSpPr>
        <p:spPr>
          <a:xfrm>
            <a:off x="1248355" y="3799840"/>
            <a:ext cx="0" cy="456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416F7C-938A-4D54-A016-534EBA6E7053}"/>
              </a:ext>
            </a:extLst>
          </p:cNvPr>
          <p:cNvCxnSpPr>
            <a:cxnSpLocks/>
          </p:cNvCxnSpPr>
          <p:nvPr/>
        </p:nvCxnSpPr>
        <p:spPr>
          <a:xfrm flipV="1">
            <a:off x="1248355" y="4439257"/>
            <a:ext cx="0" cy="430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Or 15">
            <a:extLst>
              <a:ext uri="{FF2B5EF4-FFF2-40B4-BE49-F238E27FC236}">
                <a16:creationId xmlns:a16="http://schemas.microsoft.com/office/drawing/2014/main" id="{0DF0D591-A23B-4C77-A18E-9CD8799980EE}"/>
              </a:ext>
            </a:extLst>
          </p:cNvPr>
          <p:cNvSpPr/>
          <p:nvPr/>
        </p:nvSpPr>
        <p:spPr>
          <a:xfrm>
            <a:off x="1969277" y="4257702"/>
            <a:ext cx="182880" cy="18288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632CE8F-A468-4786-8C46-63BB29AEEDC3}"/>
              </a:ext>
            </a:extLst>
          </p:cNvPr>
          <p:cNvCxnSpPr>
            <a:endCxn id="16" idx="0"/>
          </p:cNvCxnSpPr>
          <p:nvPr/>
        </p:nvCxnSpPr>
        <p:spPr>
          <a:xfrm>
            <a:off x="2060717" y="3801165"/>
            <a:ext cx="0" cy="456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DF410C-6B7B-4530-B50C-B0B24E08D580}"/>
              </a:ext>
            </a:extLst>
          </p:cNvPr>
          <p:cNvCxnSpPr>
            <a:cxnSpLocks/>
          </p:cNvCxnSpPr>
          <p:nvPr/>
        </p:nvCxnSpPr>
        <p:spPr>
          <a:xfrm flipV="1">
            <a:off x="2060717" y="4440582"/>
            <a:ext cx="0" cy="430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Or 18">
            <a:extLst>
              <a:ext uri="{FF2B5EF4-FFF2-40B4-BE49-F238E27FC236}">
                <a16:creationId xmlns:a16="http://schemas.microsoft.com/office/drawing/2014/main" id="{A20B868D-AEA7-4494-974C-E10957A7BDA1}"/>
              </a:ext>
            </a:extLst>
          </p:cNvPr>
          <p:cNvSpPr/>
          <p:nvPr/>
        </p:nvSpPr>
        <p:spPr>
          <a:xfrm>
            <a:off x="2788258" y="4265654"/>
            <a:ext cx="182880" cy="18288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7B5BAEB-A2A7-4262-BD9D-0949167FC94A}"/>
              </a:ext>
            </a:extLst>
          </p:cNvPr>
          <p:cNvCxnSpPr>
            <a:endCxn id="19" idx="0"/>
          </p:cNvCxnSpPr>
          <p:nvPr/>
        </p:nvCxnSpPr>
        <p:spPr>
          <a:xfrm>
            <a:off x="2879698" y="3809117"/>
            <a:ext cx="0" cy="456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9E124B-45C5-47F5-8B0C-A87FB3B17D6E}"/>
              </a:ext>
            </a:extLst>
          </p:cNvPr>
          <p:cNvCxnSpPr>
            <a:cxnSpLocks/>
          </p:cNvCxnSpPr>
          <p:nvPr/>
        </p:nvCxnSpPr>
        <p:spPr>
          <a:xfrm flipV="1">
            <a:off x="2879698" y="4448534"/>
            <a:ext cx="0" cy="430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Or 21">
            <a:extLst>
              <a:ext uri="{FF2B5EF4-FFF2-40B4-BE49-F238E27FC236}">
                <a16:creationId xmlns:a16="http://schemas.microsoft.com/office/drawing/2014/main" id="{6B929CA1-EA5D-440E-8AC5-5E866DEBAF2E}"/>
              </a:ext>
            </a:extLst>
          </p:cNvPr>
          <p:cNvSpPr/>
          <p:nvPr/>
        </p:nvSpPr>
        <p:spPr>
          <a:xfrm>
            <a:off x="3583387" y="4257702"/>
            <a:ext cx="182880" cy="18288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A674619-8F45-4711-83AC-5B22611AED48}"/>
              </a:ext>
            </a:extLst>
          </p:cNvPr>
          <p:cNvCxnSpPr>
            <a:endCxn id="22" idx="0"/>
          </p:cNvCxnSpPr>
          <p:nvPr/>
        </p:nvCxnSpPr>
        <p:spPr>
          <a:xfrm>
            <a:off x="3674827" y="3801165"/>
            <a:ext cx="0" cy="456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CE01C4-64BF-423F-B21A-589E36BC3FB6}"/>
              </a:ext>
            </a:extLst>
          </p:cNvPr>
          <p:cNvCxnSpPr>
            <a:cxnSpLocks/>
          </p:cNvCxnSpPr>
          <p:nvPr/>
        </p:nvCxnSpPr>
        <p:spPr>
          <a:xfrm flipV="1">
            <a:off x="3674827" y="4440582"/>
            <a:ext cx="0" cy="430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Or 24">
            <a:extLst>
              <a:ext uri="{FF2B5EF4-FFF2-40B4-BE49-F238E27FC236}">
                <a16:creationId xmlns:a16="http://schemas.microsoft.com/office/drawing/2014/main" id="{CB3B7C2E-7A96-4163-9878-45203F3A10A4}"/>
              </a:ext>
            </a:extLst>
          </p:cNvPr>
          <p:cNvSpPr/>
          <p:nvPr/>
        </p:nvSpPr>
        <p:spPr>
          <a:xfrm>
            <a:off x="5229308" y="4265654"/>
            <a:ext cx="182880" cy="18288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FED2E32-29CA-4273-ABFE-FA6437C32A94}"/>
              </a:ext>
            </a:extLst>
          </p:cNvPr>
          <p:cNvCxnSpPr>
            <a:endCxn id="25" idx="0"/>
          </p:cNvCxnSpPr>
          <p:nvPr/>
        </p:nvCxnSpPr>
        <p:spPr>
          <a:xfrm>
            <a:off x="5320748" y="3809117"/>
            <a:ext cx="0" cy="4565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8EED7F-E324-41F8-B390-F159663210BA}"/>
              </a:ext>
            </a:extLst>
          </p:cNvPr>
          <p:cNvCxnSpPr>
            <a:cxnSpLocks/>
          </p:cNvCxnSpPr>
          <p:nvPr/>
        </p:nvCxnSpPr>
        <p:spPr>
          <a:xfrm flipV="1">
            <a:off x="5320748" y="4448534"/>
            <a:ext cx="0" cy="430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7">
            <a:extLst>
              <a:ext uri="{FF2B5EF4-FFF2-40B4-BE49-F238E27FC236}">
                <a16:creationId xmlns:a16="http://schemas.microsoft.com/office/drawing/2014/main" id="{125C7A5B-9806-4B36-90DB-98C3C8D019F3}"/>
              </a:ext>
            </a:extLst>
          </p:cNvPr>
          <p:cNvGraphicFramePr>
            <a:graphicFrameLocks noGrp="1"/>
          </p:cNvGraphicFramePr>
          <p:nvPr>
            <p:extLst>
              <p:ext uri="{D42A27DB-BD31-4B8C-83A1-F6EECF244321}">
                <p14:modId xmlns:p14="http://schemas.microsoft.com/office/powerpoint/2010/main" val="2711995636"/>
              </p:ext>
            </p:extLst>
          </p:nvPr>
        </p:nvGraphicFramePr>
        <p:xfrm>
          <a:off x="1240404" y="4161798"/>
          <a:ext cx="5195514" cy="370840"/>
        </p:xfrm>
        <a:graphic>
          <a:graphicData uri="http://schemas.openxmlformats.org/drawingml/2006/table">
            <a:tbl>
              <a:tblPr firstRow="1" bandRow="1">
                <a:tableStyleId>{2D5ABB26-0587-4C30-8999-92F81FD0307C}</a:tableStyleId>
              </a:tblPr>
              <a:tblGrid>
                <a:gridCol w="795130">
                  <a:extLst>
                    <a:ext uri="{9D8B030D-6E8A-4147-A177-3AD203B41FA5}">
                      <a16:colId xmlns:a16="http://schemas.microsoft.com/office/drawing/2014/main" val="1594281501"/>
                    </a:ext>
                  </a:extLst>
                </a:gridCol>
                <a:gridCol w="811033">
                  <a:extLst>
                    <a:ext uri="{9D8B030D-6E8A-4147-A177-3AD203B41FA5}">
                      <a16:colId xmlns:a16="http://schemas.microsoft.com/office/drawing/2014/main" val="3221792230"/>
                    </a:ext>
                  </a:extLst>
                </a:gridCol>
                <a:gridCol w="811033">
                  <a:extLst>
                    <a:ext uri="{9D8B030D-6E8A-4147-A177-3AD203B41FA5}">
                      <a16:colId xmlns:a16="http://schemas.microsoft.com/office/drawing/2014/main" val="2052315111"/>
                    </a:ext>
                  </a:extLst>
                </a:gridCol>
                <a:gridCol w="1046480">
                  <a:extLst>
                    <a:ext uri="{9D8B030D-6E8A-4147-A177-3AD203B41FA5}">
                      <a16:colId xmlns:a16="http://schemas.microsoft.com/office/drawing/2014/main" val="1069906463"/>
                    </a:ext>
                  </a:extLst>
                </a:gridCol>
                <a:gridCol w="599440">
                  <a:extLst>
                    <a:ext uri="{9D8B030D-6E8A-4147-A177-3AD203B41FA5}">
                      <a16:colId xmlns:a16="http://schemas.microsoft.com/office/drawing/2014/main" val="3510226208"/>
                    </a:ext>
                  </a:extLst>
                </a:gridCol>
                <a:gridCol w="1132398">
                  <a:extLst>
                    <a:ext uri="{9D8B030D-6E8A-4147-A177-3AD203B41FA5}">
                      <a16:colId xmlns:a16="http://schemas.microsoft.com/office/drawing/2014/main" val="408301956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→c[N-1]</a:t>
                      </a:r>
                    </a:p>
                  </a:txBody>
                  <a:tcPr/>
                </a:tc>
                <a:extLst>
                  <a:ext uri="{0D108BD9-81ED-4DB2-BD59-A6C34878D82A}">
                    <a16:rowId xmlns:a16="http://schemas.microsoft.com/office/drawing/2014/main" val="4132291486"/>
                  </a:ext>
                </a:extLst>
              </a:tr>
            </a:tbl>
          </a:graphicData>
        </a:graphic>
      </p:graphicFrame>
      <p:sp>
        <p:nvSpPr>
          <p:cNvPr id="29" name="TextBox 28">
            <a:extLst>
              <a:ext uri="{FF2B5EF4-FFF2-40B4-BE49-F238E27FC236}">
                <a16:creationId xmlns:a16="http://schemas.microsoft.com/office/drawing/2014/main" id="{EC7517A5-1C6B-4C6E-A0BE-3C14E58CF3AD}"/>
              </a:ext>
            </a:extLst>
          </p:cNvPr>
          <p:cNvSpPr txBox="1"/>
          <p:nvPr/>
        </p:nvSpPr>
        <p:spPr>
          <a:xfrm>
            <a:off x="6615485" y="3429000"/>
            <a:ext cx="372121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Define </a:t>
            </a:r>
            <a:r>
              <a:rPr lang="en-US" i="1" dirty="0"/>
              <a:t>kernel</a:t>
            </a:r>
            <a:r>
              <a:rPr lang="en-US" dirty="0"/>
              <a:t> that executes on grid</a:t>
            </a:r>
          </a:p>
          <a:p>
            <a:pPr marL="285750" indent="-285750">
              <a:buFont typeface="Arial" panose="020B0604020202020204" pitchFamily="34" charset="0"/>
              <a:buChar char="•"/>
            </a:pPr>
            <a:r>
              <a:rPr lang="en-US" dirty="0"/>
              <a:t>All threads execute the same kernel instructions</a:t>
            </a:r>
          </a:p>
          <a:p>
            <a:pPr marL="285750" indent="-285750">
              <a:buFont typeface="Arial" panose="020B0604020202020204" pitchFamily="34" charset="0"/>
              <a:buChar char="•"/>
            </a:pPr>
            <a:r>
              <a:rPr lang="en-US" i="1" dirty="0"/>
              <a:t>Single Program Multiple Data </a:t>
            </a:r>
            <a:r>
              <a:rPr lang="en-US" dirty="0"/>
              <a:t>(SPMD) Flynn taxonomy</a:t>
            </a:r>
          </a:p>
          <a:p>
            <a:pPr marL="285750" indent="-285750">
              <a:buFont typeface="Arial" panose="020B0604020202020204" pitchFamily="34" charset="0"/>
              <a:buChar char="•"/>
            </a:pPr>
            <a:r>
              <a:rPr lang="en-US" dirty="0"/>
              <a:t>Map operation of assigning         c[</a:t>
            </a:r>
            <a:r>
              <a:rPr lang="en-US" i="1" dirty="0" err="1"/>
              <a:t>i</a:t>
            </a:r>
            <a:r>
              <a:rPr lang="en-US" dirty="0"/>
              <a:t>] = a[</a:t>
            </a:r>
            <a:r>
              <a:rPr lang="en-US" i="1" dirty="0" err="1"/>
              <a:t>i</a:t>
            </a:r>
            <a:r>
              <a:rPr lang="en-US" dirty="0"/>
              <a:t>] + b[</a:t>
            </a:r>
            <a:r>
              <a:rPr lang="en-US" i="1" dirty="0" err="1"/>
              <a:t>i</a:t>
            </a:r>
            <a:r>
              <a:rPr lang="en-US" dirty="0"/>
              <a:t>] to thread</a:t>
            </a:r>
            <a:r>
              <a:rPr lang="en-US" i="1" dirty="0"/>
              <a:t> </a:t>
            </a:r>
            <a:r>
              <a:rPr lang="en-US" i="1" dirty="0" err="1"/>
              <a:t>i</a:t>
            </a:r>
            <a:r>
              <a:rPr lang="en-US" dirty="0"/>
              <a:t> where</a:t>
            </a:r>
            <a:endParaRPr lang="en-US" i="1" dirty="0"/>
          </a:p>
        </p:txBody>
      </p:sp>
      <p:graphicFrame>
        <p:nvGraphicFramePr>
          <p:cNvPr id="30" name="Object 29">
            <a:extLst>
              <a:ext uri="{FF2B5EF4-FFF2-40B4-BE49-F238E27FC236}">
                <a16:creationId xmlns:a16="http://schemas.microsoft.com/office/drawing/2014/main" id="{70502C42-1408-4BEC-A7F8-5B7DE1A21095}"/>
              </a:ext>
            </a:extLst>
          </p:cNvPr>
          <p:cNvGraphicFramePr>
            <a:graphicFrameLocks noChangeAspect="1"/>
          </p:cNvGraphicFramePr>
          <p:nvPr>
            <p:extLst>
              <p:ext uri="{D42A27DB-BD31-4B8C-83A1-F6EECF244321}">
                <p14:modId xmlns:p14="http://schemas.microsoft.com/office/powerpoint/2010/main" val="2401368213"/>
              </p:ext>
            </p:extLst>
          </p:nvPr>
        </p:nvGraphicFramePr>
        <p:xfrm>
          <a:off x="6992691" y="5518150"/>
          <a:ext cx="4198937" cy="300038"/>
        </p:xfrm>
        <a:graphic>
          <a:graphicData uri="http://schemas.openxmlformats.org/presentationml/2006/ole">
            <mc:AlternateContent xmlns:mc="http://schemas.openxmlformats.org/markup-compatibility/2006">
              <mc:Choice xmlns:v="urn:schemas-microsoft-com:vml" Requires="v">
                <p:oleObj spid="_x0000_s12298" name="Equation" r:id="rId3" imgW="2311200" imgH="164880" progId="Equation.DSMT4">
                  <p:embed/>
                </p:oleObj>
              </mc:Choice>
              <mc:Fallback>
                <p:oleObj name="Equation" r:id="rId3" imgW="2311200" imgH="164880" progId="Equation.DSMT4">
                  <p:embed/>
                  <p:pic>
                    <p:nvPicPr>
                      <p:cNvPr id="30" name="Object 29">
                        <a:extLst>
                          <a:ext uri="{FF2B5EF4-FFF2-40B4-BE49-F238E27FC236}">
                            <a16:creationId xmlns:a16="http://schemas.microsoft.com/office/drawing/2014/main" id="{70502C42-1408-4BEC-A7F8-5B7DE1A21095}"/>
                          </a:ext>
                        </a:extLst>
                      </p:cNvPr>
                      <p:cNvPicPr/>
                      <p:nvPr/>
                    </p:nvPicPr>
                    <p:blipFill>
                      <a:blip r:embed="rId4"/>
                      <a:stretch>
                        <a:fillRect/>
                      </a:stretch>
                    </p:blipFill>
                    <p:spPr>
                      <a:xfrm>
                        <a:off x="6992691" y="5518150"/>
                        <a:ext cx="4198937" cy="300038"/>
                      </a:xfrm>
                      <a:prstGeom prst="rect">
                        <a:avLst/>
                      </a:prstGeom>
                    </p:spPr>
                  </p:pic>
                </p:oleObj>
              </mc:Fallback>
            </mc:AlternateContent>
          </a:graphicData>
        </a:graphic>
      </p:graphicFrame>
      <p:pic>
        <p:nvPicPr>
          <p:cNvPr id="31" name="Picture 2" descr="CUDA Toolkit 11 and Nsight Developer Tools Released for General  Availability | NVIDIA Developer Blog">
            <a:extLst>
              <a:ext uri="{FF2B5EF4-FFF2-40B4-BE49-F238E27FC236}">
                <a16:creationId xmlns:a16="http://schemas.microsoft.com/office/drawing/2014/main" id="{B9909402-DE7C-41F1-8348-48302325A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245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A71-2859-4D78-8355-D3D878D9AE09}"/>
              </a:ext>
            </a:extLst>
          </p:cNvPr>
          <p:cNvSpPr>
            <a:spLocks noGrp="1"/>
          </p:cNvSpPr>
          <p:nvPr>
            <p:ph type="title"/>
          </p:nvPr>
        </p:nvSpPr>
        <p:spPr/>
        <p:txBody>
          <a:bodyPr/>
          <a:lstStyle/>
          <a:p>
            <a:r>
              <a:rPr lang="en-US" dirty="0"/>
              <a:t>Vector Addition</a:t>
            </a:r>
          </a:p>
        </p:txBody>
      </p:sp>
      <p:sp>
        <p:nvSpPr>
          <p:cNvPr id="3" name="Content Placeholder 2">
            <a:extLst>
              <a:ext uri="{FF2B5EF4-FFF2-40B4-BE49-F238E27FC236}">
                <a16:creationId xmlns:a16="http://schemas.microsoft.com/office/drawing/2014/main" id="{8D90A666-1F73-4F87-B655-9DC568D6BB4C}"/>
              </a:ext>
            </a:extLst>
          </p:cNvPr>
          <p:cNvSpPr>
            <a:spLocks noGrp="1"/>
          </p:cNvSpPr>
          <p:nvPr>
            <p:ph idx="1"/>
          </p:nvPr>
        </p:nvSpPr>
        <p:spPr>
          <a:xfrm>
            <a:off x="838200" y="1986989"/>
            <a:ext cx="10515600" cy="686987"/>
          </a:xfrm>
        </p:spPr>
        <p:txBody>
          <a:bodyPr/>
          <a:lstStyle/>
          <a:p>
            <a:pPr marL="0" indent="0">
              <a:buNone/>
            </a:pPr>
            <a:r>
              <a:rPr lang="en-US" dirty="0"/>
              <a:t>If vector dimension &gt; block dimension, multiple compute solution</a:t>
            </a:r>
          </a:p>
        </p:txBody>
      </p:sp>
      <p:graphicFrame>
        <p:nvGraphicFramePr>
          <p:cNvPr id="4" name="Table 4">
            <a:extLst>
              <a:ext uri="{FF2B5EF4-FFF2-40B4-BE49-F238E27FC236}">
                <a16:creationId xmlns:a16="http://schemas.microsoft.com/office/drawing/2014/main" id="{EB9CAC08-AF80-4DB6-9EAC-14EAB769D220}"/>
              </a:ext>
            </a:extLst>
          </p:cNvPr>
          <p:cNvGraphicFramePr>
            <a:graphicFrameLocks noGrp="1"/>
          </p:cNvGraphicFramePr>
          <p:nvPr>
            <p:extLst>
              <p:ext uri="{D42A27DB-BD31-4B8C-83A1-F6EECF244321}">
                <p14:modId xmlns:p14="http://schemas.microsoft.com/office/powerpoint/2010/main" val="3442305782"/>
              </p:ext>
            </p:extLst>
          </p:nvPr>
        </p:nvGraphicFramePr>
        <p:xfrm>
          <a:off x="1546970" y="2926081"/>
          <a:ext cx="5689600" cy="1112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gridCol w="812800">
                  <a:extLst>
                    <a:ext uri="{9D8B030D-6E8A-4147-A177-3AD203B41FA5}">
                      <a16:colId xmlns:a16="http://schemas.microsoft.com/office/drawing/2014/main" val="48172185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7284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837396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2291486"/>
                  </a:ext>
                </a:extLst>
              </a:tr>
            </a:tbl>
          </a:graphicData>
        </a:graphic>
      </p:graphicFrame>
      <p:graphicFrame>
        <p:nvGraphicFramePr>
          <p:cNvPr id="5" name="Table 4">
            <a:extLst>
              <a:ext uri="{FF2B5EF4-FFF2-40B4-BE49-F238E27FC236}">
                <a16:creationId xmlns:a16="http://schemas.microsoft.com/office/drawing/2014/main" id="{940A74E1-5F87-4CB8-B3A3-088BADD0B521}"/>
              </a:ext>
            </a:extLst>
          </p:cNvPr>
          <p:cNvGraphicFramePr>
            <a:graphicFrameLocks noGrp="1"/>
          </p:cNvGraphicFramePr>
          <p:nvPr>
            <p:extLst>
              <p:ext uri="{D42A27DB-BD31-4B8C-83A1-F6EECF244321}">
                <p14:modId xmlns:p14="http://schemas.microsoft.com/office/powerpoint/2010/main" val="2954846710"/>
              </p:ext>
            </p:extLst>
          </p:nvPr>
        </p:nvGraphicFramePr>
        <p:xfrm>
          <a:off x="1546970" y="4414300"/>
          <a:ext cx="56896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4083019569"/>
                    </a:ext>
                  </a:extLst>
                </a:gridCol>
                <a:gridCol w="812800">
                  <a:extLst>
                    <a:ext uri="{9D8B030D-6E8A-4147-A177-3AD203B41FA5}">
                      <a16:colId xmlns:a16="http://schemas.microsoft.com/office/drawing/2014/main" val="370878096"/>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2291486"/>
                  </a:ext>
                </a:extLst>
              </a:tr>
            </a:tbl>
          </a:graphicData>
        </a:graphic>
      </p:graphicFrame>
      <p:sp>
        <p:nvSpPr>
          <p:cNvPr id="6" name="Arrow: Up-Down 5">
            <a:extLst>
              <a:ext uri="{FF2B5EF4-FFF2-40B4-BE49-F238E27FC236}">
                <a16:creationId xmlns:a16="http://schemas.microsoft.com/office/drawing/2014/main" id="{824D78C6-CEC0-457D-A2B1-27814EB69205}"/>
              </a:ext>
            </a:extLst>
          </p:cNvPr>
          <p:cNvSpPr/>
          <p:nvPr/>
        </p:nvSpPr>
        <p:spPr>
          <a:xfrm>
            <a:off x="5543384" y="4059141"/>
            <a:ext cx="135172" cy="33461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quiggle Line - ClipArt Best">
            <a:extLst>
              <a:ext uri="{FF2B5EF4-FFF2-40B4-BE49-F238E27FC236}">
                <a16:creationId xmlns:a16="http://schemas.microsoft.com/office/drawing/2014/main" id="{8AC16FA8-84E6-4D58-AA8F-75DEFB3B3D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quiggle Line - ClipArt Best">
            <a:extLst>
              <a:ext uri="{FF2B5EF4-FFF2-40B4-BE49-F238E27FC236}">
                <a16:creationId xmlns:a16="http://schemas.microsoft.com/office/drawing/2014/main" id="{393B6466-149D-4704-88F9-18677B35AF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quiggle Line - ClipArt Best">
            <a:extLst>
              <a:ext uri="{FF2B5EF4-FFF2-40B4-BE49-F238E27FC236}">
                <a16:creationId xmlns:a16="http://schemas.microsoft.com/office/drawing/2014/main" id="{13538747-71CD-4CD9-B62D-7AF9EC9C2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quiggle Line - ClipArt Best">
            <a:extLst>
              <a:ext uri="{FF2B5EF4-FFF2-40B4-BE49-F238E27FC236}">
                <a16:creationId xmlns:a16="http://schemas.microsoft.com/office/drawing/2014/main" id="{BA02DC3E-AD4F-4437-9830-7C1F866A09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quiggle Line - ClipArt Best">
            <a:extLst>
              <a:ext uri="{FF2B5EF4-FFF2-40B4-BE49-F238E27FC236}">
                <a16:creationId xmlns:a16="http://schemas.microsoft.com/office/drawing/2014/main" id="{110897C5-4582-4C43-8AED-88068B2D2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quiggle Line - ClipArt Best">
            <a:extLst>
              <a:ext uri="{FF2B5EF4-FFF2-40B4-BE49-F238E27FC236}">
                <a16:creationId xmlns:a16="http://schemas.microsoft.com/office/drawing/2014/main" id="{ED04D50E-2C5C-4854-BF5D-C4BBE86AD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quiggle Line - ClipArt Best">
            <a:extLst>
              <a:ext uri="{FF2B5EF4-FFF2-40B4-BE49-F238E27FC236}">
                <a16:creationId xmlns:a16="http://schemas.microsoft.com/office/drawing/2014/main" id="{1AD75F29-E155-4772-B41F-5978B39DB3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quiggle Line - ClipArt Best">
            <a:extLst>
              <a:ext uri="{FF2B5EF4-FFF2-40B4-BE49-F238E27FC236}">
                <a16:creationId xmlns:a16="http://schemas.microsoft.com/office/drawing/2014/main" id="{C8796638-1474-4C6B-9866-E0675F76D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quiggle Line - ClipArt Best">
            <a:extLst>
              <a:ext uri="{FF2B5EF4-FFF2-40B4-BE49-F238E27FC236}">
                <a16:creationId xmlns:a16="http://schemas.microsoft.com/office/drawing/2014/main" id="{4EE59FC4-B4E8-449F-B84F-D233864A22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quiggle Line - ClipArt Best">
            <a:extLst>
              <a:ext uri="{FF2B5EF4-FFF2-40B4-BE49-F238E27FC236}">
                <a16:creationId xmlns:a16="http://schemas.microsoft.com/office/drawing/2014/main" id="{DC841E87-0434-459E-AC18-BC6A88601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quiggle Line - ClipArt Best">
            <a:extLst>
              <a:ext uri="{FF2B5EF4-FFF2-40B4-BE49-F238E27FC236}">
                <a16:creationId xmlns:a16="http://schemas.microsoft.com/office/drawing/2014/main" id="{77EDFC95-0C13-4478-9AB8-A18969104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quiggle Line - ClipArt Best">
            <a:extLst>
              <a:ext uri="{FF2B5EF4-FFF2-40B4-BE49-F238E27FC236}">
                <a16:creationId xmlns:a16="http://schemas.microsoft.com/office/drawing/2014/main" id="{D88A90E3-010B-40CE-8928-3D788DE0B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Squiggle Line - ClipArt Best">
            <a:extLst>
              <a:ext uri="{FF2B5EF4-FFF2-40B4-BE49-F238E27FC236}">
                <a16:creationId xmlns:a16="http://schemas.microsoft.com/office/drawing/2014/main" id="{B74C6307-D6A4-473C-BF60-990DC0032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Squiggle Line - ClipArt Best">
            <a:extLst>
              <a:ext uri="{FF2B5EF4-FFF2-40B4-BE49-F238E27FC236}">
                <a16:creationId xmlns:a16="http://schemas.microsoft.com/office/drawing/2014/main" id="{9A211404-76AB-4B0E-A8AF-A947DA7073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quiggle Line - ClipArt Best">
            <a:extLst>
              <a:ext uri="{FF2B5EF4-FFF2-40B4-BE49-F238E27FC236}">
                <a16:creationId xmlns:a16="http://schemas.microsoft.com/office/drawing/2014/main" id="{55995F70-E3C9-4D32-8C0D-19CF85016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quiggle Line - ClipArt Best">
            <a:extLst>
              <a:ext uri="{FF2B5EF4-FFF2-40B4-BE49-F238E27FC236}">
                <a16:creationId xmlns:a16="http://schemas.microsoft.com/office/drawing/2014/main" id="{7347A33C-06D5-4605-9F6B-B3160B27EA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quiggle Line - ClipArt Best">
            <a:extLst>
              <a:ext uri="{FF2B5EF4-FFF2-40B4-BE49-F238E27FC236}">
                <a16:creationId xmlns:a16="http://schemas.microsoft.com/office/drawing/2014/main" id="{5B126E86-2369-4935-9796-8CC26F6D5D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quiggle Line - ClipArt Best">
            <a:extLst>
              <a:ext uri="{FF2B5EF4-FFF2-40B4-BE49-F238E27FC236}">
                <a16:creationId xmlns:a16="http://schemas.microsoft.com/office/drawing/2014/main" id="{D91D0387-DCE0-4160-9B35-131F2C8EC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3805032"/>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quiggle Line - ClipArt Best">
            <a:extLst>
              <a:ext uri="{FF2B5EF4-FFF2-40B4-BE49-F238E27FC236}">
                <a16:creationId xmlns:a16="http://schemas.microsoft.com/office/drawing/2014/main" id="{AEAFF88B-E043-4CC5-8E3C-0CE0BA237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1697315"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quiggle Line - ClipArt Best">
            <a:extLst>
              <a:ext uri="{FF2B5EF4-FFF2-40B4-BE49-F238E27FC236}">
                <a16:creationId xmlns:a16="http://schemas.microsoft.com/office/drawing/2014/main" id="{715F8DC0-F4CB-444A-B0BD-FA850D6877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2517030"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quiggle Line - ClipArt Best">
            <a:extLst>
              <a:ext uri="{FF2B5EF4-FFF2-40B4-BE49-F238E27FC236}">
                <a16:creationId xmlns:a16="http://schemas.microsoft.com/office/drawing/2014/main" id="{A740C03B-31F0-4254-B81D-0E6F6166B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3340463"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quiggle Line - ClipArt Best">
            <a:extLst>
              <a:ext uri="{FF2B5EF4-FFF2-40B4-BE49-F238E27FC236}">
                <a16:creationId xmlns:a16="http://schemas.microsoft.com/office/drawing/2014/main" id="{55D1DC25-719B-4D26-882F-DE8710C7D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160178"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Squiggle Line - ClipArt Best">
            <a:extLst>
              <a:ext uri="{FF2B5EF4-FFF2-40B4-BE49-F238E27FC236}">
                <a16:creationId xmlns:a16="http://schemas.microsoft.com/office/drawing/2014/main" id="{327DE421-C182-4A8C-B4AC-836094CA8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4979893"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quiggle Line - ClipArt Best">
            <a:extLst>
              <a:ext uri="{FF2B5EF4-FFF2-40B4-BE49-F238E27FC236}">
                <a16:creationId xmlns:a16="http://schemas.microsoft.com/office/drawing/2014/main" id="{16EEE1D5-8DDB-4DA6-9742-465CD207C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5799608" y="456703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Squiggle Line - ClipArt Best">
            <a:extLst>
              <a:ext uri="{FF2B5EF4-FFF2-40B4-BE49-F238E27FC236}">
                <a16:creationId xmlns:a16="http://schemas.microsoft.com/office/drawing/2014/main" id="{BB0A302E-4640-4294-B442-A9C2539AFC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23041" y="4567031"/>
            <a:ext cx="467856" cy="91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Table 2048">
            <a:extLst>
              <a:ext uri="{FF2B5EF4-FFF2-40B4-BE49-F238E27FC236}">
                <a16:creationId xmlns:a16="http://schemas.microsoft.com/office/drawing/2014/main" id="{193FDB70-A322-44B3-9EF2-4AFA1CC64007}"/>
              </a:ext>
            </a:extLst>
          </p:cNvPr>
          <p:cNvGraphicFramePr>
            <a:graphicFrameLocks noGrp="1"/>
          </p:cNvGraphicFramePr>
          <p:nvPr/>
        </p:nvGraphicFramePr>
        <p:xfrm>
          <a:off x="416583" y="2922768"/>
          <a:ext cx="887432" cy="1112520"/>
        </p:xfrm>
        <a:graphic>
          <a:graphicData uri="http://schemas.openxmlformats.org/drawingml/2006/table">
            <a:tbl>
              <a:tblPr firstRow="1" bandRow="1">
                <a:tableStyleId>{2D5ABB26-0587-4C30-8999-92F81FD0307C}</a:tableStyleId>
              </a:tblPr>
              <a:tblGrid>
                <a:gridCol w="887432">
                  <a:extLst>
                    <a:ext uri="{9D8B030D-6E8A-4147-A177-3AD203B41FA5}">
                      <a16:colId xmlns:a16="http://schemas.microsoft.com/office/drawing/2014/main" val="869747866"/>
                    </a:ext>
                  </a:extLst>
                </a:gridCol>
              </a:tblGrid>
              <a:tr h="370840">
                <a:tc>
                  <a:txBody>
                    <a:bodyPr/>
                    <a:lstStyle/>
                    <a:p>
                      <a:r>
                        <a:rPr lang="en-US" sz="1400" b="1" dirty="0"/>
                        <a:t>block 0</a:t>
                      </a:r>
                    </a:p>
                  </a:txBody>
                  <a:tcPr/>
                </a:tc>
                <a:extLst>
                  <a:ext uri="{0D108BD9-81ED-4DB2-BD59-A6C34878D82A}">
                    <a16:rowId xmlns:a16="http://schemas.microsoft.com/office/drawing/2014/main" val="2203209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block 1</a:t>
                      </a:r>
                    </a:p>
                  </a:txBody>
                  <a:tcPr/>
                </a:tc>
                <a:extLst>
                  <a:ext uri="{0D108BD9-81ED-4DB2-BD59-A6C34878D82A}">
                    <a16:rowId xmlns:a16="http://schemas.microsoft.com/office/drawing/2014/main" val="22095255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block 2</a:t>
                      </a:r>
                    </a:p>
                  </a:txBody>
                  <a:tcPr/>
                </a:tc>
                <a:extLst>
                  <a:ext uri="{0D108BD9-81ED-4DB2-BD59-A6C34878D82A}">
                    <a16:rowId xmlns:a16="http://schemas.microsoft.com/office/drawing/2014/main" val="912592811"/>
                  </a:ext>
                </a:extLst>
              </a:tr>
            </a:tbl>
          </a:graphicData>
        </a:graphic>
      </p:graphicFrame>
      <p:graphicFrame>
        <p:nvGraphicFramePr>
          <p:cNvPr id="2049" name="Table 2050">
            <a:extLst>
              <a:ext uri="{FF2B5EF4-FFF2-40B4-BE49-F238E27FC236}">
                <a16:creationId xmlns:a16="http://schemas.microsoft.com/office/drawing/2014/main" id="{20282820-5C4C-4992-981E-0FED7C57B281}"/>
              </a:ext>
            </a:extLst>
          </p:cNvPr>
          <p:cNvGraphicFramePr>
            <a:graphicFrameLocks noGrp="1"/>
          </p:cNvGraphicFramePr>
          <p:nvPr/>
        </p:nvGraphicFramePr>
        <p:xfrm>
          <a:off x="416583" y="4427331"/>
          <a:ext cx="887432" cy="370840"/>
        </p:xfrm>
        <a:graphic>
          <a:graphicData uri="http://schemas.openxmlformats.org/drawingml/2006/table">
            <a:tbl>
              <a:tblPr firstRow="1" bandRow="1">
                <a:tableStyleId>{2D5ABB26-0587-4C30-8999-92F81FD0307C}</a:tableStyleId>
              </a:tblPr>
              <a:tblGrid>
                <a:gridCol w="887432">
                  <a:extLst>
                    <a:ext uri="{9D8B030D-6E8A-4147-A177-3AD203B41FA5}">
                      <a16:colId xmlns:a16="http://schemas.microsoft.com/office/drawing/2014/main" val="230612246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prstClr val="black"/>
                          </a:solidFill>
                          <a:effectLst/>
                          <a:uLnTx/>
                          <a:uFillTx/>
                        </a:rPr>
                        <a:t>block </a:t>
                      </a:r>
                      <a:r>
                        <a:rPr kumimoji="0" lang="en-US" sz="1400" b="1" u="none" strike="noStrike" kern="1200" cap="none" spc="0" normalizeH="0" baseline="0" noProof="0" dirty="0" err="1">
                          <a:ln>
                            <a:noFill/>
                          </a:ln>
                          <a:solidFill>
                            <a:prstClr val="black"/>
                          </a:solidFill>
                          <a:effectLst/>
                          <a:uLnTx/>
                          <a:uFillTx/>
                        </a:rPr>
                        <a:t>i</a:t>
                      </a:r>
                      <a:r>
                        <a:rPr kumimoji="0" lang="en-US" sz="1400" b="1" u="none" strike="noStrike" kern="1200" cap="none" spc="0" normalizeH="0" baseline="-25000" noProof="0" dirty="0" err="1">
                          <a:ln>
                            <a:noFill/>
                          </a:ln>
                          <a:solidFill>
                            <a:prstClr val="black"/>
                          </a:solidFill>
                          <a:effectLst/>
                          <a:uLnTx/>
                          <a:uFillTx/>
                        </a:rPr>
                        <a:t>row</a:t>
                      </a: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993567671"/>
                  </a:ext>
                </a:extLst>
              </a:tr>
            </a:tbl>
          </a:graphicData>
        </a:graphic>
      </p:graphicFrame>
      <p:graphicFrame>
        <p:nvGraphicFramePr>
          <p:cNvPr id="55" name="Table 54">
            <a:extLst>
              <a:ext uri="{FF2B5EF4-FFF2-40B4-BE49-F238E27FC236}">
                <a16:creationId xmlns:a16="http://schemas.microsoft.com/office/drawing/2014/main" id="{26C60267-CAD1-4016-915A-9A17BCF1E839}"/>
              </a:ext>
            </a:extLst>
          </p:cNvPr>
          <p:cNvGraphicFramePr>
            <a:graphicFrameLocks noGrp="1"/>
          </p:cNvGraphicFramePr>
          <p:nvPr>
            <p:extLst>
              <p:ext uri="{D42A27DB-BD31-4B8C-83A1-F6EECF244321}">
                <p14:modId xmlns:p14="http://schemas.microsoft.com/office/powerpoint/2010/main" val="3381126976"/>
              </p:ext>
            </p:extLst>
          </p:nvPr>
        </p:nvGraphicFramePr>
        <p:xfrm>
          <a:off x="1546970" y="2412228"/>
          <a:ext cx="5689600" cy="370840"/>
        </p:xfrm>
        <a:graphic>
          <a:graphicData uri="http://schemas.openxmlformats.org/drawingml/2006/table">
            <a:tbl>
              <a:tblPr firstRow="1" bandRow="1">
                <a:tableStyleId>{2D5ABB26-0587-4C30-8999-92F81FD0307C}</a:tableStyleId>
              </a:tblPr>
              <a:tblGrid>
                <a:gridCol w="812800">
                  <a:extLst>
                    <a:ext uri="{9D8B030D-6E8A-4147-A177-3AD203B41FA5}">
                      <a16:colId xmlns:a16="http://schemas.microsoft.com/office/drawing/2014/main" val="1594281501"/>
                    </a:ext>
                  </a:extLst>
                </a:gridCol>
                <a:gridCol w="812800">
                  <a:extLst>
                    <a:ext uri="{9D8B030D-6E8A-4147-A177-3AD203B41FA5}">
                      <a16:colId xmlns:a16="http://schemas.microsoft.com/office/drawing/2014/main" val="3221792230"/>
                    </a:ext>
                  </a:extLst>
                </a:gridCol>
                <a:gridCol w="812800">
                  <a:extLst>
                    <a:ext uri="{9D8B030D-6E8A-4147-A177-3AD203B41FA5}">
                      <a16:colId xmlns:a16="http://schemas.microsoft.com/office/drawing/2014/main" val="2052315111"/>
                    </a:ext>
                  </a:extLst>
                </a:gridCol>
                <a:gridCol w="812800">
                  <a:extLst>
                    <a:ext uri="{9D8B030D-6E8A-4147-A177-3AD203B41FA5}">
                      <a16:colId xmlns:a16="http://schemas.microsoft.com/office/drawing/2014/main" val="1069906463"/>
                    </a:ext>
                  </a:extLst>
                </a:gridCol>
                <a:gridCol w="812800">
                  <a:extLst>
                    <a:ext uri="{9D8B030D-6E8A-4147-A177-3AD203B41FA5}">
                      <a16:colId xmlns:a16="http://schemas.microsoft.com/office/drawing/2014/main" val="3510226208"/>
                    </a:ext>
                  </a:extLst>
                </a:gridCol>
                <a:gridCol w="812800">
                  <a:extLst>
                    <a:ext uri="{9D8B030D-6E8A-4147-A177-3AD203B41FA5}">
                      <a16:colId xmlns:a16="http://schemas.microsoft.com/office/drawing/2014/main" val="2971429517"/>
                    </a:ext>
                  </a:extLst>
                </a:gridCol>
                <a:gridCol w="812800">
                  <a:extLst>
                    <a:ext uri="{9D8B030D-6E8A-4147-A177-3AD203B41FA5}">
                      <a16:colId xmlns:a16="http://schemas.microsoft.com/office/drawing/2014/main" val="481721852"/>
                    </a:ext>
                  </a:extLst>
                </a:gridCol>
              </a:tblGrid>
              <a:tr h="370840">
                <a:tc>
                  <a:txBody>
                    <a:bodyPr/>
                    <a:lstStyle/>
                    <a:p>
                      <a:r>
                        <a:rPr lang="en-US" sz="1200" b="1" dirty="0"/>
                        <a:t>thread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thread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thread 2</a:t>
                      </a:r>
                    </a:p>
                  </a:txBody>
                  <a:tcPr/>
                </a:tc>
                <a:tc>
                  <a:txBody>
                    <a:bodyPr/>
                    <a:lstStyle/>
                    <a:p>
                      <a:endParaRPr lang="en-US" sz="1200" b="1" dirty="0"/>
                    </a:p>
                  </a:txBody>
                  <a:tcPr/>
                </a:tc>
                <a:tc>
                  <a:txBody>
                    <a:bodyPr/>
                    <a:lstStyle/>
                    <a:p>
                      <a:endParaRPr lang="en-US" sz="1200" b="1"/>
                    </a:p>
                  </a:txBody>
                  <a:tcPr/>
                </a:tc>
                <a:tc>
                  <a:txBody>
                    <a:bodyPr/>
                    <a:lstStyle/>
                    <a:p>
                      <a:endParaRPr lang="en-US" sz="1200" b="1" dirty="0"/>
                    </a:p>
                  </a:txBody>
                  <a:tcPr/>
                </a:tc>
                <a:tc>
                  <a:txBody>
                    <a:bodyPr/>
                    <a:lstStyle/>
                    <a:p>
                      <a:r>
                        <a:rPr lang="en-US" sz="1200" b="1" dirty="0"/>
                        <a:t>thread </a:t>
                      </a:r>
                      <a:r>
                        <a:rPr kumimoji="0" lang="en-US" sz="1200" b="1" u="none" strike="noStrike" kern="1200" cap="none" spc="0" normalizeH="0" baseline="0" noProof="0" dirty="0" err="1">
                          <a:ln>
                            <a:noFill/>
                          </a:ln>
                          <a:solidFill>
                            <a:prstClr val="black"/>
                          </a:solidFill>
                          <a:effectLst/>
                          <a:uLnTx/>
                          <a:uFillTx/>
                        </a:rPr>
                        <a:t>i</a:t>
                      </a:r>
                      <a:r>
                        <a:rPr kumimoji="0" lang="en-US" sz="1200" b="1" u="none" strike="noStrike" kern="1200" cap="none" spc="0" normalizeH="0" baseline="-25000" noProof="0" dirty="0" err="1">
                          <a:ln>
                            <a:noFill/>
                          </a:ln>
                          <a:solidFill>
                            <a:prstClr val="black"/>
                          </a:solidFill>
                          <a:effectLst/>
                          <a:uLnTx/>
                          <a:uFillTx/>
                        </a:rPr>
                        <a:t>col</a:t>
                      </a:r>
                      <a:endParaRPr lang="en-US" sz="1200" b="1" dirty="0"/>
                    </a:p>
                  </a:txBody>
                  <a:tcPr/>
                </a:tc>
                <a:extLst>
                  <a:ext uri="{0D108BD9-81ED-4DB2-BD59-A6C34878D82A}">
                    <a16:rowId xmlns:a16="http://schemas.microsoft.com/office/drawing/2014/main" val="4132291486"/>
                  </a:ext>
                </a:extLst>
              </a:tr>
            </a:tbl>
          </a:graphicData>
        </a:graphic>
      </p:graphicFrame>
      <p:graphicFrame>
        <p:nvGraphicFramePr>
          <p:cNvPr id="56" name="Object 55">
            <a:extLst>
              <a:ext uri="{FF2B5EF4-FFF2-40B4-BE49-F238E27FC236}">
                <a16:creationId xmlns:a16="http://schemas.microsoft.com/office/drawing/2014/main" id="{2465DB8A-AEC0-4E53-9776-EE008737BF43}"/>
              </a:ext>
            </a:extLst>
          </p:cNvPr>
          <p:cNvGraphicFramePr>
            <a:graphicFrameLocks noChangeAspect="1"/>
          </p:cNvGraphicFramePr>
          <p:nvPr/>
        </p:nvGraphicFramePr>
        <p:xfrm>
          <a:off x="4344522" y="5190326"/>
          <a:ext cx="2746375" cy="368300"/>
        </p:xfrm>
        <a:graphic>
          <a:graphicData uri="http://schemas.openxmlformats.org/presentationml/2006/ole">
            <mc:AlternateContent xmlns:mc="http://schemas.openxmlformats.org/markup-compatibility/2006">
              <mc:Choice xmlns:v="urn:schemas-microsoft-com:vml" Requires="v">
                <p:oleObj spid="_x0000_s13330" name="Equation" r:id="rId4" imgW="1511280" imgH="203040" progId="Equation.DSMT4">
                  <p:embed/>
                </p:oleObj>
              </mc:Choice>
              <mc:Fallback>
                <p:oleObj name="Equation" r:id="rId4" imgW="1511280" imgH="203040" progId="Equation.DSMT4">
                  <p:embed/>
                  <p:pic>
                    <p:nvPicPr>
                      <p:cNvPr id="56" name="Object 55">
                        <a:extLst>
                          <a:ext uri="{FF2B5EF4-FFF2-40B4-BE49-F238E27FC236}">
                            <a16:creationId xmlns:a16="http://schemas.microsoft.com/office/drawing/2014/main" id="{2465DB8A-AEC0-4E53-9776-EE008737BF43}"/>
                          </a:ext>
                        </a:extLst>
                      </p:cNvPr>
                      <p:cNvPicPr/>
                      <p:nvPr/>
                    </p:nvPicPr>
                    <p:blipFill>
                      <a:blip r:embed="rId5"/>
                      <a:stretch>
                        <a:fillRect/>
                      </a:stretch>
                    </p:blipFill>
                    <p:spPr>
                      <a:xfrm>
                        <a:off x="4344522" y="5190326"/>
                        <a:ext cx="2746375" cy="368300"/>
                      </a:xfrm>
                      <a:prstGeom prst="rect">
                        <a:avLst/>
                      </a:prstGeom>
                    </p:spPr>
                  </p:pic>
                </p:oleObj>
              </mc:Fallback>
            </mc:AlternateContent>
          </a:graphicData>
        </a:graphic>
      </p:graphicFrame>
      <p:graphicFrame>
        <p:nvGraphicFramePr>
          <p:cNvPr id="57" name="Object 56">
            <a:extLst>
              <a:ext uri="{FF2B5EF4-FFF2-40B4-BE49-F238E27FC236}">
                <a16:creationId xmlns:a16="http://schemas.microsoft.com/office/drawing/2014/main" id="{7B535CFA-95A3-482E-9789-DD6961D3EDF9}"/>
              </a:ext>
            </a:extLst>
          </p:cNvPr>
          <p:cNvGraphicFramePr>
            <a:graphicFrameLocks noChangeAspect="1"/>
          </p:cNvGraphicFramePr>
          <p:nvPr/>
        </p:nvGraphicFramePr>
        <p:xfrm>
          <a:off x="3198813" y="5730875"/>
          <a:ext cx="4822825" cy="300038"/>
        </p:xfrm>
        <a:graphic>
          <a:graphicData uri="http://schemas.openxmlformats.org/presentationml/2006/ole">
            <mc:AlternateContent xmlns:mc="http://schemas.openxmlformats.org/markup-compatibility/2006">
              <mc:Choice xmlns:v="urn:schemas-microsoft-com:vml" Requires="v">
                <p:oleObj spid="_x0000_s13331" name="Equation" r:id="rId6" imgW="2654280" imgH="164880" progId="Equation.DSMT4">
                  <p:embed/>
                </p:oleObj>
              </mc:Choice>
              <mc:Fallback>
                <p:oleObj name="Equation" r:id="rId6" imgW="2654280" imgH="164880" progId="Equation.DSMT4">
                  <p:embed/>
                  <p:pic>
                    <p:nvPicPr>
                      <p:cNvPr id="57" name="Object 56">
                        <a:extLst>
                          <a:ext uri="{FF2B5EF4-FFF2-40B4-BE49-F238E27FC236}">
                            <a16:creationId xmlns:a16="http://schemas.microsoft.com/office/drawing/2014/main" id="{7B535CFA-95A3-482E-9789-DD6961D3EDF9}"/>
                          </a:ext>
                        </a:extLst>
                      </p:cNvPr>
                      <p:cNvPicPr/>
                      <p:nvPr/>
                    </p:nvPicPr>
                    <p:blipFill>
                      <a:blip r:embed="rId7"/>
                      <a:stretch>
                        <a:fillRect/>
                      </a:stretch>
                    </p:blipFill>
                    <p:spPr>
                      <a:xfrm>
                        <a:off x="3198813" y="5730875"/>
                        <a:ext cx="4822825" cy="300038"/>
                      </a:xfrm>
                      <a:prstGeom prst="rect">
                        <a:avLst/>
                      </a:prstGeom>
                    </p:spPr>
                  </p:pic>
                </p:oleObj>
              </mc:Fallback>
            </mc:AlternateContent>
          </a:graphicData>
        </a:graphic>
      </p:graphicFrame>
      <p:sp>
        <p:nvSpPr>
          <p:cNvPr id="52" name="Speech Bubble: Rectangle 51">
            <a:extLst>
              <a:ext uri="{FF2B5EF4-FFF2-40B4-BE49-F238E27FC236}">
                <a16:creationId xmlns:a16="http://schemas.microsoft.com/office/drawing/2014/main" id="{6ADEA4F0-AF99-4492-92D8-F5AD6F446206}"/>
              </a:ext>
            </a:extLst>
          </p:cNvPr>
          <p:cNvSpPr/>
          <p:nvPr/>
        </p:nvSpPr>
        <p:spPr>
          <a:xfrm>
            <a:off x="7622724" y="2929779"/>
            <a:ext cx="3794683" cy="368301"/>
          </a:xfrm>
          <a:prstGeom prst="wedgeRectCallout">
            <a:avLst>
              <a:gd name="adj1" fmla="val -60080"/>
              <a:gd name="adj2" fmla="val -2352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sz="1200" dirty="0">
                <a:solidFill>
                  <a:schemeClr val="tx1"/>
                </a:solidFill>
              </a:rPr>
              <a:t>block 0 adds first </a:t>
            </a:r>
            <a:r>
              <a:rPr lang="en-US" sz="1200" i="1" dirty="0" err="1">
                <a:solidFill>
                  <a:schemeClr val="tx1"/>
                </a:solidFill>
              </a:rPr>
              <a:t>blockDim</a:t>
            </a:r>
            <a:r>
              <a:rPr lang="en-US" sz="1200" dirty="0">
                <a:solidFill>
                  <a:schemeClr val="tx1"/>
                </a:solidFill>
              </a:rPr>
              <a:t> elements of a[] and b[], elements 0 through </a:t>
            </a:r>
            <a:r>
              <a:rPr lang="en-US" sz="1200" i="1" dirty="0" err="1">
                <a:solidFill>
                  <a:schemeClr val="tx1"/>
                </a:solidFill>
              </a:rPr>
              <a:t>blockDim</a:t>
            </a:r>
            <a:r>
              <a:rPr lang="en-US" sz="1200" i="1" dirty="0">
                <a:solidFill>
                  <a:schemeClr val="tx1"/>
                </a:solidFill>
              </a:rPr>
              <a:t> - 1</a:t>
            </a:r>
            <a:endParaRPr lang="en-US" sz="1200" dirty="0">
              <a:solidFill>
                <a:schemeClr val="tx1"/>
              </a:solidFill>
            </a:endParaRPr>
          </a:p>
        </p:txBody>
      </p:sp>
      <p:pic>
        <p:nvPicPr>
          <p:cNvPr id="54" name="Picture 2" descr="Squiggle Line - ClipArt Best">
            <a:extLst>
              <a:ext uri="{FF2B5EF4-FFF2-40B4-BE49-F238E27FC236}">
                <a16:creationId xmlns:a16="http://schemas.microsoft.com/office/drawing/2014/main" id="{0E5E757A-3555-4ACD-BE49-2D2520526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19323" y="3068210"/>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quiggle Line - ClipArt Best">
            <a:extLst>
              <a:ext uri="{FF2B5EF4-FFF2-40B4-BE49-F238E27FC236}">
                <a16:creationId xmlns:a16="http://schemas.microsoft.com/office/drawing/2014/main" id="{1EFB92CF-8EAD-4D24-B1AE-461DDCC15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19323" y="3436621"/>
            <a:ext cx="467856" cy="914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quiggle Line - ClipArt Best">
            <a:extLst>
              <a:ext uri="{FF2B5EF4-FFF2-40B4-BE49-F238E27FC236}">
                <a16:creationId xmlns:a16="http://schemas.microsoft.com/office/drawing/2014/main" id="{A6A7EEA8-D7B9-4FB4-AE7E-0DE12D4362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65" b="50000"/>
          <a:stretch/>
        </p:blipFill>
        <p:spPr bwMode="auto">
          <a:xfrm>
            <a:off x="6619323" y="3805032"/>
            <a:ext cx="467856" cy="91440"/>
          </a:xfrm>
          <a:prstGeom prst="rect">
            <a:avLst/>
          </a:prstGeom>
          <a:noFill/>
          <a:extLst>
            <a:ext uri="{909E8E84-426E-40DD-AFC4-6F175D3DCCD1}">
              <a14:hiddenFill xmlns:a14="http://schemas.microsoft.com/office/drawing/2010/main">
                <a:solidFill>
                  <a:srgbClr val="FFFFFF"/>
                </a:solidFill>
              </a14:hiddenFill>
            </a:ext>
          </a:extLst>
        </p:spPr>
      </p:pic>
      <p:sp>
        <p:nvSpPr>
          <p:cNvPr id="60" name="Speech Bubble: Rectangle 59">
            <a:extLst>
              <a:ext uri="{FF2B5EF4-FFF2-40B4-BE49-F238E27FC236}">
                <a16:creationId xmlns:a16="http://schemas.microsoft.com/office/drawing/2014/main" id="{C7168AA3-909D-4761-B412-2C25AAFBE1CE}"/>
              </a:ext>
            </a:extLst>
          </p:cNvPr>
          <p:cNvSpPr/>
          <p:nvPr/>
        </p:nvSpPr>
        <p:spPr>
          <a:xfrm>
            <a:off x="7616100" y="3320717"/>
            <a:ext cx="3801308" cy="368301"/>
          </a:xfrm>
          <a:prstGeom prst="wedgeRectCallout">
            <a:avLst>
              <a:gd name="adj1" fmla="val -60080"/>
              <a:gd name="adj2" fmla="val -2352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sz="1200" dirty="0">
                <a:solidFill>
                  <a:schemeClr val="tx1"/>
                </a:solidFill>
              </a:rPr>
              <a:t>block 1 adds second </a:t>
            </a:r>
            <a:r>
              <a:rPr lang="en-US" sz="1200" i="1" dirty="0" err="1">
                <a:solidFill>
                  <a:schemeClr val="tx1"/>
                </a:solidFill>
              </a:rPr>
              <a:t>blockDim</a:t>
            </a:r>
            <a:r>
              <a:rPr lang="en-US" sz="1200" dirty="0">
                <a:solidFill>
                  <a:schemeClr val="tx1"/>
                </a:solidFill>
              </a:rPr>
              <a:t> elements of a[] and b[], elements </a:t>
            </a:r>
            <a:r>
              <a:rPr lang="en-US" sz="1200" i="1" dirty="0" err="1">
                <a:solidFill>
                  <a:schemeClr val="tx1"/>
                </a:solidFill>
              </a:rPr>
              <a:t>blockDim</a:t>
            </a:r>
            <a:r>
              <a:rPr lang="en-US" sz="1200" dirty="0">
                <a:solidFill>
                  <a:schemeClr val="tx1"/>
                </a:solidFill>
              </a:rPr>
              <a:t> through </a:t>
            </a:r>
            <a:r>
              <a:rPr lang="en-US" sz="1200" i="1" dirty="0" err="1">
                <a:solidFill>
                  <a:schemeClr val="tx1"/>
                </a:solidFill>
              </a:rPr>
              <a:t>blockDim</a:t>
            </a:r>
            <a:r>
              <a:rPr lang="en-US" sz="1200" i="1" dirty="0">
                <a:solidFill>
                  <a:schemeClr val="tx1"/>
                </a:solidFill>
              </a:rPr>
              <a:t> + </a:t>
            </a:r>
            <a:r>
              <a:rPr lang="en-US" sz="1200" i="1" dirty="0" err="1">
                <a:solidFill>
                  <a:schemeClr val="tx1"/>
                </a:solidFill>
              </a:rPr>
              <a:t>blockDim</a:t>
            </a:r>
            <a:r>
              <a:rPr lang="en-US" sz="1200" i="1" dirty="0">
                <a:solidFill>
                  <a:schemeClr val="tx1"/>
                </a:solidFill>
              </a:rPr>
              <a:t> - 1</a:t>
            </a:r>
            <a:endParaRPr lang="en-US" sz="1200" dirty="0">
              <a:solidFill>
                <a:schemeClr val="tx1"/>
              </a:solidFill>
            </a:endParaRPr>
          </a:p>
        </p:txBody>
      </p:sp>
      <p:sp>
        <p:nvSpPr>
          <p:cNvPr id="61" name="Speech Bubble: Rectangle 60">
            <a:extLst>
              <a:ext uri="{FF2B5EF4-FFF2-40B4-BE49-F238E27FC236}">
                <a16:creationId xmlns:a16="http://schemas.microsoft.com/office/drawing/2014/main" id="{8F4CA9A9-20C1-4DA9-8365-E0E496DE306A}"/>
              </a:ext>
            </a:extLst>
          </p:cNvPr>
          <p:cNvSpPr/>
          <p:nvPr/>
        </p:nvSpPr>
        <p:spPr>
          <a:xfrm>
            <a:off x="7618468" y="4416839"/>
            <a:ext cx="3801308" cy="368301"/>
          </a:xfrm>
          <a:prstGeom prst="wedgeRectCallout">
            <a:avLst>
              <a:gd name="adj1" fmla="val -60080"/>
              <a:gd name="adj2" fmla="val -2352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sz="1200" dirty="0">
                <a:solidFill>
                  <a:schemeClr val="tx1"/>
                </a:solidFill>
              </a:rPr>
              <a:t>block </a:t>
            </a:r>
            <a:r>
              <a:rPr lang="en-US" sz="1200" dirty="0" err="1">
                <a:solidFill>
                  <a:schemeClr val="tx1"/>
                </a:solidFill>
              </a:rPr>
              <a:t>i</a:t>
            </a:r>
            <a:r>
              <a:rPr lang="en-US" sz="1200" dirty="0">
                <a:solidFill>
                  <a:schemeClr val="tx1"/>
                </a:solidFill>
              </a:rPr>
              <a:t> adds elements </a:t>
            </a:r>
            <a:r>
              <a:rPr lang="en-US" sz="1200" i="1" dirty="0" err="1">
                <a:solidFill>
                  <a:schemeClr val="tx1"/>
                </a:solidFill>
              </a:rPr>
              <a:t>i</a:t>
            </a:r>
            <a:r>
              <a:rPr lang="en-US" sz="1200" i="1" dirty="0">
                <a:solidFill>
                  <a:schemeClr val="tx1"/>
                </a:solidFill>
              </a:rPr>
              <a:t> </a:t>
            </a:r>
            <a:r>
              <a:rPr lang="az-Cyrl-AZ" sz="1200" i="1" dirty="0">
                <a:solidFill>
                  <a:schemeClr val="tx1"/>
                </a:solidFill>
              </a:rPr>
              <a:t>х</a:t>
            </a:r>
            <a:r>
              <a:rPr lang="en-US" sz="1200" i="1" dirty="0">
                <a:solidFill>
                  <a:schemeClr val="tx1"/>
                </a:solidFill>
              </a:rPr>
              <a:t> </a:t>
            </a:r>
            <a:r>
              <a:rPr lang="en-US" sz="1200" i="1" dirty="0" err="1">
                <a:solidFill>
                  <a:schemeClr val="tx1"/>
                </a:solidFill>
              </a:rPr>
              <a:t>blockDim</a:t>
            </a:r>
            <a:r>
              <a:rPr lang="en-US" sz="1200" i="1" dirty="0">
                <a:solidFill>
                  <a:schemeClr val="tx1"/>
                </a:solidFill>
              </a:rPr>
              <a:t> </a:t>
            </a:r>
            <a:r>
              <a:rPr lang="en-US" sz="1200" dirty="0">
                <a:solidFill>
                  <a:schemeClr val="tx1"/>
                </a:solidFill>
              </a:rPr>
              <a:t>through </a:t>
            </a:r>
            <a:r>
              <a:rPr lang="en-US" sz="1200" i="1" dirty="0" err="1">
                <a:solidFill>
                  <a:schemeClr val="tx1"/>
                </a:solidFill>
              </a:rPr>
              <a:t>i</a:t>
            </a:r>
            <a:r>
              <a:rPr lang="en-US" sz="1200" i="1" dirty="0">
                <a:solidFill>
                  <a:schemeClr val="tx1"/>
                </a:solidFill>
              </a:rPr>
              <a:t> </a:t>
            </a:r>
            <a:r>
              <a:rPr lang="az-Cyrl-AZ" sz="1200" i="1" dirty="0">
                <a:solidFill>
                  <a:schemeClr val="tx1"/>
                </a:solidFill>
              </a:rPr>
              <a:t>х </a:t>
            </a:r>
            <a:r>
              <a:rPr lang="en-US" sz="1200" i="1" dirty="0" err="1">
                <a:solidFill>
                  <a:schemeClr val="tx1"/>
                </a:solidFill>
              </a:rPr>
              <a:t>blockDim</a:t>
            </a:r>
            <a:r>
              <a:rPr lang="en-US" sz="1200" i="1" dirty="0">
                <a:solidFill>
                  <a:schemeClr val="tx1"/>
                </a:solidFill>
              </a:rPr>
              <a:t> + </a:t>
            </a:r>
            <a:r>
              <a:rPr lang="en-US" sz="1200" i="1" dirty="0" err="1">
                <a:solidFill>
                  <a:schemeClr val="tx1"/>
                </a:solidFill>
              </a:rPr>
              <a:t>blockDim</a:t>
            </a:r>
            <a:r>
              <a:rPr lang="en-US" sz="1200" i="1" dirty="0">
                <a:solidFill>
                  <a:schemeClr val="tx1"/>
                </a:solidFill>
              </a:rPr>
              <a:t> - 1</a:t>
            </a:r>
            <a:endParaRPr lang="en-US" sz="1200" dirty="0">
              <a:solidFill>
                <a:schemeClr val="tx1"/>
              </a:solidFill>
            </a:endParaRPr>
          </a:p>
        </p:txBody>
      </p:sp>
      <p:pic>
        <p:nvPicPr>
          <p:cNvPr id="49" name="Picture 2" descr="CUDA Toolkit 11 and Nsight Developer Tools Released for General  Availability | NVIDIA Developer Blog">
            <a:extLst>
              <a:ext uri="{FF2B5EF4-FFF2-40B4-BE49-F238E27FC236}">
                <a16:creationId xmlns:a16="http://schemas.microsoft.com/office/drawing/2014/main" id="{91FEBF23-44C0-4459-8431-B3A398655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338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5EEB-BA05-4EE0-9A9F-763BB71ACB55}"/>
              </a:ext>
            </a:extLst>
          </p:cNvPr>
          <p:cNvSpPr>
            <a:spLocks noGrp="1"/>
          </p:cNvSpPr>
          <p:nvPr>
            <p:ph type="title"/>
          </p:nvPr>
        </p:nvSpPr>
        <p:spPr/>
        <p:txBody>
          <a:bodyPr/>
          <a:lstStyle/>
          <a:p>
            <a:r>
              <a:rPr lang="en-US" dirty="0"/>
              <a:t>Example Kernel: assign a[</a:t>
            </a:r>
            <a:r>
              <a:rPr lang="en-US" dirty="0" err="1"/>
              <a:t>i</a:t>
            </a:r>
            <a:r>
              <a:rPr lang="en-US" dirty="0"/>
              <a:t>] = </a:t>
            </a:r>
            <a:r>
              <a:rPr lang="en-US" dirty="0" err="1"/>
              <a:t>i</a:t>
            </a:r>
            <a:endParaRPr lang="en-US" dirty="0"/>
          </a:p>
        </p:txBody>
      </p:sp>
      <p:sp>
        <p:nvSpPr>
          <p:cNvPr id="3" name="Content Placeholder 2">
            <a:extLst>
              <a:ext uri="{FF2B5EF4-FFF2-40B4-BE49-F238E27FC236}">
                <a16:creationId xmlns:a16="http://schemas.microsoft.com/office/drawing/2014/main" id="{C31C678D-41AA-434A-A176-A8AD5DA8C431}"/>
              </a:ext>
            </a:extLst>
          </p:cNvPr>
          <p:cNvSpPr>
            <a:spLocks noGrp="1"/>
          </p:cNvSpPr>
          <p:nvPr>
            <p:ph idx="1"/>
          </p:nvPr>
        </p:nvSpPr>
        <p:spPr>
          <a:xfrm>
            <a:off x="838200" y="2075289"/>
            <a:ext cx="10515600" cy="4085769"/>
          </a:xfrm>
        </p:spPr>
        <p:txBody>
          <a:bodyPr>
            <a:normAutofit fontScale="92500" lnSpcReduction="20000"/>
          </a:bodyPr>
          <a:lstStyle/>
          <a:p>
            <a:pPr marL="0" indent="0">
              <a:buNone/>
            </a:pPr>
            <a:r>
              <a:rPr lang="en-US" sz="1200" b="1" dirty="0">
                <a:latin typeface="Courier Std" panose="02070409020205020404" pitchFamily="49" charset="0"/>
              </a:rPr>
              <a:t>cp /usr/local/compe160/ManagedArray.cu $HOME/compe160</a:t>
            </a:r>
          </a:p>
          <a:p>
            <a:pPr marL="0" indent="0">
              <a:buNone/>
            </a:pPr>
            <a:r>
              <a:rPr lang="pt-BR" sz="1200" b="1" dirty="0">
                <a:latin typeface="Courier Std" panose="02070409020205020404" pitchFamily="49" charset="0"/>
              </a:rPr>
              <a:t>nvcc ManagedArray.cu -O3 -c</a:t>
            </a:r>
          </a:p>
          <a:p>
            <a:pPr marL="0" indent="0">
              <a:buNone/>
            </a:pPr>
            <a:r>
              <a:rPr lang="pt-BR" sz="1200" b="1" dirty="0">
                <a:latin typeface="Courier Std" panose="02070409020205020404" pitchFamily="49" charset="0"/>
              </a:rPr>
              <a:t>nvcc ManagedArray.cu -O3 -o ManagedArray</a:t>
            </a:r>
          </a:p>
          <a:p>
            <a:pPr marL="0" indent="0">
              <a:buNone/>
            </a:pPr>
            <a:r>
              <a:rPr lang="pt-BR" sz="1200" b="1" dirty="0">
                <a:latin typeface="Courier Std" panose="02070409020205020404" pitchFamily="49" charset="0"/>
              </a:rPr>
              <a:t>./ManagedArray</a:t>
            </a:r>
          </a:p>
          <a:p>
            <a:pPr marL="0" indent="0">
              <a:buNone/>
            </a:pPr>
            <a:r>
              <a:rPr lang="en-US" sz="1200" b="1" dirty="0">
                <a:latin typeface="Courier Std" panose="02070409020205020404" pitchFamily="49" charset="0"/>
              </a:rPr>
              <a:t>allocate managed integer array a[4097]</a:t>
            </a:r>
          </a:p>
          <a:p>
            <a:pPr marL="0" indent="0">
              <a:buNone/>
            </a:pPr>
            <a:r>
              <a:rPr lang="en-US" sz="1200" b="1" dirty="0">
                <a:latin typeface="Courier Std" panose="02070409020205020404" pitchFamily="49" charset="0"/>
              </a:rPr>
              <a:t>invoke kernel with 33 blocks and 128 threads</a:t>
            </a:r>
          </a:p>
          <a:p>
            <a:pPr marL="0" indent="0">
              <a:buNone/>
            </a:pPr>
            <a:r>
              <a:rPr lang="en-US" sz="1200" b="1" dirty="0">
                <a:latin typeface="Courier Std" panose="02070409020205020404" pitchFamily="49" charset="0"/>
              </a:rPr>
              <a:t>a[0] = 0</a:t>
            </a:r>
          </a:p>
          <a:p>
            <a:pPr marL="0" indent="0">
              <a:buNone/>
            </a:pPr>
            <a:r>
              <a:rPr lang="en-US" sz="1200" b="1" dirty="0">
                <a:latin typeface="Courier Std" panose="02070409020205020404" pitchFamily="49" charset="0"/>
              </a:rPr>
              <a:t>a[1] = 1</a:t>
            </a:r>
          </a:p>
          <a:p>
            <a:pPr marL="0" indent="0">
              <a:buNone/>
            </a:pPr>
            <a:r>
              <a:rPr lang="en-US" sz="1200" b="1" dirty="0">
                <a:latin typeface="Courier Std" panose="02070409020205020404" pitchFamily="49" charset="0"/>
              </a:rPr>
              <a:t>a[2] = 2</a:t>
            </a:r>
          </a:p>
          <a:p>
            <a:pPr marL="0" indent="0">
              <a:buNone/>
            </a:pPr>
            <a:r>
              <a:rPr lang="en-US" sz="1200" b="1" dirty="0">
                <a:latin typeface="Courier Std" panose="02070409020205020404" pitchFamily="49" charset="0"/>
              </a:rPr>
              <a:t>a[3] = 3</a:t>
            </a:r>
          </a:p>
          <a:p>
            <a:pPr marL="0" indent="0">
              <a:buNone/>
            </a:pPr>
            <a:r>
              <a:rPr lang="en-US" sz="1200" b="1" dirty="0">
                <a:latin typeface="Courier Std" panose="02070409020205020404" pitchFamily="49" charset="0"/>
              </a:rPr>
              <a:t>a[4] = 4</a:t>
            </a:r>
          </a:p>
          <a:p>
            <a:pPr marL="0" indent="0">
              <a:buNone/>
            </a:pPr>
            <a:r>
              <a:rPr lang="en-US" sz="1200" b="1" dirty="0">
                <a:latin typeface="Courier Std" panose="02070409020205020404" pitchFamily="49" charset="0"/>
              </a:rPr>
              <a:t>a[5] = 5</a:t>
            </a:r>
          </a:p>
          <a:p>
            <a:pPr marL="0" indent="0">
              <a:buNone/>
            </a:pPr>
            <a:r>
              <a:rPr lang="en-US" sz="1200" b="1" dirty="0">
                <a:latin typeface="Courier Std" panose="02070409020205020404" pitchFamily="49" charset="0"/>
              </a:rPr>
              <a:t>a[6] = 6</a:t>
            </a:r>
          </a:p>
          <a:p>
            <a:pPr marL="0" indent="0">
              <a:buNone/>
            </a:pPr>
            <a:r>
              <a:rPr lang="en-US" sz="1200" b="1" dirty="0">
                <a:latin typeface="Courier Std" panose="02070409020205020404" pitchFamily="49" charset="0"/>
              </a:rPr>
              <a:t>.</a:t>
            </a:r>
          </a:p>
          <a:p>
            <a:pPr marL="0" indent="0">
              <a:buNone/>
            </a:pPr>
            <a:r>
              <a:rPr lang="en-US" sz="1200" b="1" dirty="0">
                <a:latin typeface="Courier Std" panose="02070409020205020404" pitchFamily="49" charset="0"/>
              </a:rPr>
              <a:t>.</a:t>
            </a:r>
          </a:p>
          <a:p>
            <a:pPr marL="0" indent="0">
              <a:buNone/>
            </a:pPr>
            <a:r>
              <a:rPr lang="en-US" sz="1200" b="1" dirty="0">
                <a:latin typeface="Courier Std" panose="02070409020205020404" pitchFamily="49" charset="0"/>
              </a:rPr>
              <a:t>.</a:t>
            </a:r>
          </a:p>
        </p:txBody>
      </p:sp>
      <p:graphicFrame>
        <p:nvGraphicFramePr>
          <p:cNvPr id="4" name="Object 3">
            <a:extLst>
              <a:ext uri="{FF2B5EF4-FFF2-40B4-BE49-F238E27FC236}">
                <a16:creationId xmlns:a16="http://schemas.microsoft.com/office/drawing/2014/main" id="{457AE684-900E-4090-AF0D-03707995F71D}"/>
              </a:ext>
            </a:extLst>
          </p:cNvPr>
          <p:cNvGraphicFramePr>
            <a:graphicFrameLocks noChangeAspect="1"/>
          </p:cNvGraphicFramePr>
          <p:nvPr>
            <p:extLst>
              <p:ext uri="{D42A27DB-BD31-4B8C-83A1-F6EECF244321}">
                <p14:modId xmlns:p14="http://schemas.microsoft.com/office/powerpoint/2010/main" val="2340963306"/>
              </p:ext>
            </p:extLst>
          </p:nvPr>
        </p:nvGraphicFramePr>
        <p:xfrm>
          <a:off x="838200" y="1478887"/>
          <a:ext cx="6755296" cy="482704"/>
        </p:xfrm>
        <a:graphic>
          <a:graphicData uri="http://schemas.openxmlformats.org/presentationml/2006/ole">
            <mc:AlternateContent xmlns:mc="http://schemas.openxmlformats.org/markup-compatibility/2006">
              <mc:Choice xmlns:v="urn:schemas-microsoft-com:vml" Requires="v">
                <p:oleObj spid="_x0000_s14346" name="Equation" r:id="rId3" imgW="2311200" imgH="164880" progId="Equation.DSMT4">
                  <p:embed/>
                </p:oleObj>
              </mc:Choice>
              <mc:Fallback>
                <p:oleObj name="Equation" r:id="rId3" imgW="2311200" imgH="164880" progId="Equation.DSMT4">
                  <p:embed/>
                  <p:pic>
                    <p:nvPicPr>
                      <p:cNvPr id="4" name="Object 3">
                        <a:extLst>
                          <a:ext uri="{FF2B5EF4-FFF2-40B4-BE49-F238E27FC236}">
                            <a16:creationId xmlns:a16="http://schemas.microsoft.com/office/drawing/2014/main" id="{457AE684-900E-4090-AF0D-03707995F71D}"/>
                          </a:ext>
                        </a:extLst>
                      </p:cNvPr>
                      <p:cNvPicPr/>
                      <p:nvPr/>
                    </p:nvPicPr>
                    <p:blipFill>
                      <a:blip r:embed="rId4"/>
                      <a:stretch>
                        <a:fillRect/>
                      </a:stretch>
                    </p:blipFill>
                    <p:spPr>
                      <a:xfrm>
                        <a:off x="838200" y="1478887"/>
                        <a:ext cx="6755296" cy="482704"/>
                      </a:xfrm>
                      <a:prstGeom prst="rect">
                        <a:avLst/>
                      </a:prstGeom>
                    </p:spPr>
                  </p:pic>
                </p:oleObj>
              </mc:Fallback>
            </mc:AlternateContent>
          </a:graphicData>
        </a:graphic>
      </p:graphicFrame>
      <p:pic>
        <p:nvPicPr>
          <p:cNvPr id="5" name="Picture 2" descr="CUDA Toolkit 11 and Nsight Developer Tools Released for General  Availability | NVIDIA Developer Blog">
            <a:extLst>
              <a:ext uri="{FF2B5EF4-FFF2-40B4-BE49-F238E27FC236}">
                <a16:creationId xmlns:a16="http://schemas.microsoft.com/office/drawing/2014/main" id="{1D560275-1147-42DE-B7A5-6CA663CD8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786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8CDE-4414-4434-9BFB-884DA7C9787F}"/>
              </a:ext>
            </a:extLst>
          </p:cNvPr>
          <p:cNvSpPr>
            <a:spLocks noGrp="1"/>
          </p:cNvSpPr>
          <p:nvPr>
            <p:ph type="title"/>
          </p:nvPr>
        </p:nvSpPr>
        <p:spPr/>
        <p:txBody>
          <a:bodyPr/>
          <a:lstStyle/>
          <a:p>
            <a:r>
              <a:rPr lang="en-US" dirty="0" err="1"/>
              <a:t>ManagedArray</a:t>
            </a:r>
            <a:r>
              <a:rPr lang="en-US" dirty="0"/>
              <a:t> Driver</a:t>
            </a:r>
          </a:p>
        </p:txBody>
      </p:sp>
      <p:sp>
        <p:nvSpPr>
          <p:cNvPr id="3" name="Content Placeholder 2">
            <a:extLst>
              <a:ext uri="{FF2B5EF4-FFF2-40B4-BE49-F238E27FC236}">
                <a16:creationId xmlns:a16="http://schemas.microsoft.com/office/drawing/2014/main" id="{60EA7561-8091-45C5-912D-E9A4D09B1F7E}"/>
              </a:ext>
            </a:extLst>
          </p:cNvPr>
          <p:cNvSpPr>
            <a:spLocks noGrp="1"/>
          </p:cNvSpPr>
          <p:nvPr>
            <p:ph idx="1"/>
          </p:nvPr>
        </p:nvSpPr>
        <p:spPr>
          <a:xfrm>
            <a:off x="838200" y="1801771"/>
            <a:ext cx="10515600" cy="4351338"/>
          </a:xfrm>
        </p:spPr>
        <p:txBody>
          <a:bodyPr>
            <a:normAutofit fontScale="62500" lnSpcReduction="20000"/>
          </a:bodyPr>
          <a:lstStyle/>
          <a:p>
            <a:pPr marL="0" indent="0">
              <a:spcBef>
                <a:spcPts val="0"/>
              </a:spcBef>
              <a:buNone/>
            </a:pPr>
            <a:r>
              <a:rPr lang="en-US" dirty="0">
                <a:latin typeface="Courier New" panose="02070309020205020404" pitchFamily="49" charset="0"/>
                <a:cs typeface="Courier New" panose="02070309020205020404" pitchFamily="49" charset="0"/>
              </a:rPr>
              <a:t>int main() {</a:t>
            </a:r>
          </a:p>
          <a:p>
            <a:pPr marL="0" indent="0">
              <a:spcBef>
                <a:spcPts val="0"/>
              </a:spcBef>
              <a:buNone/>
            </a:pPr>
            <a:r>
              <a:rPr lang="en-US" dirty="0">
                <a:latin typeface="Courier New" panose="02070309020205020404" pitchFamily="49" charset="0"/>
                <a:cs typeface="Courier New" panose="02070309020205020404" pitchFamily="49" charset="0"/>
              </a:rPr>
              <a:t>  int N=4097;</a:t>
            </a:r>
          </a:p>
          <a:p>
            <a:pPr marL="0" indent="0">
              <a:spcBef>
                <a:spcPts val="0"/>
              </a:spcBef>
              <a:buNone/>
            </a:pPr>
            <a:r>
              <a:rPr lang="en-US" dirty="0">
                <a:latin typeface="Courier New" panose="02070309020205020404" pitchFamily="49" charset="0"/>
                <a:cs typeface="Courier New" panose="02070309020205020404" pitchFamily="49" charset="0"/>
              </a:rPr>
              <a:t>  int threads=128;</a:t>
            </a:r>
          </a:p>
          <a:p>
            <a:pPr marL="0" indent="0">
              <a:spcBef>
                <a:spcPts val="0"/>
              </a:spcBef>
              <a:buNone/>
            </a:pPr>
            <a:r>
              <a:rPr lang="en-US" dirty="0">
                <a:latin typeface="Courier New" panose="02070309020205020404" pitchFamily="49" charset="0"/>
                <a:cs typeface="Courier New" panose="02070309020205020404" pitchFamily="49" charset="0"/>
              </a:rPr>
              <a:t>  int blocks=(N+threads-1)/threads;   33 blocks indexed 0 to 32</a:t>
            </a:r>
          </a:p>
          <a:p>
            <a:pPr marL="0" indent="0">
              <a:spcBef>
                <a:spcPts val="0"/>
              </a:spcBef>
              <a:buNone/>
            </a:pPr>
            <a:r>
              <a:rPr lang="en-US" dirty="0">
                <a:latin typeface="Courier New" panose="02070309020205020404" pitchFamily="49" charset="0"/>
                <a:cs typeface="Courier New" panose="02070309020205020404" pitchFamily="49" charset="0"/>
              </a:rPr>
              <a:t>  int *a;</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("allocate managed integer array a[%d]\</a:t>
            </a:r>
            <a:r>
              <a:rPr lang="en-US" dirty="0" err="1">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t>
            </a: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cudaMallocManaged</a:t>
            </a: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a,N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sizeof</a:t>
            </a:r>
            <a:r>
              <a:rPr lang="en-US" dirty="0">
                <a:latin typeface="Courier New" panose="02070309020205020404" pitchFamily="49" charset="0"/>
                <a:cs typeface="Courier New" panose="02070309020205020404" pitchFamily="49" charset="0"/>
              </a:rPr>
              <a:t>(int));</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("invoke kernel with %d blocks and %d threads\n",</a:t>
            </a:r>
            <a:r>
              <a:rPr lang="en-US" dirty="0" err="1">
                <a:latin typeface="Courier New" panose="02070309020205020404" pitchFamily="49" charset="0"/>
                <a:cs typeface="Courier New" panose="02070309020205020404" pitchFamily="49" charset="0"/>
              </a:rPr>
              <a:t>blocks,threads</a:t>
            </a:r>
            <a:r>
              <a:rPr lang="en-US" dirty="0">
                <a:latin typeface="Courier New" panose="02070309020205020404" pitchFamily="49" charset="0"/>
                <a:cs typeface="Courier New" panose="02070309020205020404" pitchFamily="49" charset="0"/>
              </a:rPr>
              <a:t>);</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kernel&lt;&lt;&lt;</a:t>
            </a:r>
            <a:r>
              <a:rPr lang="en-US" dirty="0" err="1">
                <a:latin typeface="Courier New" panose="02070309020205020404" pitchFamily="49" charset="0"/>
                <a:cs typeface="Courier New" panose="02070309020205020404" pitchFamily="49" charset="0"/>
              </a:rPr>
              <a:t>blocks,threads</a:t>
            </a:r>
            <a:r>
              <a:rPr lang="en-US" dirty="0">
                <a:latin typeface="Courier New" panose="02070309020205020404" pitchFamily="49" charset="0"/>
                <a:cs typeface="Courier New" panose="02070309020205020404" pitchFamily="49" charset="0"/>
              </a:rPr>
              <a:t>&gt;&gt;&gt;(a, N);</a:t>
            </a: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cudaDeviceSynchronize</a:t>
            </a:r>
            <a:r>
              <a:rPr lang="en-US" dirty="0">
                <a:latin typeface="Courier New" panose="02070309020205020404" pitchFamily="49" charset="0"/>
                <a:cs typeface="Courier New" panose="02070309020205020404" pitchFamily="49" charset="0"/>
              </a:rPr>
              <a:t>();</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for(int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=0;i&lt;=4223;i++)</a:t>
            </a: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("a[%d] = %d\n",</a:t>
            </a:r>
            <a:r>
              <a:rPr lang="en-US" dirty="0" err="1">
                <a:latin typeface="Courier New" panose="02070309020205020404" pitchFamily="49" charset="0"/>
                <a:cs typeface="Courier New" panose="02070309020205020404" pitchFamily="49" charset="0"/>
              </a:rPr>
              <a:t>i,a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cudaFree</a:t>
            </a:r>
            <a:r>
              <a:rPr lang="en-US" dirty="0">
                <a:latin typeface="Courier New" panose="02070309020205020404" pitchFamily="49" charset="0"/>
                <a:cs typeface="Courier New" panose="02070309020205020404" pitchFamily="49" charset="0"/>
              </a:rPr>
              <a:t>(a);</a:t>
            </a:r>
          </a:p>
          <a:p>
            <a:pPr marL="0" indent="0">
              <a:spcBef>
                <a:spcPts val="0"/>
              </a:spcBef>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cudaCheckError</a:t>
            </a:r>
            <a:r>
              <a:rPr lang="en-US" dirty="0">
                <a:latin typeface="Courier New" panose="02070309020205020404" pitchFamily="49" charset="0"/>
                <a:cs typeface="Courier New" panose="02070309020205020404" pitchFamily="49" charset="0"/>
              </a:rPr>
              <a:t>();</a:t>
            </a:r>
          </a:p>
          <a:p>
            <a:pPr marL="0" indent="0">
              <a:spcBef>
                <a:spcPts val="0"/>
              </a:spcBef>
              <a:buNone/>
            </a:pPr>
            <a:r>
              <a:rPr lang="en-US" dirty="0">
                <a:latin typeface="Courier New" panose="02070309020205020404" pitchFamily="49" charset="0"/>
                <a:cs typeface="Courier New" panose="02070309020205020404" pitchFamily="49" charset="0"/>
              </a:rPr>
              <a:t>  return 0;</a:t>
            </a:r>
          </a:p>
          <a:p>
            <a:pPr marL="0" indent="0">
              <a:spcBef>
                <a:spcPts val="0"/>
              </a:spcBef>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
        <p:nvSpPr>
          <p:cNvPr id="4" name="Speech Bubble: Rectangle 3">
            <a:extLst>
              <a:ext uri="{FF2B5EF4-FFF2-40B4-BE49-F238E27FC236}">
                <a16:creationId xmlns:a16="http://schemas.microsoft.com/office/drawing/2014/main" id="{021BFFCA-9DE7-467E-B950-622671ABDB11}"/>
              </a:ext>
            </a:extLst>
          </p:cNvPr>
          <p:cNvSpPr/>
          <p:nvPr/>
        </p:nvSpPr>
        <p:spPr>
          <a:xfrm>
            <a:off x="3181640" y="5021138"/>
            <a:ext cx="1557337" cy="368301"/>
          </a:xfrm>
          <a:prstGeom prst="wedgeRectCallout">
            <a:avLst>
              <a:gd name="adj1" fmla="val -23830"/>
              <a:gd name="adj2" fmla="val -9908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1" hangingPunct="1"/>
            <a:r>
              <a:rPr lang="en-US" sz="1200" dirty="0">
                <a:solidFill>
                  <a:schemeClr val="tx1"/>
                </a:solidFill>
              </a:rPr>
              <a:t>32 </a:t>
            </a:r>
            <a:r>
              <a:rPr lang="az-Cyrl-AZ" sz="1200" dirty="0">
                <a:solidFill>
                  <a:schemeClr val="tx1"/>
                </a:solidFill>
              </a:rPr>
              <a:t>х</a:t>
            </a:r>
            <a:r>
              <a:rPr lang="en-US" sz="1200" dirty="0">
                <a:solidFill>
                  <a:schemeClr val="tx1"/>
                </a:solidFill>
              </a:rPr>
              <a:t> 128 + 127 = 4223</a:t>
            </a:r>
          </a:p>
        </p:txBody>
      </p:sp>
      <p:pic>
        <p:nvPicPr>
          <p:cNvPr id="5" name="Picture 2" descr="CUDA Toolkit 11 and Nsight Developer Tools Released for General  Availability | NVIDIA Developer Blog">
            <a:extLst>
              <a:ext uri="{FF2B5EF4-FFF2-40B4-BE49-F238E27FC236}">
                <a16:creationId xmlns:a16="http://schemas.microsoft.com/office/drawing/2014/main" id="{CF12C9BB-2358-497E-91DE-30D940841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1082FC31-CB60-4E2B-848B-806D3B8EC286}"/>
              </a:ext>
            </a:extLst>
          </p:cNvPr>
          <p:cNvSpPr/>
          <p:nvPr/>
        </p:nvSpPr>
        <p:spPr>
          <a:xfrm>
            <a:off x="8378776" y="3060699"/>
            <a:ext cx="2975024" cy="368301"/>
          </a:xfrm>
          <a:prstGeom prst="wedgeRectCallout">
            <a:avLst>
              <a:gd name="adj1" fmla="val -118739"/>
              <a:gd name="adj2" fmla="val 137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1200" b="0" i="0" dirty="0">
                <a:solidFill>
                  <a:schemeClr val="tx1"/>
                </a:solidFill>
                <a:effectLst/>
              </a:rPr>
              <a:t>Allocate Unified Memory accessible from CPU or GPU</a:t>
            </a:r>
          </a:p>
        </p:txBody>
      </p:sp>
      <p:sp>
        <p:nvSpPr>
          <p:cNvPr id="7" name="TextBox 6">
            <a:extLst>
              <a:ext uri="{FF2B5EF4-FFF2-40B4-BE49-F238E27FC236}">
                <a16:creationId xmlns:a16="http://schemas.microsoft.com/office/drawing/2014/main" id="{0AB0450A-8538-4363-A9C7-E61ADB793080}"/>
              </a:ext>
            </a:extLst>
          </p:cNvPr>
          <p:cNvSpPr txBox="1"/>
          <p:nvPr/>
        </p:nvSpPr>
        <p:spPr>
          <a:xfrm>
            <a:off x="838200" y="6167722"/>
            <a:ext cx="10515600" cy="707886"/>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1A1A1A"/>
                </a:solidFill>
                <a:effectLst/>
                <a:latin typeface="DINWebPro"/>
              </a:rPr>
              <a:t>With </a:t>
            </a:r>
            <a:r>
              <a:rPr lang="en-US" sz="2000" b="0" i="1" dirty="0">
                <a:solidFill>
                  <a:schemeClr val="tx1"/>
                </a:solidFill>
                <a:effectLst/>
              </a:rPr>
              <a:t>Unified Memory</a:t>
            </a:r>
            <a:r>
              <a:rPr lang="en-US" sz="2000" b="0" i="0" dirty="0">
                <a:solidFill>
                  <a:schemeClr val="tx1"/>
                </a:solidFill>
                <a:effectLst/>
              </a:rPr>
              <a:t>, the GPU </a:t>
            </a:r>
            <a:r>
              <a:rPr lang="en-US" sz="2000" b="0" i="0" dirty="0">
                <a:solidFill>
                  <a:srgbClr val="1A1A1A"/>
                </a:solidFill>
                <a:effectLst/>
                <a:latin typeface="DINWebPro"/>
              </a:rPr>
              <a:t>hardware automatically migrates GPU memory pages to the system memory of the accessing CPU</a:t>
            </a:r>
            <a:endParaRPr lang="en-US" sz="2000" dirty="0"/>
          </a:p>
        </p:txBody>
      </p:sp>
      <p:sp>
        <p:nvSpPr>
          <p:cNvPr id="8" name="Speech Bubble: Rectangle 7">
            <a:extLst>
              <a:ext uri="{FF2B5EF4-FFF2-40B4-BE49-F238E27FC236}">
                <a16:creationId xmlns:a16="http://schemas.microsoft.com/office/drawing/2014/main" id="{EF30C6FB-A666-428E-BC68-713180084B63}"/>
              </a:ext>
            </a:extLst>
          </p:cNvPr>
          <p:cNvSpPr/>
          <p:nvPr/>
        </p:nvSpPr>
        <p:spPr>
          <a:xfrm>
            <a:off x="5002307" y="1871662"/>
            <a:ext cx="6351494" cy="368301"/>
          </a:xfrm>
          <a:prstGeom prst="wedgeRectCallout">
            <a:avLst>
              <a:gd name="adj1" fmla="val -42461"/>
              <a:gd name="adj2" fmla="val 1021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4097/128 = 32.0078125; 4224 / 128 = 33; 4224 – 4097 = 127, so we need an additional (</a:t>
            </a:r>
            <a:r>
              <a:rPr lang="en-US" sz="1100" dirty="0">
                <a:solidFill>
                  <a:schemeClr val="tx1"/>
                </a:solidFill>
                <a:cs typeface="Courier New" panose="02070309020205020404" pitchFamily="49" charset="0"/>
              </a:rPr>
              <a:t>threads-1) blocks</a:t>
            </a:r>
          </a:p>
        </p:txBody>
      </p:sp>
      <p:sp>
        <p:nvSpPr>
          <p:cNvPr id="11" name="Speech Bubble: Rectangle 10">
            <a:extLst>
              <a:ext uri="{FF2B5EF4-FFF2-40B4-BE49-F238E27FC236}">
                <a16:creationId xmlns:a16="http://schemas.microsoft.com/office/drawing/2014/main" id="{0F77D30C-5980-462E-9D2C-778D97BBF36B}"/>
              </a:ext>
            </a:extLst>
          </p:cNvPr>
          <p:cNvSpPr/>
          <p:nvPr/>
        </p:nvSpPr>
        <p:spPr>
          <a:xfrm>
            <a:off x="5154706" y="4247309"/>
            <a:ext cx="4855881" cy="368301"/>
          </a:xfrm>
          <a:prstGeom prst="wedgeRectCallout">
            <a:avLst>
              <a:gd name="adj1" fmla="val -63900"/>
              <a:gd name="adj2" fmla="val -422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Barrier: make GPU memory and system memory state consistent</a:t>
            </a:r>
            <a:endParaRPr lang="en-US" sz="1400" dirty="0">
              <a:solidFill>
                <a:schemeClr val="tx1"/>
              </a:solidFill>
              <a:cs typeface="Courier New" panose="02070309020205020404" pitchFamily="49" charset="0"/>
            </a:endParaRPr>
          </a:p>
        </p:txBody>
      </p:sp>
      <p:sp>
        <p:nvSpPr>
          <p:cNvPr id="12" name="Speech Bubble: Rectangle 11">
            <a:extLst>
              <a:ext uri="{FF2B5EF4-FFF2-40B4-BE49-F238E27FC236}">
                <a16:creationId xmlns:a16="http://schemas.microsoft.com/office/drawing/2014/main" id="{F34FBCA2-94BD-4506-BF19-ABD67BAFE759}"/>
              </a:ext>
            </a:extLst>
          </p:cNvPr>
          <p:cNvSpPr/>
          <p:nvPr/>
        </p:nvSpPr>
        <p:spPr>
          <a:xfrm>
            <a:off x="3960309" y="5760207"/>
            <a:ext cx="3868868" cy="368301"/>
          </a:xfrm>
          <a:prstGeom prst="wedgeRectCallout">
            <a:avLst>
              <a:gd name="adj1" fmla="val -63900"/>
              <a:gd name="adj2" fmla="val -422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Free allocated </a:t>
            </a:r>
            <a:r>
              <a:rPr lang="en-US" sz="1400" b="0" i="0" dirty="0">
                <a:solidFill>
                  <a:schemeClr val="tx1"/>
                </a:solidFill>
                <a:effectLst/>
              </a:rPr>
              <a:t>Unified Memory so it can be reused</a:t>
            </a:r>
            <a:r>
              <a:rPr lang="en-US" sz="1400" dirty="0">
                <a:solidFill>
                  <a:schemeClr val="tx1"/>
                </a:solidFill>
              </a:rPr>
              <a:t> </a:t>
            </a:r>
            <a:endParaRPr lang="en-US" sz="1400" dirty="0">
              <a:solidFill>
                <a:schemeClr val="tx1"/>
              </a:solidFill>
              <a:cs typeface="Courier New" panose="02070309020205020404" pitchFamily="49" charset="0"/>
            </a:endParaRPr>
          </a:p>
        </p:txBody>
      </p:sp>
    </p:spTree>
    <p:extLst>
      <p:ext uri="{BB962C8B-B14F-4D97-AF65-F5344CB8AC3E}">
        <p14:creationId xmlns:p14="http://schemas.microsoft.com/office/powerpoint/2010/main" val="34201565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17CD-F55B-4AC7-8114-75424A4B17A4}"/>
              </a:ext>
            </a:extLst>
          </p:cNvPr>
          <p:cNvSpPr>
            <a:spLocks noGrp="1"/>
          </p:cNvSpPr>
          <p:nvPr>
            <p:ph type="title"/>
          </p:nvPr>
        </p:nvSpPr>
        <p:spPr/>
        <p:txBody>
          <a:bodyPr/>
          <a:lstStyle/>
          <a:p>
            <a:r>
              <a:rPr lang="en-US" dirty="0"/>
              <a:t>Kernel implementation</a:t>
            </a:r>
          </a:p>
        </p:txBody>
      </p:sp>
      <p:sp>
        <p:nvSpPr>
          <p:cNvPr id="3" name="Content Placeholder 2">
            <a:extLst>
              <a:ext uri="{FF2B5EF4-FFF2-40B4-BE49-F238E27FC236}">
                <a16:creationId xmlns:a16="http://schemas.microsoft.com/office/drawing/2014/main" id="{20B6B815-F83E-44CA-9BF3-57C1E595F259}"/>
              </a:ext>
            </a:extLst>
          </p:cNvPr>
          <p:cNvSpPr>
            <a:spLocks noGrp="1"/>
          </p:cNvSpPr>
          <p:nvPr>
            <p:ph idx="1"/>
          </p:nvPr>
        </p:nvSpPr>
        <p:spPr/>
        <p:txBody>
          <a:bodyPr>
            <a:normAutofit/>
          </a:bodyPr>
          <a:lstStyle/>
          <a:p>
            <a:pPr marL="0" indent="0">
              <a:buNone/>
            </a:pPr>
            <a:r>
              <a:rPr lang="en-US" sz="2400" dirty="0">
                <a:latin typeface="Courier Std" panose="02070409020205020404" pitchFamily="49" charset="0"/>
              </a:rPr>
              <a:t>__global__ void kernel(int *a, int N) {</a:t>
            </a:r>
          </a:p>
          <a:p>
            <a:pPr marL="0" indent="0">
              <a:buNone/>
            </a:pPr>
            <a:r>
              <a:rPr lang="en-US" sz="2400" dirty="0">
                <a:latin typeface="Courier Std" panose="02070409020205020404" pitchFamily="49" charset="0"/>
              </a:rPr>
              <a:t>             // </a:t>
            </a:r>
            <a:r>
              <a:rPr lang="en-US" sz="2400" dirty="0" err="1">
                <a:latin typeface="Courier Std" panose="02070409020205020404" pitchFamily="49" charset="0"/>
              </a:rPr>
              <a:t>blockDim.x</a:t>
            </a:r>
            <a:r>
              <a:rPr lang="en-US" sz="2400" dirty="0">
                <a:latin typeface="Courier Std" panose="02070409020205020404" pitchFamily="49" charset="0"/>
              </a:rPr>
              <a:t> = 128</a:t>
            </a:r>
          </a:p>
          <a:p>
            <a:pPr marL="0" indent="0">
              <a:buNone/>
            </a:pPr>
            <a:r>
              <a:rPr lang="en-US" sz="2400" dirty="0">
                <a:latin typeface="Courier Std" panose="02070409020205020404" pitchFamily="49" charset="0"/>
              </a:rPr>
              <a:t>             // </a:t>
            </a:r>
            <a:r>
              <a:rPr lang="en-US" sz="2400" dirty="0" err="1">
                <a:latin typeface="Courier Std" panose="02070409020205020404" pitchFamily="49" charset="0"/>
              </a:rPr>
              <a:t>blockIdx.x</a:t>
            </a:r>
            <a:r>
              <a:rPr lang="en-US" sz="2400" dirty="0">
                <a:latin typeface="Courier Std" panose="02070409020205020404" pitchFamily="49" charset="0"/>
              </a:rPr>
              <a:t> ranges from [0,32]</a:t>
            </a:r>
          </a:p>
          <a:p>
            <a:pPr marL="0" indent="0">
              <a:buNone/>
            </a:pPr>
            <a:r>
              <a:rPr lang="en-US" sz="2400" dirty="0">
                <a:latin typeface="Courier Std" panose="02070409020205020404" pitchFamily="49" charset="0"/>
              </a:rPr>
              <a:t>             // </a:t>
            </a:r>
            <a:r>
              <a:rPr lang="en-US" sz="2400" dirty="0" err="1">
                <a:latin typeface="Courier Std" panose="02070409020205020404" pitchFamily="49" charset="0"/>
              </a:rPr>
              <a:t>threadIdx.x</a:t>
            </a:r>
            <a:r>
              <a:rPr lang="en-US" sz="2400" dirty="0">
                <a:latin typeface="Courier Std" panose="02070409020205020404" pitchFamily="49" charset="0"/>
              </a:rPr>
              <a:t> ranges from [0,127]</a:t>
            </a:r>
          </a:p>
          <a:p>
            <a:pPr marL="0" indent="0">
              <a:buNone/>
            </a:pPr>
            <a:r>
              <a:rPr lang="en-US" sz="2400" dirty="0">
                <a:latin typeface="Courier Std" panose="02070409020205020404" pitchFamily="49" charset="0"/>
              </a:rPr>
              <a:t>   int </a:t>
            </a:r>
            <a:r>
              <a:rPr lang="en-US" sz="2400" dirty="0" err="1">
                <a:latin typeface="Courier Std" panose="02070409020205020404" pitchFamily="49" charset="0"/>
              </a:rPr>
              <a:t>i</a:t>
            </a:r>
            <a:r>
              <a:rPr lang="en-US" sz="2400" dirty="0">
                <a:latin typeface="Courier Std" panose="02070409020205020404" pitchFamily="49" charset="0"/>
              </a:rPr>
              <a:t>=</a:t>
            </a:r>
            <a:r>
              <a:rPr lang="en-US" sz="2400" dirty="0" err="1">
                <a:latin typeface="Courier Std" panose="02070409020205020404" pitchFamily="49" charset="0"/>
              </a:rPr>
              <a:t>blockIdx.x</a:t>
            </a:r>
            <a:r>
              <a:rPr lang="en-US" sz="2400" dirty="0">
                <a:latin typeface="Courier Std" panose="02070409020205020404" pitchFamily="49" charset="0"/>
              </a:rPr>
              <a:t>*</a:t>
            </a:r>
            <a:r>
              <a:rPr lang="en-US" sz="2400" dirty="0" err="1">
                <a:latin typeface="Courier Std" panose="02070409020205020404" pitchFamily="49" charset="0"/>
              </a:rPr>
              <a:t>blockDim.x+threadIdx.x</a:t>
            </a:r>
            <a:r>
              <a:rPr lang="en-US" sz="2400" dirty="0">
                <a:latin typeface="Courier Std" panose="02070409020205020404" pitchFamily="49" charset="0"/>
              </a:rPr>
              <a:t>; // 1D offset</a:t>
            </a:r>
          </a:p>
          <a:p>
            <a:pPr marL="0" indent="0">
              <a:buNone/>
            </a:pPr>
            <a:r>
              <a:rPr lang="en-US" sz="2400" dirty="0">
                <a:latin typeface="Courier Std" panose="02070409020205020404" pitchFamily="49" charset="0"/>
              </a:rPr>
              <a:t>   a[</a:t>
            </a:r>
            <a:r>
              <a:rPr lang="en-US" sz="2400" dirty="0" err="1">
                <a:latin typeface="Courier Std" panose="02070409020205020404" pitchFamily="49" charset="0"/>
              </a:rPr>
              <a:t>i</a:t>
            </a:r>
            <a:r>
              <a:rPr lang="en-US" sz="2400" dirty="0">
                <a:latin typeface="Courier Std" panose="02070409020205020404" pitchFamily="49" charset="0"/>
              </a:rPr>
              <a:t>]=</a:t>
            </a:r>
            <a:r>
              <a:rPr lang="en-US" sz="2400" dirty="0" err="1">
                <a:latin typeface="Courier Std" panose="02070409020205020404" pitchFamily="49" charset="0"/>
              </a:rPr>
              <a:t>i</a:t>
            </a:r>
            <a:r>
              <a:rPr lang="en-US" sz="2400" dirty="0">
                <a:latin typeface="Courier Std" panose="02070409020205020404" pitchFamily="49" charset="0"/>
              </a:rPr>
              <a:t>;   // </a:t>
            </a:r>
            <a:r>
              <a:rPr lang="en-US" sz="2400" dirty="0" err="1">
                <a:latin typeface="Courier Std" panose="02070409020205020404" pitchFamily="49" charset="0"/>
              </a:rPr>
              <a:t>i</a:t>
            </a:r>
            <a:r>
              <a:rPr lang="en-US" sz="2400" dirty="0">
                <a:latin typeface="Courier Std" panose="02070409020205020404" pitchFamily="49" charset="0"/>
              </a:rPr>
              <a:t> ranges from 0 to 4223</a:t>
            </a:r>
          </a:p>
          <a:p>
            <a:pPr marL="0" indent="0">
              <a:buNone/>
            </a:pPr>
            <a:r>
              <a:rPr lang="en-US" sz="2400" dirty="0">
                <a:latin typeface="Courier Std" panose="02070409020205020404" pitchFamily="49" charset="0"/>
              </a:rPr>
              <a:t>}</a:t>
            </a:r>
          </a:p>
          <a:p>
            <a:pPr marL="0" indent="0">
              <a:buNone/>
            </a:pPr>
            <a:endParaRPr lang="en-US" sz="2400" dirty="0">
              <a:latin typeface="Courier Std" panose="02070409020205020404" pitchFamily="49" charset="0"/>
            </a:endParaRPr>
          </a:p>
        </p:txBody>
      </p:sp>
      <p:pic>
        <p:nvPicPr>
          <p:cNvPr id="4" name="Picture 2" descr="CUDA Toolkit 11 and Nsight Developer Tools Released for General  Availability | NVIDIA Developer Blog">
            <a:extLst>
              <a:ext uri="{FF2B5EF4-FFF2-40B4-BE49-F238E27FC236}">
                <a16:creationId xmlns:a16="http://schemas.microsoft.com/office/drawing/2014/main" id="{4C6448C7-F136-4971-BFA2-F7DD59283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0"/>
            <a:ext cx="23907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47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1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23387</TotalTime>
  <Words>20417</Words>
  <Application>Microsoft Office PowerPoint</Application>
  <PresentationFormat>Widescreen</PresentationFormat>
  <Paragraphs>2637</Paragraphs>
  <Slides>204</Slides>
  <Notes>52</Notes>
  <HiddenSlides>0</HiddenSlides>
  <MMClips>1</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1</vt:i4>
      </vt:variant>
      <vt:variant>
        <vt:lpstr>Slide Titles</vt:lpstr>
      </vt:variant>
      <vt:variant>
        <vt:i4>204</vt:i4>
      </vt:variant>
    </vt:vector>
  </HeadingPairs>
  <TitlesOfParts>
    <vt:vector size="230" baseType="lpstr">
      <vt:lpstr>Agency FB</vt:lpstr>
      <vt:lpstr>Arial</vt:lpstr>
      <vt:lpstr>Calibri</vt:lpstr>
      <vt:lpstr>Calibri Light</vt:lpstr>
      <vt:lpstr>Cambria Math</vt:lpstr>
      <vt:lpstr>charter</vt:lpstr>
      <vt:lpstr>CircularStd-Book</vt:lpstr>
      <vt:lpstr>Consolas</vt:lpstr>
      <vt:lpstr>Courier New</vt:lpstr>
      <vt:lpstr>Courier Std</vt:lpstr>
      <vt:lpstr>DIN</vt:lpstr>
      <vt:lpstr>DINWebPro</vt:lpstr>
      <vt:lpstr>DIN-Web-Pro</vt:lpstr>
      <vt:lpstr>intel-clear</vt:lpstr>
      <vt:lpstr>intel-one</vt:lpstr>
      <vt:lpstr>Inter</vt:lpstr>
      <vt:lpstr>Lato</vt:lpstr>
      <vt:lpstr>Lato Extended</vt:lpstr>
      <vt:lpstr>Nunito</vt:lpstr>
      <vt:lpstr>Open Sans</vt:lpstr>
      <vt:lpstr>ReithSans</vt:lpstr>
      <vt:lpstr>Roboto</vt:lpstr>
      <vt:lpstr>Roboto Condensed</vt:lpstr>
      <vt:lpstr>sohne</vt:lpstr>
      <vt:lpstr>Office Theme</vt:lpstr>
      <vt:lpstr>Equation</vt:lpstr>
      <vt:lpstr>Accelerated Computing  CompE596 OpenMP</vt:lpstr>
      <vt:lpstr>OpenMP What is it good for?</vt:lpstr>
      <vt:lpstr>OpenMP What is it exactly?</vt:lpstr>
      <vt:lpstr>OpenMP A Brief History</vt:lpstr>
      <vt:lpstr>OpenMP Top500 systems</vt:lpstr>
      <vt:lpstr>OpenMP State-of-theArt CPU</vt:lpstr>
      <vt:lpstr>PowerPoint Presentation</vt:lpstr>
      <vt:lpstr>64-core AMD EPYC 7A53</vt:lpstr>
      <vt:lpstr>OpenMP AMD EPYC 7A53 Trento</vt:lpstr>
      <vt:lpstr>OpenMP History of functionality</vt:lpstr>
      <vt:lpstr>OpenMP History of functionality</vt:lpstr>
      <vt:lpstr>OpenMP History of functionality</vt:lpstr>
      <vt:lpstr>OpenMP Threads and Multithreading </vt:lpstr>
      <vt:lpstr>OpenMP Thread Management</vt:lpstr>
      <vt:lpstr>OpenMP The Fork-Join Model </vt:lpstr>
      <vt:lpstr>OpenMP The Parallel Directive </vt:lpstr>
      <vt:lpstr>OpenMP Parallel Example</vt:lpstr>
      <vt:lpstr>OpenMP Master Directive</vt:lpstr>
      <vt:lpstr>OpenMP Example on dgx.sdsu.edu</vt:lpstr>
      <vt:lpstr>OpenMP Example on dgx.sdsu.edu</vt:lpstr>
      <vt:lpstr>OpenMP Example on dgx.sdsu.edu</vt:lpstr>
      <vt:lpstr>OpenMP Example on dgx.sdsu.edu</vt:lpstr>
      <vt:lpstr>OpenMP Example on dgx.sdsu.edu</vt:lpstr>
      <vt:lpstr>OpenMP Cygwin Toolchain</vt:lpstr>
      <vt:lpstr>Eclipse IDE for Scientific Computing</vt:lpstr>
      <vt:lpstr>Eclipse IDE</vt:lpstr>
      <vt:lpstr>OpenMP Cygwin Toolchain</vt:lpstr>
      <vt:lpstr>OpenMP Cygwin Toolchain</vt:lpstr>
      <vt:lpstr>OpenMP Cygwin Toolchain</vt:lpstr>
      <vt:lpstr>Cygwin64 Terminal Invocation</vt:lpstr>
      <vt:lpstr>OpenMP Cygwin Toolchain</vt:lpstr>
      <vt:lpstr>OpenMP Intel® Hyper-Threading</vt:lpstr>
      <vt:lpstr>OpenMP Intel® Hyper-Threading</vt:lpstr>
      <vt:lpstr>OpenMP Intel® Hyper-Threading</vt:lpstr>
      <vt:lpstr>OpenMP AMD EPYC® SMT</vt:lpstr>
      <vt:lpstr>OpenMP Memory</vt:lpstr>
      <vt:lpstr>OpenMP Syntax</vt:lpstr>
      <vt:lpstr>OpenMP title</vt:lpstr>
      <vt:lpstr>OpenMP DGEMM</vt:lpstr>
      <vt:lpstr>OpenMP DGEMM</vt:lpstr>
      <vt:lpstr>OpenMP DGEMM</vt:lpstr>
      <vt:lpstr>OpenMP HPL</vt:lpstr>
      <vt:lpstr>OpenMP Functions</vt:lpstr>
      <vt:lpstr>OpenMP critical construct</vt:lpstr>
      <vt:lpstr>OpenMP omp_init_lock </vt:lpstr>
      <vt:lpstr>OpenMP omp_set_lock </vt:lpstr>
      <vt:lpstr>OpenMP</vt:lpstr>
      <vt:lpstr>OpenMP Syntax</vt:lpstr>
      <vt:lpstr>Numerical Integration (“Quadrature”)</vt:lpstr>
      <vt:lpstr>Rectangle Method</vt:lpstr>
      <vt:lpstr>Trapezoid  Method</vt:lpstr>
      <vt:lpstr>Example: Multithreaded Composite ⅓ Simpson’s Method</vt:lpstr>
      <vt:lpstr>Derivation of Weights w0 and w2</vt:lpstr>
      <vt:lpstr>Derivation of Weight w1</vt:lpstr>
      <vt:lpstr>Integral of the Lagrange 2nd order interpolation polynomial over interval h</vt:lpstr>
      <vt:lpstr>Example: Multithreaded Composite ⅓ Simpson’s Method</vt:lpstr>
      <vt:lpstr>Example: Multithreaded Composite ⅓ Simpson’s Method</vt:lpstr>
      <vt:lpstr>Example: Multithreaded Composite ⅓ Simpson’s Method</vt:lpstr>
      <vt:lpstr>Example: Multithreaded Composite ⅓ Simpson’s Method</vt:lpstr>
      <vt:lpstr>Example: Multithreaded Composite ⅓ Simpson’s Method</vt:lpstr>
      <vt:lpstr>Riemann summation</vt:lpstr>
      <vt:lpstr>Parallel reduction</vt:lpstr>
      <vt:lpstr>Parallel reduction</vt:lpstr>
      <vt:lpstr>Parallel reduction</vt:lpstr>
      <vt:lpstr>Parallel reduction</vt:lpstr>
      <vt:lpstr>Parallel reduction</vt:lpstr>
      <vt:lpstr>Parallel reduction</vt:lpstr>
      <vt:lpstr>Reduction example: Riemann summation</vt:lpstr>
      <vt:lpstr>Reduction example: Riemann summation</vt:lpstr>
      <vt:lpstr>Reduction example: Riemann summation</vt:lpstr>
      <vt:lpstr>OpenMP for-loop reduction syntax</vt:lpstr>
      <vt:lpstr>Reduction Example: Riemann summation</vt:lpstr>
      <vt:lpstr>Reduction Example: Riemann summation</vt:lpstr>
      <vt:lpstr>OpenMP Distributed Computation: The Producer-Consumer Model</vt:lpstr>
      <vt:lpstr>OpenMP Distributed Computation: The Producer-Consumer Model</vt:lpstr>
      <vt:lpstr>OpenMP Distributed Computation: The Producer-Consumer Model</vt:lpstr>
      <vt:lpstr>OpenMP Distributed Computation: The Producer-Consumer Model</vt:lpstr>
      <vt:lpstr>OpenMP Distributed Computation: The Producer-Consumer Model</vt:lpstr>
      <vt:lpstr>OpenMP flush</vt:lpstr>
      <vt:lpstr>OpenMP Distributed Computation: The Producer-Consumer Model</vt:lpstr>
      <vt:lpstr>OpenMP Distributed Computation: The Producer-Consumer Model</vt:lpstr>
      <vt:lpstr>Parallel Matrix Multiplication</vt:lpstr>
      <vt:lpstr>OpenMP private</vt:lpstr>
      <vt:lpstr>Parallel Matrix Multiplication</vt:lpstr>
      <vt:lpstr>Parallel Matrix Multiplication</vt:lpstr>
      <vt:lpstr>Nvidia CUDA: Motivation</vt:lpstr>
      <vt:lpstr>Some Examples of Hardware Accelerators</vt:lpstr>
      <vt:lpstr>Nvidia CUDA Topics</vt:lpstr>
      <vt:lpstr>Latency-oriented vs Throughput-oriented Processors</vt:lpstr>
      <vt:lpstr>Latency-oriented vs Throughput-oriented processors</vt:lpstr>
      <vt:lpstr>PowerPoint Presentation</vt:lpstr>
      <vt:lpstr>Throughput-oriented: GPU is optimal for parallel ops</vt:lpstr>
      <vt:lpstr>Recall the Row-Major Layout of a 2D Array</vt:lpstr>
      <vt:lpstr>Grid of Threads</vt:lpstr>
      <vt:lpstr>Thread to Data Mapping</vt:lpstr>
      <vt:lpstr>Vector Addition</vt:lpstr>
      <vt:lpstr>Example Kernel: assign a[i] = i</vt:lpstr>
      <vt:lpstr>ManagedArray Driver</vt:lpstr>
      <vt:lpstr>Kernel implementation</vt:lpstr>
      <vt:lpstr>Useful cudaCheckError macro</vt:lpstr>
      <vt:lpstr>NVIDIA Nsight Systems Profiler</vt:lpstr>
      <vt:lpstr>NVIDIA Nsight Systems Profiler</vt:lpstr>
      <vt:lpstr>NVIDIA Nsight Systems</vt:lpstr>
      <vt:lpstr>NVIDIA Nsight Systems</vt:lpstr>
      <vt:lpstr>NVIDIA Nsight Systems</vt:lpstr>
      <vt:lpstr>NVIDIA Nsight Systems</vt:lpstr>
      <vt:lpstr>NVIDIA Nsight Systems</vt:lpstr>
      <vt:lpstr>NVIDIA Nsight Systems</vt:lpstr>
      <vt:lpstr>NVIDIA Nsight Systems</vt:lpstr>
      <vt:lpstr>Parallel reduction</vt:lpstr>
      <vt:lpstr>Parallel reduction</vt:lpstr>
      <vt:lpstr>GPU Parallel reduction</vt:lpstr>
      <vt:lpstr>Parallel reduction complete kernel</vt:lpstr>
      <vt:lpstr>Parallel reduction host code</vt:lpstr>
      <vt:lpstr>Parallel reduction host code</vt:lpstr>
      <vt:lpstr>Parallel reduction</vt:lpstr>
      <vt:lpstr>The cuBLAS API</vt:lpstr>
      <vt:lpstr>Level 1: scalar, vector, and vector-vector operations</vt:lpstr>
      <vt:lpstr>Level 1: scalar, vector, and vector-vector operations</vt:lpstr>
      <vt:lpstr>Level 2: matrix-vector operations</vt:lpstr>
      <vt:lpstr>Level 2: matrix-vector operations</vt:lpstr>
      <vt:lpstr>Level 3: matrix-matrix operations</vt:lpstr>
      <vt:lpstr>Memory Layout of a Matrix</vt:lpstr>
      <vt:lpstr>Memory Layout of a Matrix</vt:lpstr>
      <vt:lpstr>The cuBLAS API</vt:lpstr>
      <vt:lpstr>The cuBLAS API: creating a context</vt:lpstr>
      <vt:lpstr>The cuBLAS API</vt:lpstr>
      <vt:lpstr>The cuBLAS API: create and set a stream</vt:lpstr>
      <vt:lpstr>The cuBLAS API: destroying a context</vt:lpstr>
      <vt:lpstr>The cuBLAS API: naming convention</vt:lpstr>
      <vt:lpstr>Conjugate Gradient Method Example</vt:lpstr>
      <vt:lpstr>cuBLAS implementation of the Conjugate Gradient method</vt:lpstr>
      <vt:lpstr>Solving linear systems</vt:lpstr>
      <vt:lpstr>LU factorization</vt:lpstr>
      <vt:lpstr>CUDA LU factorization and solver example</vt:lpstr>
      <vt:lpstr>Reduction Example: Riemann summation</vt:lpstr>
      <vt:lpstr>Dramadah matrix</vt:lpstr>
      <vt:lpstr>PowerPoint Presentation</vt:lpstr>
      <vt:lpstr>Matrix Triangularization</vt:lpstr>
      <vt:lpstr>Matrix Triangularization</vt:lpstr>
      <vt:lpstr>Matrix Triangularization</vt:lpstr>
      <vt:lpstr>Matrix Triangularization</vt:lpstr>
      <vt:lpstr>Matrix Triangularization</vt:lpstr>
      <vt:lpstr>Matrix Triangularization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cuSOLVER API: LU Factorization</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Accelerated Eigendecomposition</vt:lpstr>
      <vt:lpstr>Accelerated Eigendecomposition</vt:lpstr>
      <vt:lpstr>Accelerated Eigendecomposition</vt:lpstr>
      <vt:lpstr>Accelerated Eigendecomposition</vt:lpstr>
      <vt:lpstr>Accelerated Eigendecomposition</vt:lpstr>
      <vt:lpstr>Accelerated Eigendecomposition</vt:lpstr>
      <vt:lpstr>Hermitian matrix</vt:lpstr>
      <vt:lpstr>Accelerated Eigendecomposition</vt:lpstr>
      <vt:lpstr>Accelerated Eigendecomposition</vt:lpstr>
      <vt:lpstr>Accelerated Eigendecomposition</vt:lpstr>
      <vt:lpstr>Accelerated Vector Addition on the Xilinx Alveo FPGA using Vitis HLS and OpenCL  (Open Computing Language)</vt:lpstr>
      <vt:lpstr>Vitis HLS (High-Level Synthesis)</vt:lpstr>
      <vt:lpstr>HLS load/compute/store coding style</vt:lpstr>
      <vt:lpstr>Load/Compute/Store Functions Execute in Parallel on Device Through Pipelining</vt:lpstr>
      <vt:lpstr>Vector Addition Example</vt:lpstr>
      <vt:lpstr>host.cpp: Allocate Host Memory for Vectors</vt:lpstr>
      <vt:lpstr>host.cpp: Populate Vectors with Integer Data</vt:lpstr>
      <vt:lpstr>host.cpp: flash (program) device</vt:lpstr>
      <vt:lpstr>host.cpp: flash (program) to device</vt:lpstr>
      <vt:lpstr>Global Memory</vt:lpstr>
      <vt:lpstr>Host Allocation of Buffers in Global Memory</vt:lpstr>
      <vt:lpstr>Pass Host Pointers to Device Kernel </vt:lpstr>
      <vt:lpstr>Host Copies Host-side Vector Data to Device Global Memory</vt:lpstr>
      <vt:lpstr>Host Launches the Synthesized Kernel in FPGA</vt:lpstr>
      <vt:lpstr>Host Copies Result from Device Global Memory to Host Local Memory</vt:lpstr>
      <vt:lpstr>Validate Device (FPGA) Computed Result</vt:lpstr>
      <vt:lpstr>Device Allocates Input and Output Streams</vt:lpstr>
      <vt:lpstr>Device Loads Input Data into Input Streams</vt:lpstr>
      <vt:lpstr>Device Loads Input Data into Input Streams</vt:lpstr>
      <vt:lpstr>Device Invokes Computational Function</vt:lpstr>
      <vt:lpstr>Device Computational Function Execute in Parallel</vt:lpstr>
      <vt:lpstr>Device Stores Result in Output Stream </vt:lpstr>
      <vt:lpstr>xbutil validate</vt:lpstr>
      <vt:lpstr>xbmgmt flash --scan --verbose</vt:lpstr>
      <vt:lpstr>Vector Addition on Xilinx Alveo</vt:lpstr>
      <vt:lpstr>Vector Addition on Xilinx Alveo</vt:lpstr>
      <vt:lpstr>Vector Addition on Xilinx Alveo</vt:lpstr>
      <vt:lpstr>Vector Addition on Xilinx Alveo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COMP-670 Problems in Computational Science</dc:title>
  <dc:creator>Christopher Paolini</dc:creator>
  <cp:lastModifiedBy>Christopher Paolini</cp:lastModifiedBy>
  <cp:revision>464</cp:revision>
  <dcterms:created xsi:type="dcterms:W3CDTF">2021-10-11T16:16:01Z</dcterms:created>
  <dcterms:modified xsi:type="dcterms:W3CDTF">2022-08-22T05:42:04Z</dcterms:modified>
</cp:coreProperties>
</file>